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6B56-6C42-456C-AAA4-D72D66E4C7E5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0122-FA4F-4B9A-97E7-FC7E7BDB2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124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6B56-6C42-456C-AAA4-D72D66E4C7E5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0122-FA4F-4B9A-97E7-FC7E7BDB2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49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6B56-6C42-456C-AAA4-D72D66E4C7E5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0122-FA4F-4B9A-97E7-FC7E7BDB2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96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6B56-6C42-456C-AAA4-D72D66E4C7E5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0122-FA4F-4B9A-97E7-FC7E7BDB2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27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6B56-6C42-456C-AAA4-D72D66E4C7E5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0122-FA4F-4B9A-97E7-FC7E7BDB2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096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6B56-6C42-456C-AAA4-D72D66E4C7E5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0122-FA4F-4B9A-97E7-FC7E7BDB2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7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6B56-6C42-456C-AAA4-D72D66E4C7E5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0122-FA4F-4B9A-97E7-FC7E7BDB2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88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6B56-6C42-456C-AAA4-D72D66E4C7E5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0122-FA4F-4B9A-97E7-FC7E7BDB2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626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6B56-6C42-456C-AAA4-D72D66E4C7E5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0122-FA4F-4B9A-97E7-FC7E7BDB2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952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6B56-6C42-456C-AAA4-D72D66E4C7E5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0122-FA4F-4B9A-97E7-FC7E7BDB2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55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6B56-6C42-456C-AAA4-D72D66E4C7E5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0122-FA4F-4B9A-97E7-FC7E7BDB2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62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A6B56-6C42-456C-AAA4-D72D66E4C7E5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F0122-FA4F-4B9A-97E7-FC7E7BDB2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65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8938" y="216275"/>
            <a:ext cx="9144000" cy="1113761"/>
          </a:xfrm>
        </p:spPr>
        <p:txBody>
          <a:bodyPr/>
          <a:lstStyle/>
          <a:p>
            <a:r>
              <a:rPr lang="ru-RU" b="1" dirty="0" smtClean="0"/>
              <a:t>Шаблон доклада пациента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9352" y="1479665"/>
            <a:ext cx="10823171" cy="4729942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ru-RU" dirty="0" smtClean="0"/>
              <a:t>Размер шрифта текста 24 и более! 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dirty="0" smtClean="0"/>
              <a:t>Не указывать торговые названия препаратов!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dirty="0" smtClean="0"/>
              <a:t>В анамнезе заболевания, жизни, объективном статусе, лабораторных и инструментальных методах обследования на слайде (письменно) представлять всю известную информацию, но </a:t>
            </a:r>
            <a:r>
              <a:rPr lang="ru-RU" b="1" dirty="0" smtClean="0">
                <a:solidFill>
                  <a:srgbClr val="FF0000"/>
                </a:solidFill>
              </a:rPr>
              <a:t>В УСТНОМ ДОКЛАДЕ </a:t>
            </a:r>
            <a:r>
              <a:rPr lang="ru-RU" dirty="0" smtClean="0"/>
              <a:t>отражать только наиболее значимую информацию о пациенте.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dirty="0" smtClean="0"/>
              <a:t>На слайде «дополнительные методы обследования» сначала указываются лабораторные, затем инструментальные </a:t>
            </a:r>
            <a:r>
              <a:rPr lang="ru-RU" dirty="0" smtClean="0"/>
              <a:t>данные. Динамику изменений в лабораторных показателях представлять </a:t>
            </a:r>
            <a:r>
              <a:rPr lang="ru-RU" dirty="0" smtClean="0"/>
              <a:t>в </a:t>
            </a:r>
            <a:r>
              <a:rPr lang="ru-RU" b="1" dirty="0" smtClean="0">
                <a:solidFill>
                  <a:srgbClr val="FF0000"/>
                </a:solidFill>
              </a:rPr>
              <a:t>ХРОНОЛОГИЧЕСКОМ </a:t>
            </a:r>
            <a:r>
              <a:rPr lang="ru-RU" b="1" dirty="0" smtClean="0">
                <a:solidFill>
                  <a:srgbClr val="FF0000"/>
                </a:solidFill>
              </a:rPr>
              <a:t>ПОРЯДКЕ </a:t>
            </a:r>
            <a:r>
              <a:rPr lang="ru-RU" dirty="0" smtClean="0"/>
              <a:t>(если она имеется)</a:t>
            </a:r>
            <a:endParaRPr lang="ru-RU" dirty="0" smtClean="0"/>
          </a:p>
          <a:p>
            <a:pPr marL="457200" indent="-457200" algn="l">
              <a:buFont typeface="+mj-lt"/>
              <a:buAutoNum type="arabicPeriod"/>
            </a:pPr>
            <a:r>
              <a:rPr lang="ru-RU" dirty="0" smtClean="0"/>
              <a:t>Помимо основного диагноза необходимо указывать сопутствующие терапевтические диагнозы в </a:t>
            </a:r>
            <a:r>
              <a:rPr lang="ru-RU" dirty="0" smtClean="0"/>
              <a:t>корректных </a:t>
            </a:r>
            <a:r>
              <a:rPr lang="ru-RU" dirty="0" smtClean="0"/>
              <a:t>формулировках (формулировки диагнозов указаны в клинических рекомендациях)</a:t>
            </a:r>
            <a:endParaRPr lang="en-US" dirty="0" smtClean="0"/>
          </a:p>
          <a:p>
            <a:pPr marL="457200" indent="-457200" algn="l">
              <a:buFont typeface="+mj-lt"/>
              <a:buAutoNum type="arabicPeriod"/>
            </a:pPr>
            <a:r>
              <a:rPr lang="ru-RU" dirty="0" smtClean="0"/>
              <a:t>В лечении указывается как немедикаментозная, так и медикаментозная терапия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83340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1 заболевание из круга для дифференциального диагноза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50071"/>
            <a:ext cx="4598324" cy="312044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/>
              <a:t>Критерии за:</a:t>
            </a:r>
            <a:endParaRPr lang="ru-RU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209607" y="2050071"/>
            <a:ext cx="4874031" cy="31204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Критерии против: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4895" y="5363782"/>
            <a:ext cx="10897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Для исключения/подтверждения диагноза необходимо провести следующие методы обследования: </a:t>
            </a:r>
            <a:r>
              <a:rPr lang="ru-RU" sz="2400" i="1" dirty="0" smtClean="0">
                <a:solidFill>
                  <a:srgbClr val="FF0000"/>
                </a:solidFill>
              </a:rPr>
              <a:t>…</a:t>
            </a:r>
            <a:endParaRPr lang="ru-RU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10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Клинический </a:t>
            </a:r>
            <a:r>
              <a:rPr lang="ru-RU" b="1" dirty="0" smtClean="0"/>
              <a:t>диагноз </a:t>
            </a:r>
            <a:r>
              <a:rPr lang="ru-RU" b="1" i="1" dirty="0" smtClean="0">
                <a:solidFill>
                  <a:srgbClr val="FF0000"/>
                </a:solidFill>
              </a:rPr>
              <a:t>(с учетом современных классификаций) 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1470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Лечение пациента на госпитальном этапе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57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Рекомендации по ведению пациента на амбулаторном этапе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670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Прогноз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Прогноз </a:t>
            </a:r>
            <a:r>
              <a:rPr lang="ru-RU" dirty="0" smtClean="0"/>
              <a:t>для</a:t>
            </a:r>
            <a:r>
              <a:rPr lang="ru-RU" dirty="0" smtClean="0"/>
              <a:t> жизни:</a:t>
            </a:r>
            <a:endParaRPr lang="ru-RU" dirty="0" smtClean="0"/>
          </a:p>
          <a:p>
            <a:r>
              <a:rPr lang="ru-RU" dirty="0" smtClean="0"/>
              <a:t>Прогноз </a:t>
            </a:r>
            <a:r>
              <a:rPr lang="ru-RU" dirty="0" smtClean="0"/>
              <a:t>для выздоровления:</a:t>
            </a:r>
            <a:endParaRPr lang="ru-RU" dirty="0" smtClean="0"/>
          </a:p>
          <a:p>
            <a:r>
              <a:rPr lang="ru-RU" dirty="0" smtClean="0"/>
              <a:t>Трудовой прогноз: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349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Список использованной литературы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601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782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82189" y="3017513"/>
            <a:ext cx="9144000" cy="1115897"/>
          </a:xfrm>
        </p:spPr>
        <p:txBody>
          <a:bodyPr/>
          <a:lstStyle/>
          <a:p>
            <a:r>
              <a:rPr lang="ru-RU" b="1" dirty="0" smtClean="0"/>
              <a:t>Доклад пациента</a:t>
            </a: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82189" y="4366802"/>
            <a:ext cx="9144000" cy="1655762"/>
          </a:xfrm>
        </p:spPr>
        <p:txBody>
          <a:bodyPr/>
          <a:lstStyle/>
          <a:p>
            <a:r>
              <a:rPr lang="ru-RU" dirty="0" smtClean="0"/>
              <a:t>Студент:</a:t>
            </a:r>
          </a:p>
          <a:p>
            <a:r>
              <a:rPr lang="ru-RU" dirty="0" smtClean="0"/>
              <a:t>Преподаватель: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95" y="-2338583"/>
            <a:ext cx="11924810" cy="49016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4516" y="2162455"/>
            <a:ext cx="6118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Кафедра Госпитальной терапии</a:t>
            </a:r>
          </a:p>
          <a:p>
            <a:pPr algn="ctr"/>
            <a:r>
              <a:rPr lang="ru-RU" sz="2000" b="1" dirty="0" smtClean="0"/>
              <a:t>Заведующий кафедрой: </a:t>
            </a:r>
            <a:r>
              <a:rPr lang="ru-RU" sz="2000" b="1" dirty="0" err="1" smtClean="0"/>
              <a:t>Долгушина</a:t>
            </a:r>
            <a:r>
              <a:rPr lang="ru-RU" sz="2000" b="1" dirty="0" smtClean="0"/>
              <a:t> А.И.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228444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Паспортная часть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Не указывать в паспортной части конфиденциальную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smtClean="0">
                <a:solidFill>
                  <a:srgbClr val="FF0000"/>
                </a:solidFill>
              </a:rPr>
              <a:t>информацию о пациенте!</a:t>
            </a:r>
          </a:p>
          <a:p>
            <a:r>
              <a:rPr lang="ru-RU" dirty="0" smtClean="0"/>
              <a:t>Пациент мужчина Д.И.И., 68 </a:t>
            </a:r>
            <a:r>
              <a:rPr lang="ru-RU" dirty="0" smtClean="0"/>
              <a:t>лет</a:t>
            </a:r>
          </a:p>
          <a:p>
            <a:r>
              <a:rPr lang="ru-RU" dirty="0" smtClean="0"/>
              <a:t>Населенный пункт </a:t>
            </a:r>
            <a:r>
              <a:rPr lang="ru-RU" i="1" dirty="0" smtClean="0">
                <a:solidFill>
                  <a:srgbClr val="FF0000"/>
                </a:solidFill>
              </a:rPr>
              <a:t>(в котором проживает пациент)</a:t>
            </a:r>
            <a:r>
              <a:rPr lang="ru-RU" dirty="0" smtClean="0"/>
              <a:t>:</a:t>
            </a:r>
            <a:endParaRPr lang="ru-RU" dirty="0" smtClean="0"/>
          </a:p>
          <a:p>
            <a:r>
              <a:rPr lang="ru-RU" dirty="0" smtClean="0"/>
              <a:t>Отделение </a:t>
            </a:r>
            <a:r>
              <a:rPr lang="ru-RU" i="1" dirty="0" smtClean="0">
                <a:solidFill>
                  <a:srgbClr val="FF0000"/>
                </a:solidFill>
              </a:rPr>
              <a:t>гастроэнтерологии</a:t>
            </a:r>
          </a:p>
          <a:p>
            <a:r>
              <a:rPr lang="ru-RU" dirty="0" smtClean="0"/>
              <a:t>Дата поступления:</a:t>
            </a:r>
          </a:p>
          <a:p>
            <a:r>
              <a:rPr lang="ru-RU" dirty="0" smtClean="0"/>
              <a:t>Дата </a:t>
            </a:r>
            <a:r>
              <a:rPr lang="ru-RU" dirty="0" err="1" smtClean="0"/>
              <a:t>курации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3277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Жалобы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Жалобы на момент поступления: </a:t>
            </a:r>
            <a:endParaRPr lang="ru-RU" dirty="0"/>
          </a:p>
          <a:p>
            <a:r>
              <a:rPr lang="ru-RU" dirty="0" smtClean="0"/>
              <a:t>Жалобы на момент </a:t>
            </a:r>
            <a:r>
              <a:rPr lang="ru-RU" dirty="0" err="1" smtClean="0"/>
              <a:t>курации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192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Анамнез заболевания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853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</a:t>
            </a:r>
            <a:r>
              <a:rPr lang="ru-RU" b="1" dirty="0" smtClean="0"/>
              <a:t>намнез жизни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942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Данные объективного исследования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Представить все органы и системы, в докладе (устно) выделять только значимые отклонения!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38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Данные дополнительных методов исследования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517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Ведущий клинический</a:t>
            </a:r>
            <a:r>
              <a:rPr lang="en-US" b="1" dirty="0" smtClean="0"/>
              <a:t>/</a:t>
            </a:r>
            <a:r>
              <a:rPr lang="ru-RU" b="1" dirty="0" smtClean="0"/>
              <a:t>лабораторный</a:t>
            </a:r>
            <a:r>
              <a:rPr lang="en-US" b="1" dirty="0" smtClean="0"/>
              <a:t>/</a:t>
            </a:r>
            <a:r>
              <a:rPr lang="ru-RU" b="1" dirty="0" smtClean="0"/>
              <a:t> инструментальный синдром + круг заболеваний для дифференциального диагноза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69374"/>
            <a:ext cx="10515600" cy="4007341"/>
          </a:xfrm>
        </p:spPr>
        <p:txBody>
          <a:bodyPr/>
          <a:lstStyle/>
          <a:p>
            <a:r>
              <a:rPr lang="ru-RU" dirty="0" smtClean="0"/>
              <a:t>Ведущий синдром:</a:t>
            </a:r>
          </a:p>
          <a:p>
            <a:r>
              <a:rPr lang="ru-RU" dirty="0" smtClean="0"/>
              <a:t>Круг заболеваний: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4039676"/>
            <a:ext cx="108162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На следующих слайдах приводится подробный дифференциальный диагноз по каждому заболеванию (правило: 1 заболевание=1 слайд), из выделенного Вами круга, с учетом данных, полученных при обследовании курируемого пациента</a:t>
            </a:r>
            <a:endParaRPr lang="ru-RU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961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309</Words>
  <Application>Microsoft Office PowerPoint</Application>
  <PresentationFormat>Широкоэкранный</PresentationFormat>
  <Paragraphs>46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Шаблон доклада пациента</vt:lpstr>
      <vt:lpstr>Доклад пациента</vt:lpstr>
      <vt:lpstr>Паспортная часть</vt:lpstr>
      <vt:lpstr>Жалобы</vt:lpstr>
      <vt:lpstr>Анамнез заболевания</vt:lpstr>
      <vt:lpstr>Анамнез жизни</vt:lpstr>
      <vt:lpstr>Данные объективного исследования</vt:lpstr>
      <vt:lpstr>Данные дополнительных методов исследования</vt:lpstr>
      <vt:lpstr>Ведущий клинический/лабораторный/ инструментальный синдром + круг заболеваний для дифференциального диагноза</vt:lpstr>
      <vt:lpstr>1 заболевание из круга для дифференциального диагноза</vt:lpstr>
      <vt:lpstr>Клинический диагноз (с учетом современных классификаций)  </vt:lpstr>
      <vt:lpstr>Лечение пациента на госпитальном этапе</vt:lpstr>
      <vt:lpstr>Рекомендации по ведению пациента на амбулаторном этапе </vt:lpstr>
      <vt:lpstr>Прогноз</vt:lpstr>
      <vt:lpstr>Список использованной литературы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доклада пациента</dc:title>
  <dc:creator>1</dc:creator>
  <cp:lastModifiedBy>1</cp:lastModifiedBy>
  <cp:revision>7</cp:revision>
  <dcterms:created xsi:type="dcterms:W3CDTF">2023-10-05T04:23:53Z</dcterms:created>
  <dcterms:modified xsi:type="dcterms:W3CDTF">2023-10-05T06:15:15Z</dcterms:modified>
</cp:coreProperties>
</file>