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9" r:id="rId8"/>
    <p:sldId id="272" r:id="rId9"/>
    <p:sldId id="27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3FC33-D14E-466F-B736-C7E7D642D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C8EE8A-7D4E-4B69-B957-3F80C52C6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10C23E-B734-4300-8239-E3C9FF72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3F037F-B5B5-4163-90AD-08E0848C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E427E-6B43-4493-B51D-C9B050E1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66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D019C-62E2-4E5F-A5EE-2A78C8692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F95F6E-EF79-4D3A-854C-CECBE126B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748527-FC31-47E3-97B1-B68D19E81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ECB033-EE6C-4E99-A408-ED6AEBED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EB8F16-9E27-4F6E-919F-A17926B30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2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B0D4E-D884-485F-BFCB-CFFBF637F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910D56-90D1-4B10-B9D9-37AEB18D9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64AA68-3C43-4FA3-A1B6-E809F8CA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F4A6B2-5B0C-4F18-A6EF-34AF05F3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F301DB-6C1E-466C-B762-C6D621388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57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29EA9-F428-4A07-80B6-FDC7372B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46C144-CA0B-4C43-8A44-9A95C083C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10F0E4-CD8B-49D6-B20D-10039FCE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D8B875-1FD2-4BAC-A12F-97313427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BDA9D5-A9F8-48C8-A819-2B6108EB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2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6B404-1607-410A-9977-77D8FA15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3DC64C-CBD8-4080-95FA-9648C136F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EDA59E-1D1A-45AD-AC5A-654A4EFC5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1A6DB9-DEFD-4226-93CD-3BD08776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E045BE-EF09-49BC-B917-6080B39F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61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62815-2BA6-480E-AD70-BB1088AD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80345A-52A8-4736-B5ED-4A0C941020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08D635-E74D-45FF-95C7-6C3960A95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CAEA2-96B8-4BC8-A2C3-DAB8FC630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ED12F8-EB17-4415-A5BA-57310041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9E3512-FCD1-47CD-B556-3EC40828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8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8A826-6D5C-4EDA-A0B9-54044001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CBE2F8-C870-46DF-965B-C957B83DE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6D41B2-B13C-4084-90C8-A3CAC1305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DD9F50-835E-4103-8581-F962790DE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136A99-7FB3-4A46-A2E8-B8B123E87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356726-635B-4C04-AD1A-4D9C9AA4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EFA0D1-2C00-4C4F-81EA-B60CA0FF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BF174F-C2BC-4248-94A1-4F852735F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13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16CF2-DA74-44D7-9A63-EE90FD61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AFEEB5-EFAB-4E5A-BD6F-DBA535EF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BC5008-9C00-458A-A791-022796CD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9AA11B-1979-4F93-91E9-E5A7496A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1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14F5EA-9943-4E67-A5D8-0F731526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DA479A-E18A-48BF-856E-509EB0F38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6D3D4E-829E-4626-A39C-E5C47602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10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73446-00FB-4572-BDE8-09D1AF59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967358-7737-4A25-98CD-A1CDF6ED6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34228C-EBC6-4942-8053-A8DF6A46B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F9B249-8C53-4455-9DE7-D8924BBE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D4C990-A606-4CBB-8079-C20EF8A93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3F80CD-3A77-408D-8873-D344CE95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03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B2F7-0FDD-41F6-BDBC-CDD460C90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C836A2-4693-4044-8412-7D33C0E6B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25BDC5-9AF8-444D-9FBC-9015A63C3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23B2A5-6E8A-4C59-9D9E-7AA54D7C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A5BBA8-307D-412F-992D-F1A918DB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51708E-712D-44C1-9794-2C481F4A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57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BFEE-8D97-46D1-8B0B-46019E355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2231FD-CDD8-4782-9DCC-7B18F0318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59CE4-A26E-443B-AEB6-7E3B47C0C2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2B2C2-84B0-468C-957B-05D2D9ED91C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913BDD-6DAA-4E4A-ACAB-CD2E95E6E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095DF8-DE4A-43CE-ABFF-86E06F3D1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ED318-5151-4B8E-AF75-5131D53CA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08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36717-2D91-46F2-3437-0AAC0CD24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098" y="1152781"/>
            <a:ext cx="10422384" cy="2951237"/>
          </a:xfrm>
        </p:spPr>
        <p:txBody>
          <a:bodyPr>
            <a:normAutofit/>
          </a:bodyPr>
          <a:lstStyle/>
          <a:p>
            <a:r>
              <a:rPr lang="ru-RU" b="1" dirty="0"/>
              <a:t>Кафедра </a:t>
            </a:r>
            <a:br>
              <a:rPr lang="ru-RU" b="1" dirty="0"/>
            </a:br>
            <a:r>
              <a:rPr lang="ru-RU" b="1" dirty="0"/>
              <a:t>хирургической стоматологии </a:t>
            </a:r>
            <a:br>
              <a:rPr lang="ru-RU" b="1" dirty="0"/>
            </a:br>
            <a:r>
              <a:rPr lang="ru-RU" b="1" dirty="0"/>
              <a:t>и челюстно-лицевой хирургии</a:t>
            </a:r>
          </a:p>
        </p:txBody>
      </p:sp>
    </p:spTree>
    <p:extLst>
      <p:ext uri="{BB962C8B-B14F-4D97-AF65-F5344CB8AC3E}">
        <p14:creationId xmlns:p14="http://schemas.microsoft.com/office/powerpoint/2010/main" val="141822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B29A1-1CD4-536B-7C04-D69CF4BC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29" y="472043"/>
            <a:ext cx="8596668" cy="3285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Размещение кафедры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137D4-992E-3F83-7DB6-A88427D90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52" y="701336"/>
            <a:ext cx="8433787" cy="5891968"/>
          </a:xfrm>
        </p:spPr>
        <p:txBody>
          <a:bodyPr/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Кафедра хирургической стоматологии и челюстно-лицевой хирургии является выпускающей кафедрой стоматологического факультета, организована в 2004 году, с 2007 года заведующая кафедрой д.м.н., доцент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Латюшина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Л.С. </a:t>
            </a: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Кафедра располагается на 2 этаже общежития №2 ЮУГМУ (ул. Воровского 38-В). Количество клинических баз – 11.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23CB42-3E28-7409-9F42-838B2766A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3" y="4845132"/>
            <a:ext cx="2244689" cy="18565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2EC908-5F2C-D789-D04F-D02C46BF0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78" y="4560125"/>
            <a:ext cx="3086166" cy="22384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0FCE51-C6A9-3434-2BB2-985C5ACA3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7557" y="4636744"/>
            <a:ext cx="2487883" cy="18659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D36F96-85C6-0DD1-CEFA-576451972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23" y="2688967"/>
            <a:ext cx="2455186" cy="32735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B23462-46BE-7C8C-1B81-676BA7EFD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77" y="2766148"/>
            <a:ext cx="2455185" cy="32735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407788-E53C-866B-574B-6FB971DBD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58" y="59376"/>
            <a:ext cx="2926406" cy="39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52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A53A8-2BD1-C75D-1CAF-C7B352538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823" y="26743"/>
            <a:ext cx="8596668" cy="47105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Состав научно-педагогических кадров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568A1C-CFFE-5E65-4BC3-2DC49C4AE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1" y="497798"/>
            <a:ext cx="11399427" cy="624035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составе кафедры (18,25 шт. ед.): заведующий кафедрой,  3 профессора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Латюшина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Л.С., Васильев Ю.С., Пухов А.Г.)  5 доцентов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Финадеев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А.П.,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Павлиенко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Ю.В., Пиотрович А.В., Малышева Л.Ю.,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уличкова В.Н.), 5 штатных ассистентов, 18 ассистентов по совместительству, физических лиц ППС – 32 преподавателей (10 штатных / 22 совместителей).</a:t>
            </a: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Остепененность</a:t>
            </a: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(по штатным единицам) – 44,6 %; доля д.м.н. – 17%; доля к.м.н. – 27,6%. </a:t>
            </a:r>
          </a:p>
          <a:p>
            <a:pPr algn="just"/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Нагрузка кафедры в 2024-2025 учебной году составила 16 тыс. часов с тенденцией </a:t>
            </a:r>
          </a:p>
          <a:p>
            <a:pPr marL="0" indent="0" algn="just">
              <a:buNone/>
            </a:pP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ежегодному увеличению.</a:t>
            </a:r>
          </a:p>
          <a:p>
            <a:pPr marL="0" indent="0" algn="just">
              <a:buNone/>
            </a:pPr>
            <a:endParaRPr lang="ru-RU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0B11436-1E5A-50D7-7381-E34FCC723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41" y="1492320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D90BFE0-0F9D-B4EB-9A7C-E2E55ED85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994" y="2752598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1CA136B-F06D-0433-048D-6CB09553F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204" y="4226011"/>
            <a:ext cx="14287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C0F3B8-0306-914F-7F36-73339A18F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4" y="2443067"/>
            <a:ext cx="2170178" cy="289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EACE6C-C0CA-55AF-BA36-FB8DBADBF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471" y="1670406"/>
            <a:ext cx="2879791" cy="216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FE5685-7404-CEF1-EC49-B87FC46DA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9" y="3232500"/>
            <a:ext cx="3051817" cy="22888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4DAE13-A457-2ADB-526C-88D5BFD26157}"/>
              </a:ext>
            </a:extLst>
          </p:cNvPr>
          <p:cNvSpPr txBox="1"/>
          <p:nvPr/>
        </p:nvSpPr>
        <p:spPr>
          <a:xfrm>
            <a:off x="10298519" y="3396179"/>
            <a:ext cx="2028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Проф.  Васильев Ю.С.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86A9C7-41BA-F303-9672-FECBD9644384}"/>
              </a:ext>
            </a:extLst>
          </p:cNvPr>
          <p:cNvSpPr txBox="1"/>
          <p:nvPr/>
        </p:nvSpPr>
        <p:spPr>
          <a:xfrm>
            <a:off x="8527230" y="4655315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Доц. </a:t>
            </a:r>
            <a:r>
              <a:rPr lang="ru-RU" sz="1400" dirty="0" err="1"/>
              <a:t>Финадеев</a:t>
            </a:r>
            <a:r>
              <a:rPr lang="ru-RU" sz="1400" dirty="0"/>
              <a:t> А.П.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7D0C0-FC97-6533-39ED-5D8ABE9556B1}"/>
              </a:ext>
            </a:extLst>
          </p:cNvPr>
          <p:cNvSpPr txBox="1"/>
          <p:nvPr/>
        </p:nvSpPr>
        <p:spPr>
          <a:xfrm>
            <a:off x="10089491" y="6237694"/>
            <a:ext cx="1960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Доц. </a:t>
            </a:r>
            <a:r>
              <a:rPr lang="ru-RU" sz="1400" dirty="0" err="1"/>
              <a:t>Павлиенко</a:t>
            </a:r>
            <a:r>
              <a:rPr lang="ru-RU" sz="1400" dirty="0"/>
              <a:t> Ю.В.</a:t>
            </a:r>
          </a:p>
        </p:txBody>
      </p:sp>
    </p:spTree>
    <p:extLst>
      <p:ext uri="{BB962C8B-B14F-4D97-AF65-F5344CB8AC3E}">
        <p14:creationId xmlns:p14="http://schemas.microsoft.com/office/powerpoint/2010/main" val="1666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33658C7-5FBC-18AF-8A20-5A7D5E7AA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138" y="296883"/>
            <a:ext cx="6197467" cy="641267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кафедре работают главный внештатный стоматолог </a:t>
            </a:r>
          </a:p>
          <a:p>
            <a:pPr marL="0" indent="0" algn="just">
              <a:buNone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МЗ Челябинской области Гусев С.А. и  </a:t>
            </a:r>
          </a:p>
          <a:p>
            <a:pPr marL="0" indent="0" algn="just">
              <a:buNone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главный внештатный челюстно-лицевой хирург </a:t>
            </a:r>
          </a:p>
          <a:p>
            <a:pPr marL="0" indent="0" algn="just">
              <a:buNone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МЗ Челябинской области </a:t>
            </a:r>
            <a:r>
              <a:rPr lang="ru-RU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Алабугин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А.В. </a:t>
            </a:r>
          </a:p>
          <a:p>
            <a:pPr marL="0" indent="0" algn="just">
              <a:buNone/>
            </a:pP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Два Заслуженных врача РФ – </a:t>
            </a:r>
          </a:p>
          <a:p>
            <a:pPr marL="0" indent="0" algn="just">
              <a:buNone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профессор Пухов А.Г. и доцент Куличкова В.Н.</a:t>
            </a:r>
          </a:p>
          <a:p>
            <a:pPr marL="0" indent="0" algn="just">
              <a:buNone/>
            </a:pP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Работодатели– 31%. в педагогическом коллективе кафедры 4 главных врача (доцент Малышева Л.Ю., асс. Гусев С.А., асс. Бережная Е.С., асс. Нуриева О.Н.) и  8 заведующих отделениями (профессор Пухов А.Г., доцент Пиотрович А.В., доцент Куличкова В.Н., асс. Минченков А.Н., асс. </a:t>
            </a:r>
            <a:r>
              <a:rPr lang="ru-RU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Алабугин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А.В., асс. Чернова А.С., асс. </a:t>
            </a:r>
            <a:r>
              <a:rPr lang="ru-RU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Хишба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Е.М., 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асс. Лаптева А.В., 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асс. Захаров А.С.)</a:t>
            </a:r>
          </a:p>
          <a:p>
            <a:pPr marL="0" indent="0" algn="just">
              <a:buNone/>
            </a:pP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преподаватели кафедры активно занимаются клинической деятельностью – проводят сложные оперативные вмешательства при различных патологических состояниях челюстно-лицевой области как стоматологи – хирурги, челюстно-лицевые хирурги, пластические хирурги, онкологи.</a:t>
            </a:r>
          </a:p>
          <a:p>
            <a:endParaRPr lang="ru-R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912DDD-FA06-4DF1-5D8F-BA84E5B5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04" y="120149"/>
            <a:ext cx="1508166" cy="191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297BC83-2864-1B54-AD3A-B985ED50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698" y="190330"/>
            <a:ext cx="1508166" cy="193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89599E6-A1F4-74CB-25F7-86903BC86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937" y="2548181"/>
            <a:ext cx="1629933" cy="191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3D953-031C-7ADF-2082-09343C439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015" y="2548181"/>
            <a:ext cx="1685531" cy="20324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480CEE-44EA-4B1A-E3AE-115F483B0677}"/>
              </a:ext>
            </a:extLst>
          </p:cNvPr>
          <p:cNvSpPr txBox="1"/>
          <p:nvPr/>
        </p:nvSpPr>
        <p:spPr>
          <a:xfrm>
            <a:off x="6956592" y="4519997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Проф.  Пухов А.Г.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5FEB8-2AF0-E9D2-A725-7192F4C7546F}"/>
              </a:ext>
            </a:extLst>
          </p:cNvPr>
          <p:cNvSpPr txBox="1"/>
          <p:nvPr/>
        </p:nvSpPr>
        <p:spPr>
          <a:xfrm>
            <a:off x="9020720" y="4552394"/>
            <a:ext cx="1901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Доц. Куличкова В.Н.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F73E1A-C0BC-A3B8-8865-14020C9EDE8B}"/>
              </a:ext>
            </a:extLst>
          </p:cNvPr>
          <p:cNvSpPr txBox="1"/>
          <p:nvPr/>
        </p:nvSpPr>
        <p:spPr>
          <a:xfrm>
            <a:off x="9020720" y="2165749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Асс. </a:t>
            </a:r>
            <a:r>
              <a:rPr lang="ru-RU" sz="1400" dirty="0" err="1"/>
              <a:t>Алабугин</a:t>
            </a:r>
            <a:r>
              <a:rPr lang="ru-RU" sz="1400" dirty="0"/>
              <a:t> А.В.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C87C6-D6F9-A0C7-9416-7CF41DF90349}"/>
              </a:ext>
            </a:extLst>
          </p:cNvPr>
          <p:cNvSpPr txBox="1"/>
          <p:nvPr/>
        </p:nvSpPr>
        <p:spPr>
          <a:xfrm>
            <a:off x="6912250" y="2071648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Асс. Гусев С.А.</a:t>
            </a:r>
          </a:p>
        </p:txBody>
      </p:sp>
    </p:spTree>
    <p:extLst>
      <p:ext uri="{BB962C8B-B14F-4D97-AF65-F5344CB8AC3E}">
        <p14:creationId xmlns:p14="http://schemas.microsoft.com/office/powerpoint/2010/main" val="4034387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C74C1-6936-ADF3-9C42-842CE85D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782" y="429491"/>
            <a:ext cx="8324162" cy="4235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Учебная работа</a:t>
            </a:r>
            <a:b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131B88-2946-CA47-C0BC-9D82A8444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4" y="641268"/>
            <a:ext cx="11605535" cy="5830783"/>
          </a:xfrm>
        </p:spPr>
        <p:txBody>
          <a:bodyPr>
            <a:normAutofit/>
          </a:bodyPr>
          <a:lstStyle/>
          <a:p>
            <a:pPr algn="just"/>
            <a:r>
              <a:rPr lang="ru-RU" sz="20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кафедре реализуется преподавание по 29 дисциплинам и 4 практикам (ФГОС 3+ и ФГОС 3++ (специалитет); по  7 дисциплинам и 5 практикам (шесть специальностей ординатуры), итого по системе ВО – 38 дисциплин, 9 практик (47); по 7 программам традиционного обучения и 6 программам НМО, итого по системе ДПО – 11 программ.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кафедре проводится подготовка в рамках высшего профессионального обучения в ординатуре по специальности 31.08.74 «Стоматология хирургическая», 31.08.68  «Челюстно-лицевая хирургия». За пятилетний период на кафедре было подготовлено 40 специалистов по вышеуказанным специальностям.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кафедре проводится обучение в аспирантуре по научным специальностям «Стоматология» (1 обучающийся) и «Челюстно-лицевая хирургия». 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Сотрудники кафедры активно работают в сфере дополнительного профессионального образования: проводятся циклы профессиональной переподготовки (576 часов) по специальности 31.08.74 «Стоматология хирургическая»  и циклы повышения квалификации врачей (144 часа) по специальностям 31.08.74 «Стоматология хирургическая» (за последний пятилетний период проучились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34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врача), 31.08.68 «Челюстно-лицевая хирургия» (прошли обучение 25 специалистов), по программе тематического ПК – 17 специалистов, итого  - 69 человек. Начиная с 2017 года ежеквартально на кафедре проводится циклы ПК по системе НМО по специальностям 31.08.74 «Стоматология хирургическая» (36 часов), 31.08.68  «Челюстно-лицевая хирургия» (36 часов) (прошли обучение 41 специалист).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967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94191-DBCD-0F3B-DB4C-422E2E4C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28" y="303428"/>
            <a:ext cx="8596668" cy="20703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Научная работа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0EDF3D-1C9B-2ADD-5020-D9FDAC18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62" y="688769"/>
            <a:ext cx="11595736" cy="5658765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Кафедра хирургической стоматологии работает в рамках комплексных научных тем научной специальности «Стоматология»: «Совершенствование   диагностических и лечебных подходов в стоматологической практике за счет   использования инновационных лечебно-диагностических технологий» (2019-2023 </a:t>
            </a:r>
            <a:r>
              <a:rPr lang="ru-RU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г.г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№АААА-А19-119060490052-9)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научной специальности «Челюстно-лицевая хирургия» - «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Инновационные технологии лечения и реабилитации пациентов с хирургической патологией челюстно-лицевой области» (2025-2029 </a:t>
            </a:r>
            <a:r>
              <a:rPr lang="ru-RU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г.г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Основное научное направление кафедры: «Влияние воспалительных процессов, травм и оперативных вмешательств челюстно-лицевой области на  параметры общего и местного иммунитета. Новые способы коррекции нарушений системного и локального иммунного статуса при заболеваниях лица и шеи». Помимо этого, сотрудниками кафедры проводится исследования по изучению различных аспектов злокачественных опухолей, дефектов и деформаций челюстно-лицевой области, современных методик пластической и реконструктивной хирургии.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Сотрудниками кафедры защищено 2 докторские и 5 кандидатских диссертаций, опубликовано более 170 научных работ (из них более 50 в ВАК-рецензируемых журналах), получено 10 патентов РФ на изобретение.</a:t>
            </a:r>
          </a:p>
        </p:txBody>
      </p:sp>
    </p:spTree>
    <p:extLst>
      <p:ext uri="{BB962C8B-B14F-4D97-AF65-F5344CB8AC3E}">
        <p14:creationId xmlns:p14="http://schemas.microsoft.com/office/powerpoint/2010/main" val="327348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D2A877A-7379-416F-9482-EB5523E90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656" y="2115691"/>
            <a:ext cx="8596668" cy="352301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СТУДЕНЧЕСКОЕ НАУЧНОЕ ОБЩЕСТВО </a:t>
            </a:r>
            <a:b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50EE3-D1FA-F3F0-5688-2AE3856BB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15" y="159798"/>
            <a:ext cx="10962077" cy="6169749"/>
          </a:xfrm>
        </p:spPr>
        <p:txBody>
          <a:bodyPr/>
          <a:lstStyle/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Молодыми преподавателями кафедр получены Грант Правительства Челябинской области для аспирантов и соискателей и Грант поисковых научных проектов Правительства Челябинской области, в 2022 году ассистент кафедры Лаптева А.В. стала победителем конкурса Грантов молодых ученых ЮУГМУ с работой «Влияние особенностей локального иммунитета пациентов с различными формами хронического периодонтита на исход одномоментной дентальной имплантации» (научный руководитель –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Латюшина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Л.С.).  </a:t>
            </a:r>
          </a:p>
          <a:p>
            <a:pPr marL="0" indent="0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</a:t>
            </a:r>
          </a:p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endParaRPr lang="ru-RU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3711B10-EB9E-8F36-5BE1-D9B98089B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746" y="279787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4F0B7-62B8-4E21-969F-F42ACC2E8667}"/>
              </a:ext>
            </a:extLst>
          </p:cNvPr>
          <p:cNvSpPr txBox="1"/>
          <p:nvPr/>
        </p:nvSpPr>
        <p:spPr>
          <a:xfrm>
            <a:off x="851746" y="2310263"/>
            <a:ext cx="106809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студентов, занимающихся в студенческом научном кружке, в разные годы колеблется от 7 до 10 человек, это, преимущественно, студенты 4-5 курсов стоматологического факультета. Ежегодно студентами СНК под руководством преподавателей готовятся доклады на итоговую научную студенческую конференции и печатные работы в соответствующий сборник, также выступают с докладами на конференциях российского и международного уровней. Кафедра принимает активное участие в организации и проведении международной Олимпиады по цифровой стоматологии (ЮУГМУ, 2020, 2021, 2022, 2023 </a:t>
            </a:r>
            <a:r>
              <a:rPr lang="ru-RU" sz="1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г.г</a:t>
            </a:r>
            <a:r>
              <a:rPr lang="ru-RU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.). Ежегодно, в рамках основного учебного плана, студенты защищают научно-исследовательские работы, выполненные под руководством профессоров и доцентов кафедры – в который освещаются наиболее актуальные научные направления современной стоматологии. 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8FD6E6-FED1-4641-996E-74CD60825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02" y="4895586"/>
            <a:ext cx="2296866" cy="18529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26DB75-2699-42D6-B15D-551AEC30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264" y="4847575"/>
            <a:ext cx="2296866" cy="18440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388757-A91E-4D49-9754-111671CBF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7" y="5076256"/>
            <a:ext cx="2141478" cy="160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F0C246-8E12-4999-9A4C-BEFB6DEDEF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97" y="5052988"/>
            <a:ext cx="2141703" cy="1606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2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230F08-500B-4297-58CD-F136B2AF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7" y="190005"/>
            <a:ext cx="11702987" cy="5851357"/>
          </a:xfrm>
        </p:spPr>
        <p:txBody>
          <a:bodyPr/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кафедре проводятся научные конференции, где обсуждаются новости стоматологической науки, докладываются результаты собственных исследований сотрудников. Сотрудники кафедры - активные участники научно-практических конференций областного, регионального и общероссийского уровней. Ежегодно кафедра принимает участие в нескольких конференциях различного уровня – сотрудники кафедры представляют доклады, участвуют в форме подачи тезисов, являются членами организационных комитетов. 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Сведения о докладах, сделанных сотрудниками кафедры на съездах, конференциях за последний 5-летний период: 2018 г. – 2 конференции / 3 доклада; 2019 г. – 6 конференций / 13 докладов; 2020 г. – 2 конференции / 3 доклада; 2021 г. - 3 конференции / 9 докладов; 2022 г. - 2 конференции / 7 докладов; 2023 – 2 конференции / 11 докладов,; 2024 – 3 конференции / 26 докладов, итого сотрудники выступили с 72 докладами на 20 конференциях различного уровня.</a:t>
            </a:r>
          </a:p>
          <a:p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A3F5CAB-0257-8A75-50A1-36BA22DE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7" y="3013364"/>
            <a:ext cx="2331522" cy="174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60951FCF-A0B4-D0DA-FAF6-4FDFEC024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18" y="2788910"/>
            <a:ext cx="2485593" cy="240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7C27DDE-3A9D-BD30-9498-98DF8644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596" y="2788910"/>
            <a:ext cx="3552837" cy="35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D956019E-AA84-9785-35BE-CCCFC91C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5" y="4786926"/>
            <a:ext cx="2637729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5FB0B8C1-CD32-1D05-774B-D90BCD6D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11" y="3011790"/>
            <a:ext cx="1719841" cy="229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09CEAF1E-1F6B-F6D0-0EE6-F898BD33E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388" y="4633415"/>
            <a:ext cx="1525936" cy="20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3608A6-385E-A4A7-CD46-6A7AD41A4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524" y="4614820"/>
            <a:ext cx="2738225" cy="20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0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8252FE-4C66-854D-C983-D24FEF28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93" y="261257"/>
            <a:ext cx="11186786" cy="5780105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молодые преподаватели и ординаторы кафедры проводят работу по профилактике стоматологических заболеваний в дошкольных организациях и школах города, совмещая профилактическую и профориентационную составляющие данных мероприятий.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A806278-181B-EF2F-0CB2-5CF056ED6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3" y="1400629"/>
            <a:ext cx="3542805" cy="265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0A06C89C-31F9-5B8A-A4DE-A8BB826A8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26" y="3886544"/>
            <a:ext cx="3329049" cy="24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7D87D0-09BD-9823-D876-84BAA04B4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38" y="2729181"/>
            <a:ext cx="2920093" cy="38934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9D91F9-7031-68B9-E7A4-71BBDDDA4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315" y="3095660"/>
            <a:ext cx="2625812" cy="35010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CA34C5-DD5D-51AC-7153-22FD2133F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55" y="1265527"/>
            <a:ext cx="3494690" cy="262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36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1195</Words>
  <Application>Microsoft Office PowerPoint</Application>
  <PresentationFormat>Широкоэкранный</PresentationFormat>
  <Paragraphs>64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Кафедра  хирургической стоматологии  и челюстно-лицевой хирургии</vt:lpstr>
      <vt:lpstr>Размещение кафедры </vt:lpstr>
      <vt:lpstr>Состав научно-педагогических кадров</vt:lpstr>
      <vt:lpstr>Презентация PowerPoint</vt:lpstr>
      <vt:lpstr>Учебная работа </vt:lpstr>
      <vt:lpstr>Научная работа</vt:lpstr>
      <vt:lpstr>СТУДЕНЧЕСКОЕ НАУЧНОЕ ОБЩЕСТВО 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хирургической стоматологии и челюстно-лицевой хирургии</dc:title>
  <dc:creator>administrator</dc:creator>
  <cp:lastModifiedBy>1</cp:lastModifiedBy>
  <cp:revision>10</cp:revision>
  <dcterms:created xsi:type="dcterms:W3CDTF">2023-12-06T08:43:01Z</dcterms:created>
  <dcterms:modified xsi:type="dcterms:W3CDTF">2025-03-26T06:13:02Z</dcterms:modified>
</cp:coreProperties>
</file>