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10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2.xml" ContentType="application/vnd.openxmlformats-officedocument.presentationml.slide+xml"/>
  <Override PartName="/ppt/slides/slide99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2.xml" ContentType="application/vnd.openxmlformats-officedocument.presentationml.slide+xml"/>
  <Override PartName="/ppt/slides/slide87.xml" ContentType="application/vnd.openxmlformats-officedocument.presentationml.slide+xml"/>
  <Override PartName="/ppt/slides/slide85.xml" ContentType="application/vnd.openxmlformats-officedocument.presentationml.slide+xml"/>
  <Override PartName="/ppt/slides/slide83.xml" ContentType="application/vnd.openxmlformats-officedocument.presentationml.slide+xml"/>
  <Override PartName="/ppt/slides/slide95.xml" ContentType="application/vnd.openxmlformats-officedocument.presentationml.slide+xml"/>
  <Override PartName="/ppt/slides/slide90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slides/slide75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61.xml" ContentType="application/vnd.openxmlformats-officedocument.presentationml.slide+xml"/>
  <Override PartName="/ppt/slides/slide89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slides/slide104.xml" ContentType="application/vnd.openxmlformats-officedocument.presentationml.slide+xml"/>
  <Override PartName="/ppt/slides/slide52.xml" ContentType="application/vnd.openxmlformats-officedocument.presentationml.slide+xml"/>
  <Override PartName="/ppt/slides/slide98.xml" ContentType="application/vnd.openxmlformats-officedocument.presentationml.slide+xml"/>
  <Override PartName="/ppt/slides/slide50.xml" ContentType="application/vnd.openxmlformats-officedocument.presentationml.slide+xml"/>
  <Override PartName="/ppt/slides/slide101.xml" ContentType="application/vnd.openxmlformats-officedocument.presentationml.slide+xml"/>
  <Override PartName="/ppt/slides/slide82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111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78.xml" ContentType="application/vnd.openxmlformats-officedocument.presentationml.slide+xml"/>
  <Override PartName="/ppt/slides/slide73.xml" ContentType="application/vnd.openxmlformats-officedocument.presentationml.slide+xml"/>
  <Override PartName="/ppt/slides/slide24.xml" ContentType="application/vnd.openxmlformats-officedocument.presentationml.slide+xml"/>
  <Override PartName="/ppt/slides/slide84.xml" ContentType="application/vnd.openxmlformats-officedocument.presentationml.slide+xml"/>
  <Override PartName="/ppt/slides/slide23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05.xml" ContentType="application/vnd.openxmlformats-officedocument.presentationml.slide+xml"/>
  <Override PartName="/ppt/slides/slide18.xml" ContentType="application/vnd.openxmlformats-officedocument.presentationml.slide+xml"/>
  <Override PartName="/ppt/slides/slide106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3.xml" ContentType="application/vnd.openxmlformats-officedocument.presentationml.slide+xml"/>
  <Override PartName="/ppt/slides/slide94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100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76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9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s/slide86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slides/slide109.xml" ContentType="application/vnd.openxmlformats-officedocument.presentationml.slide+xml"/>
  <Override PartName="/ppt/slides/slide8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</p:sldIdLst>
  <p:sldSz cx="12192000" cy="6858000"/>
  <p:notesSz cx="12192000" cy="6858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>
        <p:scale>
          <a:sx n="116" d="112"/>
          <a:sy n="105" d="108"/>
        </p:scale>
        <p:origin x="114" y="101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presProps" Target="presProps.xml" /><Relationship Id="rId115" Type="http://schemas.openxmlformats.org/officeDocument/2006/relationships/tableStyles" Target="tableStyles.xml" /><Relationship Id="rId11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 bwMode="auto"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 bwMode="auto"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 bwMode="auto"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 bwMode="auto"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 bwMode="auto">
          <a:xfrm>
            <a:off x="839787" y="1681163"/>
            <a:ext cx="5157789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 bwMode="auto"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 bwMode="auto"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74" name="Текст 3"/>
          <p:cNvSpPr/>
          <p:nvPr>
            <p:ph type="body" sz="quarter" idx="21"/>
          </p:nvPr>
        </p:nvSpPr>
        <p:spPr bwMode="auto"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1" showMasterSp="1" type="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 bwMode="auto"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 bwMode="auto"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 bwMode="auto"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 fontScale="100000" lnSpcReduction="0"/>
          </a:bodyPr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 bwMode="auto"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1pPr>
      <a:lvl2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2pPr>
      <a:lvl3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3pPr>
      <a:lvl4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4pPr>
      <a:lvl5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5pPr>
      <a:lvl6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6pPr>
      <a:lvl7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7pPr>
      <a:lvl8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8pPr>
      <a:lvl9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1pPr>
      <a:lvl2pPr marL="723900" marR="0" indent="-2667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2pPr>
      <a:lvl3pPr marL="1234439" marR="0" indent="-320039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3pPr>
      <a:lvl4pPr marL="1727199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4pPr>
      <a:lvl5pPr marL="21844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5pPr>
      <a:lvl6pPr marL="26416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30988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35560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40132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png"/></Relationships>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2.jpg"/></Relationships>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3.jpg"/></Relationships>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4.jpg"/><Relationship Id="rId4" Type="http://schemas.openxmlformats.org/officeDocument/2006/relationships/image" Target="../media/image105.jpg"/></Relationships>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6.jpg"/></Relationships>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7.jpg"/></Relationships>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8.jpg"/></Relationships>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9.jpg"/></Relationships>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10.jpg"/></Relationships>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1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6.jpg"/></Relationships>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8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9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5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6.png"/><Relationship Id="rId4" Type="http://schemas.openxmlformats.org/officeDocument/2006/relationships/image" Target="../media/image37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8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9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0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1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2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3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5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8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9.jpg"/><Relationship Id="rId4" Type="http://schemas.openxmlformats.org/officeDocument/2006/relationships/image" Target="../media/image50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1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2.jpg"/><Relationship Id="rId4" Type="http://schemas.openxmlformats.org/officeDocument/2006/relationships/image" Target="../media/image53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4.jp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7.jp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9.jp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0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1.pn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2.jp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3.jpg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4.jpg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5.jp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6.jpg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7.png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9.jpg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2.jpg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5" Type="http://schemas.openxmlformats.org/officeDocument/2006/relationships/image" Target="../media/image75.png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6.jpg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7.png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8.jpg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9.jpg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0.png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2.png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3.png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4.jpg"/><Relationship Id="rId4" Type="http://schemas.openxmlformats.org/officeDocument/2006/relationships/image" Target="../media/image85.jpg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6.jpg"/><Relationship Id="rId4" Type="http://schemas.openxmlformats.org/officeDocument/2006/relationships/image" Target="../media/image87.jpg"/></Relationships>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8.png"/></Relationships>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9.png"/></Relationships>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0.jpg"/></Relationships>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1.png"/></Relationships>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/Relationships>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3.png"/></Relationships>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4.png"/></Relationships>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5.png"/></Relationships>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9.jpg"/></Relationships>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0.png"/></Relationships>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39200" y="1304170"/>
            <a:ext cx="7151558" cy="773073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9"/>
          <p:cNvSpPr txBox="1"/>
          <p:nvPr/>
        </p:nvSpPr>
        <p:spPr bwMode="auto">
          <a:xfrm>
            <a:off x="884703" y="2518191"/>
            <a:ext cx="11022763" cy="34121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r>
              <a:rPr/>
              <a:t>Современные направления и методы физиологии</a:t>
            </a:r>
            <a:endParaRPr/>
          </a:p>
          <a:p>
            <a:pPr algn="ctr"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endParaRPr/>
          </a:p>
          <a:p>
            <a:pPr algn="ctr">
              <a:defRPr sz="1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r>
              <a:rPr/>
              <a:t>Дисциплина Нормальная физиология</a:t>
            </a:r>
            <a:endParaRPr/>
          </a:p>
          <a:p>
            <a:pPr algn="ctr">
              <a:defRPr sz="1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r>
              <a:rPr/>
              <a:t>Презентация </a:t>
            </a:r>
            <a:endParaRPr/>
          </a:p>
          <a:p>
            <a:pPr algn="ctr">
              <a:defRPr sz="1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r>
              <a:rPr/>
              <a:t>(факультативный материал)</a:t>
            </a:r>
            <a:endParaRPr/>
          </a:p>
          <a:p>
            <a:pPr algn="ctr">
              <a:defRPr sz="1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endParaRPr/>
          </a:p>
          <a:p>
            <a:pPr algn="ctr">
              <a:defRPr sz="1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endParaRPr/>
          </a:p>
          <a:p>
            <a:pPr algn="ctr">
              <a:defRPr sz="1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endParaRPr/>
          </a:p>
          <a:p>
            <a:pPr algn="r">
              <a:defRPr sz="1600">
                <a:latin typeface="Arial"/>
                <a:ea typeface="Arial"/>
                <a:cs typeface="Arial"/>
              </a:defRPr>
            </a:pPr>
            <a:r>
              <a:rPr/>
              <a:t>Шевяков С.А., канд. мед. наук, доцент</a:t>
            </a:r>
            <a:endParaRPr/>
          </a:p>
          <a:p>
            <a:pPr algn="r">
              <a:defRPr sz="1600">
                <a:latin typeface="Arial"/>
                <a:ea typeface="Arial"/>
                <a:cs typeface="Arial"/>
              </a:defRPr>
            </a:pPr>
            <a:r>
              <a:rPr/>
              <a:t>Кафедра Нормальной физиологии имени академика Ю.М. Захарова</a:t>
            </a:r>
            <a:endParaRPr/>
          </a:p>
          <a:p>
            <a:pPr algn="r">
              <a:defRPr sz="1600">
                <a:latin typeface="Arial"/>
                <a:ea typeface="Arial"/>
                <a:cs typeface="Arial"/>
              </a:defRPr>
            </a:pPr>
            <a:r>
              <a:rPr/>
              <a:t>Южно-Уральский государственный</a:t>
            </a:r>
            <a:endParaRPr/>
          </a:p>
          <a:p>
            <a:pPr algn="r">
              <a:defRPr sz="1600">
                <a:latin typeface="Arial"/>
                <a:ea typeface="Arial"/>
                <a:cs typeface="Arial"/>
              </a:defRPr>
            </a:pPr>
            <a:r>
              <a:rPr/>
              <a:t> медицинский университет, Челябинск, Россия</a:t>
            </a:r>
            <a:endParaRPr/>
          </a:p>
        </p:txBody>
      </p:sp>
      <p:sp>
        <p:nvSpPr>
          <p:cNvPr id="96" name="Прямая соединительная линия 13"/>
          <p:cNvSpPr/>
          <p:nvPr/>
        </p:nvSpPr>
        <p:spPr bwMode="auto">
          <a:xfrm>
            <a:off x="2336800" y="6308202"/>
            <a:ext cx="9855200" cy="1"/>
          </a:xfrm>
          <a:prstGeom prst="line">
            <a:avLst/>
          </a:prstGeom>
          <a:ln w="12700">
            <a:solidFill>
              <a:srgbClr val="12682F"/>
            </a:solidFill>
            <a:miter/>
          </a:ln>
        </p:spPr>
        <p:txBody>
          <a:bodyPr lIns="45719" rIns="45719"/>
          <a:lstStyle/>
          <a:p>
            <a:pPr>
              <a:defRPr/>
            </a:pPr>
            <a:endParaRPr/>
          </a:p>
        </p:txBody>
      </p:sp>
      <p:sp>
        <p:nvSpPr>
          <p:cNvPr id="97" name="TextBox 5"/>
          <p:cNvSpPr txBox="1"/>
          <p:nvPr/>
        </p:nvSpPr>
        <p:spPr bwMode="auto">
          <a:xfrm>
            <a:off x="967610" y="6061981"/>
            <a:ext cx="827043" cy="2269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000" spc="5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2026 ГОД</a:t>
            </a:r>
            <a:endParaRPr/>
          </a:p>
        </p:txBody>
      </p:sp>
      <p:pic>
        <p:nvPicPr>
          <p:cNvPr id="98" name="Рисунок 25" descr="Рисунок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62187" y="-1700009"/>
            <a:ext cx="7151556" cy="449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Рисунок 27" descr="Рисунок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13742" y="568962"/>
            <a:ext cx="3778259" cy="179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Рисунок 29" descr="Рисунок 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51687" y="812383"/>
            <a:ext cx="2302370" cy="1101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2. Нейрофизиология и когнитивная…"/>
          <p:cNvSpPr txBox="1"/>
          <p:nvPr/>
        </p:nvSpPr>
        <p:spPr bwMode="auto">
          <a:xfrm>
            <a:off x="598110" y="1257300"/>
            <a:ext cx="11066722" cy="436584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2. Нейрофизиология и когнитивная </a:t>
            </a:r>
            <a:endParaRPr/>
          </a:p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физиология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- одна из самых динамично развивающихся областей.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методы позволяют изучать мозг «в живую»:</a:t>
            </a:r>
            <a:endParaRPr/>
          </a:p>
          <a:p>
            <a:pPr marL="183338" indent="-18333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функциональная магнитно-резонансная томография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(фМРТ)</a:t>
            </a:r>
            <a:endParaRPr/>
          </a:p>
          <a:p>
            <a:pPr marL="183338" indent="-18333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позитронно-эмиссионная томография (ПЭТ)</a:t>
            </a:r>
            <a:endParaRPr/>
          </a:p>
          <a:p>
            <a:pPr marL="183338" indent="-18333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высокочастотная электроэнцефалография (ЭЭГ)</a:t>
            </a:r>
            <a:endParaRPr/>
          </a:p>
          <a:p>
            <a:pPr marL="183338" indent="-18333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транскраниальная магнитная стимуляция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40" name="ChatGPT Image 5 янв. 2026 г., 22_34_17.png" descr="ChatGPT Image 5 янв. 2026 г., 22_34_17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82787" y="1329176"/>
            <a:ext cx="6468543" cy="4729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2. Методы функциональной диагностики…"/>
          <p:cNvSpPr txBox="1"/>
          <p:nvPr/>
        </p:nvSpPr>
        <p:spPr bwMode="auto">
          <a:xfrm>
            <a:off x="598110" y="1257300"/>
            <a:ext cx="11066722" cy="49624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 Методы функциональной диагностики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2.1. Электрофизиологические методы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Используются для оценки системной регуляции и взаимодействия органов.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электрокардиография (ЭКГ);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электроэнцефалография (ЭЭГ);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электромиография (ЭМГ);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реоэнцефалография.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Значение: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позволяют оценить координацию деятельности нервной, мышечной и сердечно-сосудистой систем.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2.2. Методы оценки сердечно-сосудистой системы…"/>
          <p:cNvSpPr txBox="1"/>
          <p:nvPr/>
        </p:nvSpPr>
        <p:spPr bwMode="auto">
          <a:xfrm>
            <a:off x="598110" y="1257300"/>
            <a:ext cx="11066722" cy="3259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2.2. Методы оценки сердечно-сосудистой системы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измерение артериального давления;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эхокардиография;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фонокардиография;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суточное мониторирование ЭКГ и АД.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14" name="kt-sakr-i_1.jpg" descr="kt-sakr-i_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76178" y="1326937"/>
            <a:ext cx="4938440" cy="5160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2.3. Методы исследования дыхательной системы…"/>
          <p:cNvSpPr txBox="1"/>
          <p:nvPr/>
        </p:nvSpPr>
        <p:spPr bwMode="auto">
          <a:xfrm>
            <a:off x="598110" y="1257300"/>
            <a:ext cx="11066722" cy="3640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2.3. Методы исследования дыхательной системы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спирография;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пикфлоуметрия;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газоанализ крови;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определение сатурации.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18" name="4.jpg" descr="4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01286" y="1847037"/>
            <a:ext cx="6912495" cy="3872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3.1. Исследование нервной регуляции…"/>
          <p:cNvSpPr txBox="1"/>
          <p:nvPr/>
        </p:nvSpPr>
        <p:spPr bwMode="auto">
          <a:xfrm>
            <a:off x="598110" y="1257300"/>
            <a:ext cx="11066722" cy="290419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3.1. Исследование нервной регуляции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анализ рефлексов;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методы стимуляции и торможения;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оценка вариабельности сердечного ритма (ВСР).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22" name="fphys-12-726895-g001.jpg" descr="fphys-12-726895-g00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98322" y="280552"/>
            <a:ext cx="6356676" cy="629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-5.jpeg" descr="i-5.jpe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6863" y="4069213"/>
            <a:ext cx="4717406" cy="2653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3.2. Исследование эндокринной регуляции…"/>
          <p:cNvSpPr txBox="1"/>
          <p:nvPr/>
        </p:nvSpPr>
        <p:spPr bwMode="auto">
          <a:xfrm>
            <a:off x="598110" y="1257300"/>
            <a:ext cx="11066722" cy="290419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3.2. Исследование эндокринной регуляции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определение гормонов в крови;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функциональные гормональные пробы;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оценка суточных ритмов секреции.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27" name="i-6.jpeg" descr="i-6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14518" y="1697053"/>
            <a:ext cx="7356008" cy="4904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4. Методы изучения гомеостаза…"/>
          <p:cNvSpPr txBox="1"/>
          <p:nvPr/>
        </p:nvSpPr>
        <p:spPr bwMode="auto">
          <a:xfrm>
            <a:off x="598110" y="1257300"/>
            <a:ext cx="11066722" cy="50631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4. Методы изучения гомеостаза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/>
              <a:t>- </a:t>
            </a:r>
            <a:r>
              <a:rPr sz="1400"/>
              <a:t>анализ водно-электролитного баланса;</a:t>
            </a:r>
            <a:endParaRPr sz="1400"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исследование кислотно-щелочного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состояния;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определение осмолярности крови;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оценка терморегуляции.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Эти методы позволяют выявить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системные параметры регуляции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внутренней среды.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31" name="9b9dddb8f5c6b9ef065d60ab6cc42ca7.jpg" descr="9b9dddb8f5c6b9ef065d60ab6cc42ca7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46195" y="543941"/>
            <a:ext cx="7275460" cy="5351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5. Методы моделирования в системной физиологии…"/>
          <p:cNvSpPr txBox="1"/>
          <p:nvPr/>
        </p:nvSpPr>
        <p:spPr bwMode="auto">
          <a:xfrm>
            <a:off x="598110" y="1257300"/>
            <a:ext cx="11066722" cy="61045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5. Методы моделирования в системной физиологии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5.1. Математическое 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моделирование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Используется для анализа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сложных системных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процессов: модели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кровообращения, регуляции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АД, дыхания.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5.2. Компьютерное 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моделирование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Позволяет прогнозировать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реакции организма на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нагрузки.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35" name="field_image_f2.large_.jpg" descr="field_image_f2.large_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54231" y="1940087"/>
            <a:ext cx="8883870" cy="4636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6. Методы функциональных нагрузок и проб…"/>
          <p:cNvSpPr txBox="1"/>
          <p:nvPr/>
        </p:nvSpPr>
        <p:spPr bwMode="auto">
          <a:xfrm>
            <a:off x="598110" y="1257300"/>
            <a:ext cx="11066722" cy="5418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6. Методы функциональных нагрузок и проб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Позволяют оценить адаптационные возможности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организма: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физические нагрузочные тесты;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холодовая проба;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 гипоксическая проба;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психоэмоциональные нагрузки.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 sz="1400"/>
              <a:t>Системное значение: выявляют согласов</a:t>
            </a:r>
            <a:r>
              <a:rPr/>
              <a:t>анность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работы различных физиологических систем.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539" name="08-19-lanserhof-01.jpg" descr="08-19-lanserhof-0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27015" y="1696202"/>
            <a:ext cx="7023279" cy="4885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7. Клинические и интегративные методы…"/>
          <p:cNvSpPr txBox="1"/>
          <p:nvPr/>
        </p:nvSpPr>
        <p:spPr bwMode="auto">
          <a:xfrm>
            <a:off x="598110" y="1257300"/>
            <a:ext cx="11066722" cy="4987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7. Клинические и интегративные методы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клинико-физиологический анализ;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комплексное обследование пациента;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мониторинг физиологических показателей в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динамике.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биообратная связь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8. Методы системного анализа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корреляционный анализ;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факторный анализ;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анализ обратных связей;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оценка интегральных показателей функционального состояния.</a:t>
            </a:r>
            <a:endParaRPr/>
          </a:p>
        </p:txBody>
      </p:sp>
      <p:pic>
        <p:nvPicPr>
          <p:cNvPr id="543" name="i-7.jpeg" descr="i-7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91069" y="1627879"/>
            <a:ext cx="7014065" cy="3945412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biofeedback"/>
          <p:cNvSpPr txBox="1"/>
          <p:nvPr/>
        </p:nvSpPr>
        <p:spPr bwMode="auto">
          <a:xfrm>
            <a:off x="7630877" y="1662409"/>
            <a:ext cx="1063028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biofeedback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8. Клиническая интерпретация функциональной…"/>
          <p:cNvSpPr txBox="1"/>
          <p:nvPr/>
        </p:nvSpPr>
        <p:spPr bwMode="auto">
          <a:xfrm>
            <a:off x="598110" y="1257300"/>
            <a:ext cx="11066722" cy="53434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8. Клиническая интерпретация функциональной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 системы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Пример: функциональная система поддержания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артериального давления: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1) афферентный синтез → барорецепторы, гормоны;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2) принятие решения → сосудодвигательный центр;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3) эфферентный синтез → сердце, сосуды;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4) результат → стабильное АД;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5) обратная афферентация → сигналы от барорецепторов.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Методы: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измерение АД, ЭКГ, гормональные исследования, вариабельность сердечного ритма.</a:t>
            </a:r>
            <a:endParaRPr/>
          </a:p>
        </p:txBody>
      </p:sp>
      <p:pic>
        <p:nvPicPr>
          <p:cNvPr id="548" name="ррргт.png" descr="ррргт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87465" y="1341537"/>
            <a:ext cx="6657522" cy="443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2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Ключевые направления исследований нейрофизиологии:…"/>
          <p:cNvSpPr txBox="1"/>
          <p:nvPr/>
        </p:nvSpPr>
        <p:spPr bwMode="auto">
          <a:xfrm>
            <a:off x="598110" y="1257300"/>
            <a:ext cx="11066722" cy="527897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>
                <a:latin typeface="Arial"/>
                <a:ea typeface="Arial"/>
                <a:cs typeface="Arial"/>
              </a:defRPr>
            </a:pPr>
            <a:r>
              <a:rPr/>
              <a:t>Ключевые направления исследований нейрофизиологии: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нейронные механизмы принятия решений;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формирование эмоциональных реакций, внимания и сознания;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цифровые платформы для оценки когнитивных способностей;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нейрофизиология речи;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механизмы сна и его расстройств;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работа мозга на уровне нейронных сетей;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нейропластичность.</a:t>
            </a:r>
            <a:br>
              <a:rPr/>
            </a:b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Новые технологии: </a:t>
            </a:r>
            <a:r>
              <a:rPr b="1"/>
              <a:t>интерфейсы мозг–компьютер</a:t>
            </a:r>
            <a:r>
              <a:rPr/>
              <a:t> (BCI) позволяют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управлять внешними устройствами усилием мысли;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нейропротезирование</a:t>
            </a:r>
            <a:r>
              <a:rPr/>
              <a:t> помогает восстановить функции после травм и инсультов.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44" name="mindovermatt.jpg" descr="mindovermatt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9176" y="1549211"/>
            <a:ext cx="5012770" cy="375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Таким образом:…"/>
          <p:cNvSpPr txBox="1"/>
          <p:nvPr/>
        </p:nvSpPr>
        <p:spPr bwMode="auto">
          <a:xfrm>
            <a:off x="598110" y="1257300"/>
            <a:ext cx="11066722" cy="3843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Таким образом: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Методы системной физиологии человека отличаются </a:t>
            </a:r>
            <a:r>
              <a:rPr b="1"/>
              <a:t>комплексностью и интегративностью</a:t>
            </a:r>
            <a:r>
              <a:rPr/>
              <a:t>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Они позволяют изучать не только отдельные функции, но и согласованную работу физиологических систем организма в норме, при нагрузке и в условиях патологии.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Методы системной физиологии человека непосредственно основаны на учении П. К. Анохина о функциональных системах, поскольку они направлены на изучение не изолированных функций органов, а целостной деятельности организма, механизмов регуляции, обратной связи и достижения полезного приспособительного результата.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Использование этих методов является основой для формирования </a:t>
            </a:r>
            <a:r>
              <a:rPr b="1"/>
              <a:t>системного клинического мышления врача</a:t>
            </a:r>
            <a:r>
              <a:rPr/>
              <a:t>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3" name="Рисунок 7" descr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217736" y="1323077"/>
            <a:ext cx="8251991" cy="892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Рисунок 4" descr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Заголовок 3"/>
          <p:cNvSpPr txBox="1"/>
          <p:nvPr/>
        </p:nvSpPr>
        <p:spPr bwMode="auto">
          <a:xfrm>
            <a:off x="2382520" y="251627"/>
            <a:ext cx="9544685" cy="486208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Литература</a:t>
            </a:r>
            <a:endParaRPr/>
          </a:p>
        </p:txBody>
      </p:sp>
      <p:sp>
        <p:nvSpPr>
          <p:cNvPr id="556" name="Текст 2"/>
          <p:cNvSpPr txBox="1"/>
          <p:nvPr/>
        </p:nvSpPr>
        <p:spPr bwMode="auto">
          <a:xfrm>
            <a:off x="1032517" y="920354"/>
            <a:ext cx="10751813" cy="591661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Smith J. et al. Advances in Human Physiology Research Methods. Annual Review of Physiology, 2021.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Logothetis N. fMRI and the Neural Basis of Cognition. Nature Neuroscience, 2019.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Petersen S., Sporns O. Brain Networks and Functional Imaging. Nature Reviews Neuroscience, 2020.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Wang Y. et al. Modern Approaches in Molecular Physiology and Omics Technologies. Cell Reports, 2022.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Brown T., Miller A. Wearable Sensors in Human Physiology Monitoring. Journal of Applied Physiology, 2023.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Куликов А. В. Основы медицинской визуализации. – М.: ГЭОТАР-Медиа, 2020.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Phelps M. PET: Molecular Imaging and Its Biological Applications. Springer, 2018.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Damoiseaux J. Modern MRI Techniques in Clinical Physiology. Frontiers in Physiology, 2021.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Niedermeyer E., Silva F. Electroencephalography: Basic Principles, Clinical Applications. Oxford University Press, 2020.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Malik M., Camm A. Dynamic Electrocardiography. Wiley-Blackwell, 2019.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Lodish H. et al. Molecular Cell Biology. W.H. Freeman, 2021.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Goodacre R. et al. Metabolomics in Human Physiology. Trends in Biotechnology, 2020.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Kusters B. et al. Genomics and Human Physiological Adaptation. Nature Genetics, 2022.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Petersen J., Collins F. Digital Twins in Medicine and Physiology. Science Translational Medicine, 2022.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Meyer P., Kohl P. Computational Modelling of Human Physiology. Progress in Biophysics and Molecular Biology, 2021.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AutoNum type="arabicPeriod" startAt="1"/>
              <a:defRPr sz="1200">
                <a:latin typeface="Arial"/>
                <a:ea typeface="Arial"/>
                <a:cs typeface="Arial"/>
              </a:defRPr>
            </a:pPr>
            <a:r>
              <a:rPr/>
              <a:t>Patel S. AI-Based Analysis of Physiological Signals. IEEE Reviews in Biomedical Engineering, 2023.</a:t>
            </a:r>
            <a:endParaRPr/>
          </a:p>
          <a:p>
            <a:pPr defTabSz="457200">
              <a:spcBef>
                <a:spcPts val="1200"/>
              </a:spcBef>
              <a:defRPr sz="1200" b="1">
                <a:latin typeface="Arial"/>
                <a:ea typeface="Arial"/>
                <a:cs typeface="Arial"/>
              </a:defRPr>
            </a:pPr>
            <a:r>
              <a:rPr/>
              <a:t>Все иллюстрации заимствованы из открытых интернет-источников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3. Физиология иммунной системы…"/>
          <p:cNvSpPr txBox="1"/>
          <p:nvPr/>
        </p:nvSpPr>
        <p:spPr bwMode="auto">
          <a:xfrm>
            <a:off x="598110" y="1257300"/>
            <a:ext cx="11066722" cy="56987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3. Физиология иммунной системы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Иммунная система рассматривается как динамичная сеть,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взаимодействующая с нервной и эндокринной системами.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Ключевые направления: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системные механизмы иммунитета;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регуляция иммунных реакций;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влияние стресса на иммунитет;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роль кишечной микробиоты в иммунной регуляции.</a:t>
            </a:r>
            <a:br>
              <a:rPr/>
            </a:b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Практическое применение: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разработка новых вакцин;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иммунотерапия онкологических заболеваний;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исследование аутоиммунных процессов;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48" name="6п.jpg" descr="6п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92772" y="512589"/>
            <a:ext cx="5537215" cy="583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4. Генетическая и системная физиология…"/>
          <p:cNvSpPr txBox="1"/>
          <p:nvPr/>
        </p:nvSpPr>
        <p:spPr bwMode="auto">
          <a:xfrm>
            <a:off x="598110" y="1257300"/>
            <a:ext cx="11066722" cy="561075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4. Генетическая и системная физиология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Современная физиология активно использует большие данные 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математическое моделирование.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Омикс-технологии: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</a:t>
            </a:r>
            <a:r>
              <a:rPr b="1"/>
              <a:t>физиоломика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геномика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транскриптомика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протеомика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метаболомика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Это позволяет исследовать организм комплексно, рассматривая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физиологические процессы как взаимодействие множества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молекулярных сетей.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Применение: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персонализированная медицина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прогнозирование предрасположенности к заболеваниям</a:t>
            </a:r>
            <a:endParaRPr/>
          </a:p>
        </p:txBody>
      </p:sp>
      <p:pic>
        <p:nvPicPr>
          <p:cNvPr id="152" name="ттто.png" descr="ттто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79051" y="0"/>
            <a:ext cx="457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5. Эндокринная физиология и метаболизм…"/>
          <p:cNvSpPr txBox="1"/>
          <p:nvPr/>
        </p:nvSpPr>
        <p:spPr bwMode="auto">
          <a:xfrm>
            <a:off x="598110" y="1257300"/>
            <a:ext cx="11066722" cy="52415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5. Эндокринная физиология и метаболизм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Эндокринная система — главный регулятор роста, развития,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поведения, обмена веществ.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исследования: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гормональная регуляция при стрессе;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взаимодействие эндокринной, иммунной и нервной систем;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механизмы старения эндокринных органов;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патофизиология ожирения и диабета.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Большое внимание уделяется влиянию образа жизни 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(питания, сна, физической активности) на гормональный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баланс.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56" name="Screenshot-2023-06-08-at-5.19.57-PM.png" descr="Screenshot-2023-06-08-at-5.19.57-PM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97574" y="209471"/>
            <a:ext cx="5980327" cy="6270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6. Сердечно-сосудистая и респираторная…"/>
          <p:cNvSpPr txBox="1"/>
          <p:nvPr/>
        </p:nvSpPr>
        <p:spPr bwMode="auto">
          <a:xfrm>
            <a:off x="598110" y="1257300"/>
            <a:ext cx="11066722" cy="467064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6. Сердечно-сосудистая и респираторная </a:t>
            </a:r>
            <a:endParaRPr/>
          </a:p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физиология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Основные направления развития: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изучение микроциркуляции и обмена веществ в тканях;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механизмы регуляции сердечного ритма, артериального давления;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физиология адаптации к гипоксии;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влияние стресса и физической нагрузки.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исследования позволяют создавать персональные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программы реабилитации после инфарктов и инсультов.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60" name="Снимок экрана 2026-01-09 в 00.38.33.png" descr="Снимок экрана 2026-01-09 в 00.38.3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54404" y="950850"/>
            <a:ext cx="5155348" cy="495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Поперечный срез капилляра"/>
          <p:cNvSpPr txBox="1"/>
          <p:nvPr/>
        </p:nvSpPr>
        <p:spPr bwMode="auto">
          <a:xfrm>
            <a:off x="8658645" y="6170571"/>
            <a:ext cx="1964790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Поперечный срез капилляра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7. Нейроэндокринология и…"/>
          <p:cNvSpPr txBox="1"/>
          <p:nvPr/>
        </p:nvSpPr>
        <p:spPr bwMode="auto">
          <a:xfrm>
            <a:off x="598110" y="1257300"/>
            <a:ext cx="11066722" cy="538184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7. Нейроэндокринология и </a:t>
            </a:r>
            <a:endParaRPr/>
          </a:p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нейроиммунология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Это междисциплинарные области, объединяющие физиологию,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иммунологию, эндокринологию и психологию.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Ключевые задачи: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изучение гормонов мозга;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влияние психоэмоционального состояния на иммунитет;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роль хронического стресса;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понимание механизмов психосоматических заболеваний.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Эти исследования объясняют, почему эмоциональное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состояние влияет на здоровье.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65" name="biomedicines-11-02489-g003.png" descr="biomedicines-11-02489-g00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73677" y="696350"/>
            <a:ext cx="6070604" cy="5296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8. Физиология адаптации и экологическая…"/>
          <p:cNvSpPr txBox="1"/>
          <p:nvPr/>
        </p:nvSpPr>
        <p:spPr bwMode="auto">
          <a:xfrm>
            <a:off x="598110" y="1257300"/>
            <a:ext cx="11066722" cy="489924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8. Физиология адаптации и экологическая </a:t>
            </a:r>
            <a:endParaRPr/>
          </a:p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физиология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Современные вызовы: изменение климата, урбанизация,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техногенные нагрузки требуют изучения механизмов адаптации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организма.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Области исследования: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физиология высокогорья;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адаптация к жаре, холоду, влажности;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влияние шумового и светового загрязнения;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циркадные ритмы и нарушения сна.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69" name="thermoregulatory.png" descr="thermoregulatory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12543" y="113445"/>
            <a:ext cx="5628154" cy="663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9. Спортивная и космическая физиология…"/>
          <p:cNvSpPr txBox="1"/>
          <p:nvPr/>
        </p:nvSpPr>
        <p:spPr bwMode="auto">
          <a:xfrm>
            <a:off x="598110" y="1257300"/>
            <a:ext cx="11066722" cy="461932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9. Спортивная и космическая физиология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Спортивная физиология: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изучает адаптацию мышц, сердца, лёгких к нагрузкам,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механизмы утомления, восстановление и влияние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тренировок на здоровье.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Космическая физиология: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Проблемы длительных космических полётов: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потеря мышечной массы;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снижение плотности костной ткани;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изменения кровообращения;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влияние радиации и изоляции.</a:t>
            </a:r>
            <a:br>
              <a:rPr/>
            </a:br>
            <a:endParaRPr/>
          </a:p>
        </p:txBody>
      </p:sp>
      <p:pic>
        <p:nvPicPr>
          <p:cNvPr id="173" name="i-5.jpeg" descr="i-5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10939" y="1839110"/>
            <a:ext cx="6678897" cy="3736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10. Физиология старения…"/>
          <p:cNvSpPr txBox="1"/>
          <p:nvPr/>
        </p:nvSpPr>
        <p:spPr bwMode="auto">
          <a:xfrm>
            <a:off x="598110" y="1257300"/>
            <a:ext cx="11066722" cy="56225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10. Физиология старения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Сегодня физиология старения — одна из центральных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наук о человеке.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Основные направления: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клеточное старение;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изменения метаболизма;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возрастные изменения нервной системы;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регенерация тканей;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биомаркеры старения.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Применение: создание методов замедления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возрастных процессов и продления активного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долголетия.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77" name="FEBS-288-3834-g002.jpg" descr="FEBS-288-3834-g00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38329" y="1117707"/>
            <a:ext cx="6244240" cy="4412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" name="Рисунок 7" descr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217736" y="1323077"/>
            <a:ext cx="8251991" cy="892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Рисунок 5" descr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Заголовок 3"/>
          <p:cNvSpPr txBox="1"/>
          <p:nvPr>
            <p:ph type="title"/>
          </p:nvPr>
        </p:nvSpPr>
        <p:spPr bwMode="auto">
          <a:xfrm>
            <a:off x="2336800" y="219918"/>
            <a:ext cx="9150350" cy="54962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План</a:t>
            </a:r>
            <a:endParaRPr/>
          </a:p>
        </p:txBody>
      </p:sp>
      <p:sp>
        <p:nvSpPr>
          <p:cNvPr id="105" name="Объект 4"/>
          <p:cNvSpPr txBox="1"/>
          <p:nvPr>
            <p:ph type="body" idx="1"/>
          </p:nvPr>
        </p:nvSpPr>
        <p:spPr bwMode="auto">
          <a:xfrm>
            <a:off x="838200" y="1431980"/>
            <a:ext cx="10515600" cy="4351339"/>
          </a:xfrm>
          <a:prstGeom prst="rect">
            <a:avLst/>
          </a:prstGeom>
        </p:spPr>
        <p:txBody>
          <a:bodyPr/>
          <a:lstStyle/>
          <a:p>
            <a:pPr marL="457199" indent="-457199">
              <a:spcBef>
                <a:spcPts val="0"/>
              </a:spcBef>
              <a:buFontTx/>
              <a:buAutoNum type="arabicPeriod" startAt="1"/>
              <a:defRPr sz="1600">
                <a:latin typeface="Arial"/>
                <a:ea typeface="Arial"/>
                <a:cs typeface="Arial"/>
              </a:defRPr>
            </a:pPr>
            <a:r>
              <a:rPr/>
              <a:t>Физиология: от молекул до целостной системы </a:t>
            </a:r>
            <a:endParaRPr/>
          </a:p>
          <a:p>
            <a:pPr marL="457199" indent="-457199">
              <a:spcBef>
                <a:spcPts val="0"/>
              </a:spcBef>
              <a:buFontTx/>
              <a:buAutoNum type="arabicPeriod" startAt="1"/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457199" indent="-457199">
              <a:spcBef>
                <a:spcPts val="0"/>
              </a:spcBef>
              <a:buFontTx/>
              <a:buAutoNum type="arabicPeriod" startAt="2"/>
              <a:defRPr sz="1600">
                <a:latin typeface="Arial"/>
                <a:ea typeface="Arial"/>
                <a:cs typeface="Arial"/>
              </a:defRPr>
            </a:pPr>
            <a:r>
              <a:rPr/>
              <a:t>Основные направления исследований </a:t>
            </a:r>
            <a:endParaRPr/>
          </a:p>
          <a:p>
            <a:pPr marL="457199" indent="-457199">
              <a:spcBef>
                <a:spcPts val="0"/>
              </a:spcBef>
              <a:buFontTx/>
              <a:buAutoNum type="arabicPeriod" startAt="2"/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457199" indent="-457199">
              <a:lnSpc>
                <a:spcPct val="200000"/>
              </a:lnSpc>
              <a:spcBef>
                <a:spcPts val="0"/>
              </a:spcBef>
              <a:buFontTx/>
              <a:buAutoNum type="arabicPeriod" startAt="3"/>
              <a:defRPr sz="1600">
                <a:latin typeface="Arial"/>
                <a:ea typeface="Arial"/>
                <a:cs typeface="Arial"/>
              </a:defRPr>
            </a:pPr>
            <a:r>
              <a:rPr/>
              <a:t>Современные методы исследований</a:t>
            </a:r>
            <a:endParaRPr/>
          </a:p>
          <a:p>
            <a:pPr marL="457199" indent="-457199">
              <a:lnSpc>
                <a:spcPct val="200000"/>
              </a:lnSpc>
              <a:spcBef>
                <a:spcPts val="0"/>
              </a:spcBef>
              <a:buFontTx/>
              <a:buAutoNum type="arabicPeriod" startAt="3"/>
              <a:defRPr sz="1600">
                <a:latin typeface="Arial"/>
                <a:ea typeface="Arial"/>
                <a:cs typeface="Arial"/>
              </a:defRPr>
            </a:pPr>
            <a:r>
              <a:rPr/>
              <a:t>Молекулярная физиология</a:t>
            </a:r>
            <a:endParaRPr/>
          </a:p>
          <a:p>
            <a:pPr marL="457199" indent="-457199">
              <a:lnSpc>
                <a:spcPct val="200000"/>
              </a:lnSpc>
              <a:spcBef>
                <a:spcPts val="0"/>
              </a:spcBef>
              <a:buFontTx/>
              <a:buAutoNum type="arabicPeriod" startAt="3"/>
              <a:defRPr sz="1600">
                <a:latin typeface="Arial"/>
                <a:ea typeface="Arial"/>
                <a:cs typeface="Arial"/>
              </a:defRPr>
            </a:pPr>
            <a:r>
              <a:rPr/>
              <a:t>Клиническая молекулярная физиология: каналопатии</a:t>
            </a:r>
            <a:endParaRPr/>
          </a:p>
          <a:p>
            <a:pPr marL="457199" indent="-457199">
              <a:lnSpc>
                <a:spcPct val="200000"/>
              </a:lnSpc>
              <a:spcBef>
                <a:spcPts val="0"/>
              </a:spcBef>
              <a:buFontTx/>
              <a:buAutoNum type="arabicPeriod" startAt="3"/>
              <a:defRPr sz="1600">
                <a:latin typeface="Arial"/>
                <a:ea typeface="Arial"/>
                <a:cs typeface="Arial"/>
              </a:defRPr>
            </a:pPr>
            <a:r>
              <a:rPr/>
              <a:t>Оптогенетика в физиологии</a:t>
            </a:r>
            <a:endParaRPr/>
          </a:p>
          <a:p>
            <a:pPr marL="457199" indent="-457199">
              <a:lnSpc>
                <a:spcPct val="200000"/>
              </a:lnSpc>
              <a:spcBef>
                <a:spcPts val="0"/>
              </a:spcBef>
              <a:buFontTx/>
              <a:buAutoNum type="arabicPeriod" startAt="3"/>
              <a:defRPr sz="1600">
                <a:latin typeface="Arial"/>
                <a:ea typeface="Arial"/>
                <a:cs typeface="Arial"/>
              </a:defRPr>
            </a:pPr>
            <a:r>
              <a:rPr/>
              <a:t>Нокаут генов как метод исследования в физиологии</a:t>
            </a:r>
            <a:endParaRPr/>
          </a:p>
          <a:p>
            <a:pPr marL="457199" indent="-457199">
              <a:lnSpc>
                <a:spcPct val="200000"/>
              </a:lnSpc>
              <a:spcBef>
                <a:spcPts val="0"/>
              </a:spcBef>
              <a:buFontTx/>
              <a:buAutoNum type="arabicPeriod" startAt="3"/>
              <a:defRPr sz="1600">
                <a:latin typeface="Arial"/>
                <a:ea typeface="Arial"/>
                <a:cs typeface="Arial"/>
              </a:defRPr>
            </a:pPr>
            <a:r>
              <a:rPr/>
              <a:t>Системная физиология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11. Вычислительная и цифровая физиология…"/>
          <p:cNvSpPr txBox="1"/>
          <p:nvPr/>
        </p:nvSpPr>
        <p:spPr bwMode="auto">
          <a:xfrm>
            <a:off x="598110" y="1257300"/>
            <a:ext cx="11066722" cy="56733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11. Вычислительная и цифровая физиология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Это новое направление, соединяющее физиологию, математику, программирование и искусственный интеллект (ИИ).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Включает: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моделирование функционирующих органов (виртуальное сердце, виртуальные лёгкие);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предсказание реакции организма на лекарства;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создание цифровых двойников —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компьютерных моделей конкретного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человека;</a:t>
            </a:r>
            <a:endParaRPr/>
          </a:p>
          <a:p>
            <a:pPr marL="171115" indent="-171115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обработка физиологических сигналов с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помощью ИИ (ЭКГ, ЭЭГ).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Цифровая физиология — это основа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медицины будущего.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81" name="Снимок экрана 2026-01-12 в 15.37.59.png" descr="Снимок экрана 2026-01-12 в 15.37.59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13628" y="3310454"/>
            <a:ext cx="7447232" cy="3270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Выводы:…"/>
          <p:cNvSpPr txBox="1"/>
          <p:nvPr/>
        </p:nvSpPr>
        <p:spPr bwMode="auto">
          <a:xfrm>
            <a:off x="598110" y="1257300"/>
            <a:ext cx="11066722" cy="291677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/>
              <a:t>Выводы: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Современная физиология человека — это многогранная и быстро развивающаяся область, которая объединяет самые разные научные направления.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Она движется от изучения отдельных органов к пониманию сложных взаимодействий в организме, от классических экспериментов к использованию генетических технологий и искусственного интеллекта.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Исследования в этой области помогают развивать медицину, улучшать качество жизни, повышать продолжительность активного периода жизни человека и лучше понимать, как работает наш организм в норме и при заболеваниях.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В последние десятилетия развитие технологий кардинально расширило спектр методов исследования, позволив заглянуть в глубинные процессы жизнедеятельности без нарушения целостности организма.…"/>
          <p:cNvSpPr txBox="1"/>
          <p:nvPr/>
        </p:nvSpPr>
        <p:spPr bwMode="auto">
          <a:xfrm>
            <a:off x="598110" y="1257300"/>
            <a:ext cx="11066722" cy="284057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В последние десятилетия развитие технологий кардинально расширило спектр методов исследования, позволив </a:t>
            </a:r>
            <a:r>
              <a:rPr b="1"/>
              <a:t>заглянуть в глубинные процессы жизнедеятельности без нарушения целостности организма</a:t>
            </a:r>
            <a:r>
              <a:rPr/>
              <a:t>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Современные методы отличаются: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высокой точностью;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неинвазивностью;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возможностью получать многомерные данные в режиме реального времени.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188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Современные методы исследований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1. Методы визуализации (имиджинг)…"/>
          <p:cNvSpPr txBox="1"/>
          <p:nvPr/>
        </p:nvSpPr>
        <p:spPr bwMode="auto">
          <a:xfrm>
            <a:off x="598110" y="1257300"/>
            <a:ext cx="11066722" cy="48719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1. Методы визуализации (имиджинг)</a:t>
            </a:r>
            <a:endParaRPr/>
          </a:p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1.1. Магнитно-резонансная томография (МРТ)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МРТ использует магнитные поля и радиоволны для получения детальных изображений мягких тканей.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Варианты и возможности: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функциональная МРТ (фМРТ) — измеряет изменения мозгового кровотока, позволяя наблюдать активность различных отделов мозга во время выполнения задач;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диффузионно-взвешенная МРТ (DWI, DTI) — исследует движение молекул воды, используется для анализа проводящих путей мозга.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Преимущества: высокая детализация,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безопасность, возможность длительных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наблюдений.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92" name="мрт — копия.png" descr="мрт — копия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89419" y="3838056"/>
            <a:ext cx="7670282" cy="2720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1.2. Позитронно-эмиссионная томография (ПЭТ)…"/>
          <p:cNvSpPr txBox="1"/>
          <p:nvPr/>
        </p:nvSpPr>
        <p:spPr bwMode="auto">
          <a:xfrm>
            <a:off x="598110" y="1257300"/>
            <a:ext cx="11066722" cy="417280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1.2. Позитронно-эмиссионная томография (ПЭТ)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ПЭТ основана на регистрации радиоактивных маркеров, введённых в организм.</a:t>
            </a:r>
            <a:br>
              <a:rPr/>
            </a:br>
            <a:r>
              <a:rPr/>
              <a:t>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Позволяет оценивать: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метаболическую активность тканей;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кровоток;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работу рецепторных систем.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Комбинация ПЭТ/КТ или ПЭТ/МРТ даёт максимально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полный функционально-анатомический портрет.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96" name="Снимок экрана 2026-01-08 в 22.56.05 — копия.png" descr="Снимок экрана 2026-01-08 в 22.56.05 — копия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91442" y="1975120"/>
            <a:ext cx="6163057" cy="4494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1.3. Ультразвуковое исследование (УЗИ)…"/>
          <p:cNvSpPr txBox="1"/>
          <p:nvPr/>
        </p:nvSpPr>
        <p:spPr bwMode="auto">
          <a:xfrm>
            <a:off x="598110" y="1257300"/>
            <a:ext cx="11066722" cy="361400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1.3. Ультразвуковое исследование (УЗИ)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Современные модели обеспечивают высокое разрешение и 3D/4D-визуализацию.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br>
              <a:rPr/>
            </a:br>
            <a:r>
              <a:rPr/>
              <a:t>- исследование сердца и сосудов,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исследование почек,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исследование пищеварительной системы.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Преимущество — абсолютная безопасность 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портативность.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00" name="hpbavxp4cb606reqngjj42220ba0k3hx.jpg" descr="hpbavxp4cb606reqngjj42220ba0k3hx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0796" y="2258271"/>
            <a:ext cx="6528813" cy="4349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2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2. Электрофизиологические методы…"/>
          <p:cNvSpPr txBox="1"/>
          <p:nvPr/>
        </p:nvSpPr>
        <p:spPr bwMode="auto">
          <a:xfrm>
            <a:off x="598110" y="1257300"/>
            <a:ext cx="11066722" cy="502433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2. Электрофизиологические методы</a:t>
            </a:r>
            <a:endParaRPr/>
          </a:p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2.1. Электроэнцефалография (ЭЭГ)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Запись электрической активности мозга.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Применяется для: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оценки функционального состояния ЦНС,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диагностики эпилепсии,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изучения когнитивных процессов (вызванные потенциалы).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Современные ЭЭГ-системы позволяют проводить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исследования с высокой пространственно-временной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точностью и использовать алгоритмы нейроинтерфейсов.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04" name="i-6.jpeg" descr="i-6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90616" y="1950218"/>
            <a:ext cx="6159033" cy="4073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2.2. Электрокардиография (ЭКГ)…"/>
          <p:cNvSpPr txBox="1"/>
          <p:nvPr/>
        </p:nvSpPr>
        <p:spPr bwMode="auto">
          <a:xfrm>
            <a:off x="598110" y="1257300"/>
            <a:ext cx="11066722" cy="361400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2.2. Электрокардиография (ЭКГ)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Классический метод регистрации биоэлектрической активности сердца.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Дополнения: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холтер-мониторинг (сутки и более),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стресс-тесты,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высокочастотная ЭКГ.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08" name="i-7.jpeg" descr="i-7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32571" y="735584"/>
            <a:ext cx="4807225" cy="320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-5.jpeg" descr="i-5.jpe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82159" y="4059430"/>
            <a:ext cx="4708048" cy="2471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2.3. Электромиография (ЭМГ) и нейрография…"/>
          <p:cNvSpPr txBox="1"/>
          <p:nvPr/>
        </p:nvSpPr>
        <p:spPr bwMode="auto">
          <a:xfrm>
            <a:off x="598110" y="1257300"/>
            <a:ext cx="11066722" cy="325840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2.3. Электромиография (ЭМГ) и нейрография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Изучают электрическую активность мышц и проведение импульсов по нервам.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Позволяют исследовать: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функции мышечных волокон,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функции периферических нервов,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процессы нейромышечной координации.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13" name="stimul_emg-c08b74a38ef68895e27835c755df7e74308c2e28d333d163461d1ec1b48a3ef2.jpg" descr="stimul_emg-c08b74a38ef68895e27835c755df7e74308c2e28d333d163461d1ec1b48a3ef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76978" y="2443845"/>
            <a:ext cx="7598231" cy="4274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-8.jpeg" descr="i-8.jpe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5711" y="4419989"/>
            <a:ext cx="3898220" cy="219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3. Молекулярные и клеточные методы…"/>
          <p:cNvSpPr txBox="1"/>
          <p:nvPr/>
        </p:nvSpPr>
        <p:spPr bwMode="auto">
          <a:xfrm>
            <a:off x="598110" y="1257300"/>
            <a:ext cx="11066722" cy="446553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3. Молекулярные и клеточные методы</a:t>
            </a:r>
            <a:endParaRPr/>
          </a:p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3.1. Генетические и эпигенетические исследования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Широко применяются методы: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полимеразную цепную реакцию (ПЦР),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секвенирование нового поколения (NGS),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анализ экспрессии генов.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Используются для изучения молекулярных физиологических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процессов, индивидуальных особенностей обмена веществ,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ответов на физические нагрузки.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18" name="Снимок экрана 2026-01-08 в 14.39.28.png" descr="Снимок экрана 2026-01-08 в 14.39.2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25753" y="2250758"/>
            <a:ext cx="5964030" cy="3315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Физиология: от молекул до целостной системы</a:t>
            </a:r>
            <a:endParaRPr/>
          </a:p>
        </p:txBody>
      </p:sp>
      <p:sp>
        <p:nvSpPr>
          <p:cNvPr id="109" name="Физиология — это наука,  изучающая функции…"/>
          <p:cNvSpPr txBox="1"/>
          <p:nvPr/>
        </p:nvSpPr>
        <p:spPr bwMode="auto">
          <a:xfrm>
            <a:off x="598110" y="1270000"/>
            <a:ext cx="4266380" cy="10168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Физиология — это наука,  изучающая функции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органов, систем и организма в целом, а также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механизмы поддержания постоянства внутренней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среды - </a:t>
            </a:r>
            <a:r>
              <a:rPr b="1"/>
              <a:t>гомеостаза</a:t>
            </a:r>
            <a:r>
              <a:rPr/>
              <a:t> (К. Бернар, У. Кэннон).</a:t>
            </a:r>
            <a:endParaRPr/>
          </a:p>
        </p:txBody>
      </p:sp>
      <p:pic>
        <p:nvPicPr>
          <p:cNvPr id="110" name="п7.png" descr="п7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36850" y="901020"/>
            <a:ext cx="7068229" cy="546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Снимок экрана 2026-01-08 в 22.49.21.png" descr="Снимок экрана 2026-01-08 в 22.49.21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53" y="2567389"/>
            <a:ext cx="5142294" cy="3320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3.2. Протеомика и метаболомика…"/>
          <p:cNvSpPr txBox="1"/>
          <p:nvPr/>
        </p:nvSpPr>
        <p:spPr bwMode="auto">
          <a:xfrm>
            <a:off x="598110" y="1257300"/>
            <a:ext cx="11066722" cy="361400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3.2. Протеомика и метаболомика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Позволяют анализировать: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состав белков в тканях, крови, ликворе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профили метаболитов.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Даёт огромный массив данных о физиологическом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состоянии организма и индивидуальных реакциях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 внешние воздействия.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22" name="The-omics-revolution-an-integrated-comprehensive-omics-approach-combining-genomics.png.jpeg" descr="The-omics-revolution-an-integrated-comprehensive-omics-approach-combining-genomics.png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74019" y="997425"/>
            <a:ext cx="6427652" cy="4863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3.3. Клеточная физиология in vitro…"/>
          <p:cNvSpPr txBox="1"/>
          <p:nvPr/>
        </p:nvSpPr>
        <p:spPr bwMode="auto">
          <a:xfrm>
            <a:off x="598110" y="1257300"/>
            <a:ext cx="11066722" cy="177345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3.3. Клеточная физиология in vitro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Используются культуры клеток, 3D-культуры, органоиды.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Позволяют моделировать работу органов и систем на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клеточном уровне, проводить эксперименты, недоступные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 прямых исследованиях на человеке.</a:t>
            </a:r>
            <a:endParaRPr/>
          </a:p>
        </p:txBody>
      </p:sp>
      <p:pic>
        <p:nvPicPr>
          <p:cNvPr id="226" name="figure_51692351866488-b416c9e6757d98118fe8ea1df57b8414.png" descr="figure_51692351866488-b416c9e6757d98118fe8ea1df57b8414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6558" y="138300"/>
            <a:ext cx="5534359" cy="658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yuJgK4.gif" descr="yuJgK4.gif"/>
          <p:cNvPicPr>
            <a:picLocks noChangeAspect="0"/>
          </p:cNvPicPr>
          <p:nvPr/>
        </p:nvPicPr>
        <p:blipFill>
          <a:blip r:embed="rId4"/>
          <a:stretch/>
        </p:blipFill>
        <p:spPr bwMode="auto">
          <a:xfrm>
            <a:off x="158755" y="3224468"/>
            <a:ext cx="6096001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4. Методы оценки функций органов и систем…"/>
          <p:cNvSpPr txBox="1"/>
          <p:nvPr/>
        </p:nvSpPr>
        <p:spPr bwMode="auto">
          <a:xfrm>
            <a:off x="598110" y="1257300"/>
            <a:ext cx="11066722" cy="368031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4. Методы оценки функций органов и систем</a:t>
            </a:r>
            <a:endParaRPr/>
          </a:p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4.1. Кардиореспираторные тесты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Спирометрия,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Эргоспирометрия (анализ газообмена при нагрузке),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Оценка VO₂max.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Используются в спортивной физиологии, реабилитации,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клинической диагностике.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31" name="935cc4ef44c56c4a005fa2092f2b6e1d.jpg" descr="935cc4ef44c56c4a005fa2092f2b6e1d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00128" y="2345782"/>
            <a:ext cx="6050476" cy="3388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4.2. Методы оценки нервной системы…"/>
          <p:cNvSpPr txBox="1"/>
          <p:nvPr/>
        </p:nvSpPr>
        <p:spPr bwMode="auto">
          <a:xfrm>
            <a:off x="598110" y="1257300"/>
            <a:ext cx="11066722" cy="336889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4.2. Методы оценки нервной системы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Транскраниальная магнитная стимуляция (ТМС),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Вызванные потенциалы,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Исследования рефлексов.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Позволяют изучать пластичность мозга 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проводимость нервных путей.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35" name="shema-transkranialnoj-magnitnoj-stimuljacii-938x594-1.jpg" descr="shema-transkranialnoj-magnitnoj-stimuljacii-938x594-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82952" y="1278839"/>
            <a:ext cx="7094107" cy="4492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4.3. Измерение уровня гормонов и биохимических…"/>
          <p:cNvSpPr txBox="1"/>
          <p:nvPr/>
        </p:nvSpPr>
        <p:spPr bwMode="auto">
          <a:xfrm>
            <a:off x="598110" y="1257300"/>
            <a:ext cx="11066722" cy="382863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4.3. Измерение уровня гормонов и биохимических </a:t>
            </a:r>
            <a:endParaRPr/>
          </a:p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показателей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Исследования крови, слюны, мочи с применением автоматических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анализаторов.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лаборатории используют: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иммуноферментный анализ (ИФА),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масс-спектрометрию,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иммунохимические методы.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39" name="Снимок экрана 2026-01-12 в 19.59.22.png" descr="Снимок экрана 2026-01-12 в 19.59.22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49444" y="1244913"/>
            <a:ext cx="5851423" cy="4368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5. Wearable-технологии и цифровая физиология…"/>
          <p:cNvSpPr txBox="1"/>
          <p:nvPr/>
        </p:nvSpPr>
        <p:spPr bwMode="auto">
          <a:xfrm>
            <a:off x="598110" y="1257300"/>
            <a:ext cx="11066722" cy="482113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5. Wearable-технологии и цифровая физиология</a:t>
            </a:r>
            <a:endParaRPr/>
          </a:p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5.1. Носимые датчики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Устройства фиксируют: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частоту сердечных сокращений,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вариабельность ритма,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уровень кислорода в крови,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активность, сон, стресс.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Позволяют вести длительный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мониторинг физиологических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параметров в естественной среде.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43" name="1-s2.0-S2589004223015626-gr2.jpg" descr="1-s2.0-S2589004223015626-gr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34960" y="1976820"/>
            <a:ext cx="7675200" cy="4296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5.2. Смарт-биомониторинг…"/>
          <p:cNvSpPr txBox="1"/>
          <p:nvPr/>
        </p:nvSpPr>
        <p:spPr bwMode="auto">
          <a:xfrm>
            <a:off x="598110" y="1257300"/>
            <a:ext cx="11066722" cy="234400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5.2. Смарт-биомониторинг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Используются мини-имплантируемые и другие внутренние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сенсоры, способные измерять уровень глюкозы, давление,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характеристики крови в режиме реального времени.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47" name="i-9.jpeg" descr="i-9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87824" y="1397000"/>
            <a:ext cx="5994401" cy="406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6. Математическое моделирование и…"/>
          <p:cNvSpPr txBox="1"/>
          <p:nvPr/>
        </p:nvSpPr>
        <p:spPr bwMode="auto">
          <a:xfrm>
            <a:off x="598110" y="1257300"/>
            <a:ext cx="11066722" cy="454364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6. Математическое моделирование и </a:t>
            </a:r>
            <a:endParaRPr/>
          </a:p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анализ больших данных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Современная физиология широко использует: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машинное обучение,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нейросетевой анализ,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обработку больших массивов данных (Big Data),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моделирование физиологических процессов.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Эти методы позволяют выявлять скрытые закономерности 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прогнозировать изменения состояния организма.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51" name="Снимок экрана 2026-01-08 в 14.26.56.png" descr="Снимок экрана 2026-01-08 в 14.26.56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020" y="177161"/>
            <a:ext cx="6341086" cy="6503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Выводы:…"/>
          <p:cNvSpPr txBox="1"/>
          <p:nvPr/>
        </p:nvSpPr>
        <p:spPr bwMode="auto">
          <a:xfrm>
            <a:off x="598110" y="1257300"/>
            <a:ext cx="11066722" cy="32349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Выводы: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Современные методы исследования в физиологии человека представляют собой синтез высокотехнологичных инструментов, математического анализа и междисциплинарных подходов.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Они позволяют изучать организм комплексно, неинвазивно и точно, раскрывая механизмы работы человеческого тела на уровне молекул, клеток, органов и систем.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 Развитие технологий визуализации, геномики, биоинформатики и цифрового мониторинга делает </a:t>
            </a:r>
            <a:r>
              <a:rPr b="1"/>
              <a:t>физиологию одной из самых динамично развивающихся наук</a:t>
            </a:r>
            <a:r>
              <a:rPr/>
              <a:t>, открывая новые возможности для медицины, спорта, реабилитации  и фундаментальных исследований.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Молекулярная физиология — это современная междисциплинарная область науки, изучающая функционирование организма на молекулярном уровне.…"/>
          <p:cNvSpPr txBox="1"/>
          <p:nvPr/>
        </p:nvSpPr>
        <p:spPr bwMode="auto">
          <a:xfrm>
            <a:off x="598110" y="1257300"/>
            <a:ext cx="11066722" cy="5317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</a:t>
            </a:r>
            <a:r>
              <a:rPr b="1"/>
              <a:t>Молекулярная физиология</a:t>
            </a:r>
            <a:r>
              <a:rPr/>
              <a:t> — это современная междисциплинарная область науки, изучающая функционирование организма на молекулярном уровне.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Она объединяет знания физиологии, молекулярной биологии, биохимии, генетики и медицины, раскрывая механизмы жизнедеятельности клеток, тканей и органов через взаимодействие молекул.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Актуальность молекулярной физиологии особенно возросла в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XXI веке в связи с развитием геномики, протеомики, </a:t>
            </a:r>
            <a:endParaRPr/>
          </a:p>
          <a:p>
            <a:pPr defTabSz="457200">
              <a:lnSpc>
                <a:spcPts val="24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молекулярной медицины и биотехнологий.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Понимание процессов на молекулярном уровне позволяет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выявлять причины заболеваний, разрабатывать таргетные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лекарственные препараты и методы персонализированного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лечения.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Молекулярная физиология человека является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фундаментальной основой для понимания работы организма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 глубинном уровне. Ее достижения способствуют развитию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медицины, фармакологии и биотехнологий, открывая новые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перспективы в профилактике и лечении заболеваний.</a:t>
            </a:r>
            <a:endParaRPr/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258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Молекулярная физиология</a:t>
            </a:r>
            <a:endParaRPr/>
          </a:p>
        </p:txBody>
      </p:sp>
      <p:pic>
        <p:nvPicPr>
          <p:cNvPr id="259" name="иммунный синапс участвует в передаче генетичекого материала между клетками.png" descr="иммунный синапс участвует в передаче генетичекого материала между клетками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0629" y="2794307"/>
            <a:ext cx="6008829" cy="372707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иммунный синапс участвует в передаче генетичекого материала между клетками"/>
          <p:cNvSpPr txBox="1"/>
          <p:nvPr/>
        </p:nvSpPr>
        <p:spPr bwMode="auto">
          <a:xfrm>
            <a:off x="6451281" y="6439192"/>
            <a:ext cx="5418347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иммунный синапс участвует в передаче генетичекого материала между клетками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С одной стороны, она исследует молекулярные…"/>
          <p:cNvSpPr txBox="1"/>
          <p:nvPr/>
        </p:nvSpPr>
        <p:spPr bwMode="auto">
          <a:xfrm>
            <a:off x="598110" y="1270000"/>
            <a:ext cx="4333142" cy="10168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С одной стороны, она исследует </a:t>
            </a:r>
            <a:r>
              <a:rPr b="1"/>
              <a:t>молекулярные </a:t>
            </a:r>
            <a:endParaRPr b="1"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 b="1"/>
              <a:t>механизмы функций</a:t>
            </a:r>
            <a:r>
              <a:rPr/>
              <a:t> и, соответственно, функции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отдельных молекул, например, ионных каналов,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рецепторов, и т.п.</a:t>
            </a:r>
            <a:endParaRPr/>
          </a:p>
        </p:txBody>
      </p:sp>
      <p:pic>
        <p:nvPicPr>
          <p:cNvPr id="115" name="2п.png" descr="2п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73084" y="897003"/>
            <a:ext cx="6890217" cy="490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2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Молекулярные основы организации клетки…"/>
          <p:cNvSpPr txBox="1"/>
          <p:nvPr/>
        </p:nvSpPr>
        <p:spPr bwMode="auto">
          <a:xfrm>
            <a:off x="598110" y="1257300"/>
            <a:ext cx="11066722" cy="582321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13893" indent="-213893" defTabSz="457200">
              <a:spcBef>
                <a:spcPts val="1200"/>
              </a:spcBef>
              <a:buSzPct val="100000"/>
              <a:buAutoNum type="arabicPeriod" startAt="1"/>
              <a:defRPr sz="1600" b="1">
                <a:latin typeface="Arial"/>
                <a:ea typeface="Arial"/>
                <a:cs typeface="Arial"/>
              </a:defRPr>
            </a:pPr>
            <a:r>
              <a:rPr/>
              <a:t>Молекулярные основы организации клетки </a:t>
            </a:r>
            <a:endParaRPr/>
          </a:p>
          <a:p>
            <a:pPr lvl="1"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Клетка</a:t>
            </a:r>
            <a:r>
              <a:rPr/>
              <a:t> является элементарной структурно-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функциональной единицей организма человека.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 молекулярном уровне ее функционирование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обеспечивается согласованной работой нуклеиновых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кислот, белков, липидов и углеводов.</a:t>
            </a:r>
            <a:endParaRPr/>
          </a:p>
          <a:p>
            <a:pPr lvl="1"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ДНК</a:t>
            </a:r>
            <a:r>
              <a:rPr/>
              <a:t> содержит генетическую информацию,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определяющую синтез всех белков организма.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Реализация этой информации происходит через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процессы транскрипции и трансляции. </a:t>
            </a:r>
            <a:endParaRPr/>
          </a:p>
          <a:p>
            <a:pPr lvl="1"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РНК</a:t>
            </a:r>
            <a:r>
              <a:rPr/>
              <a:t> выполняют не только матричную, но и регуляторную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функцию (мРНК, тРНК, рРНК, микроРНК).</a:t>
            </a:r>
            <a:endParaRPr/>
          </a:p>
          <a:p>
            <a:pPr lvl="1"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Белки</a:t>
            </a:r>
            <a:r>
              <a:rPr/>
              <a:t> формируют основу структуры клетки и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обеспечивают большинство физиологических функций: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ферментативную активность, транспорт веществ,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передачу сигналов и иммунную защиту.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64" name="cell_infographic_letters_large_wp-e1724453918240-1024x896.jpg" descr="cell_infographic_letters_large_wp-e1724453918240-1024x896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92760" y="1125897"/>
            <a:ext cx="5771950" cy="5050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2. Регуляция генной экспрессии и эпигенетика…"/>
          <p:cNvSpPr txBox="1"/>
          <p:nvPr/>
        </p:nvSpPr>
        <p:spPr bwMode="auto">
          <a:xfrm>
            <a:off x="598110" y="1257300"/>
            <a:ext cx="11066722" cy="16350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 Регуляция генной экспрессии и эпигенетика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Все клетки человека имеют одинаковый </a:t>
            </a:r>
            <a:r>
              <a:rPr b="1"/>
              <a:t>геном</a:t>
            </a:r>
            <a:r>
              <a:rPr/>
              <a:t>, однако различия в их функциях обусловлены избирательной </a:t>
            </a:r>
            <a:r>
              <a:rPr b="1"/>
              <a:t>экспрессией генов</a:t>
            </a:r>
            <a:r>
              <a:rPr/>
              <a:t>. Молекулярная физиология изучает механизмы регуляции активности генов на различных уровнях.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Особое значение имеют </a:t>
            </a:r>
            <a:r>
              <a:rPr b="1"/>
              <a:t>эпигенетические механизмы</a:t>
            </a:r>
            <a:r>
              <a:rPr/>
              <a:t>, такие как метилирование ДНК и модификации гистонов, которые не изменяют структуру генома, но существенно влияют на его активность. Эти процессы играют ключевую роль в эмбриональном развитии, старении и формировании хронических заболеваний.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3. Молекулярные механизмы межклеточной сигнализации…"/>
          <p:cNvSpPr txBox="1"/>
          <p:nvPr/>
        </p:nvSpPr>
        <p:spPr bwMode="auto">
          <a:xfrm>
            <a:off x="598110" y="1257300"/>
            <a:ext cx="11066722" cy="264193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 Молекулярные механизмы межклеточной сигнализации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Для поддержания целостности организма клетки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постоянно обмениваются информацией. Межклеточная сигнализация осуществляется с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помощью </a:t>
            </a:r>
            <a:r>
              <a:rPr b="1"/>
              <a:t>гормонов</a:t>
            </a:r>
            <a:r>
              <a:rPr/>
              <a:t>, </a:t>
            </a:r>
            <a:r>
              <a:rPr b="1"/>
              <a:t>нейромедиаторов</a:t>
            </a:r>
            <a:r>
              <a:rPr/>
              <a:t>, </a:t>
            </a:r>
            <a:r>
              <a:rPr b="1"/>
              <a:t>цитокинов</a:t>
            </a:r>
            <a:r>
              <a:rPr/>
              <a:t> и </a:t>
            </a:r>
            <a:r>
              <a:rPr b="1"/>
              <a:t>факторов роста</a:t>
            </a:r>
            <a:r>
              <a:rPr/>
              <a:t>.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71" name="Снимок экрана 2026-01-09 в 13.17.33.png" descr="Снимок экрана 2026-01-09 в 13.17.3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74819" y="320095"/>
            <a:ext cx="3575576" cy="598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Снимок экрана 2026-01-09 в 13.24.28.png" descr="Снимок экрана 2026-01-09 в 13.24.28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57335" y="3469798"/>
            <a:ext cx="5216305" cy="3304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На молекулярном уровне этот процесс включает связывание сигнальной молекулы с…"/>
          <p:cNvSpPr txBox="1"/>
          <p:nvPr/>
        </p:nvSpPr>
        <p:spPr bwMode="auto">
          <a:xfrm>
            <a:off x="598110" y="1257300"/>
            <a:ext cx="11066722" cy="31500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На молекулярном уровне этот процесс включает связывание </a:t>
            </a:r>
            <a:r>
              <a:rPr b="1"/>
              <a:t>сигнальной молекулы</a:t>
            </a:r>
            <a:r>
              <a:rPr/>
              <a:t> с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рецептором</a:t>
            </a:r>
            <a:r>
              <a:rPr/>
              <a:t>, активацию </a:t>
            </a:r>
            <a:r>
              <a:rPr b="1"/>
              <a:t>внутриклеточных сигнальных каскадов</a:t>
            </a:r>
            <a:r>
              <a:rPr/>
              <a:t> и формирование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клеточного ответа.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Важную роль играют вторичные посредники, такие как </a:t>
            </a:r>
            <a:r>
              <a:rPr b="1"/>
              <a:t>ионы кальция, цАМФ и </a:t>
            </a:r>
            <a:endParaRPr b="1"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фосфоинозитолы</a:t>
            </a:r>
            <a:r>
              <a:rPr/>
              <a:t>.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Нарушения сигнальных путей лежат в основе эндокринных, онкологических и </a:t>
            </a:r>
            <a:endParaRPr/>
          </a:p>
          <a:p>
            <a:pPr defTabSz="457200">
              <a:lnSpc>
                <a:spcPct val="7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иммунных заболеваний.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76" name="Снимок экрана 2026-01-09 в 13.18.23.png" descr="Снимок экрана 2026-01-09 в 13.18.2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91726" y="226385"/>
            <a:ext cx="4067322" cy="640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4. Молекулярная физиология мембран и транспорта…"/>
          <p:cNvSpPr txBox="1"/>
          <p:nvPr/>
        </p:nvSpPr>
        <p:spPr bwMode="auto">
          <a:xfrm>
            <a:off x="598110" y="1257300"/>
            <a:ext cx="11066722" cy="29295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4. Молекулярная физиология мембран и транспорта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Биологические мембраны обеспечивают </a:t>
            </a:r>
            <a:r>
              <a:rPr b="1"/>
              <a:t>избирательную проницаемость</a:t>
            </a:r>
            <a:r>
              <a:rPr/>
              <a:t> и поддержание </a:t>
            </a:r>
            <a:r>
              <a:rPr b="1"/>
              <a:t>гомеостаза</a:t>
            </a:r>
            <a:r>
              <a:rPr/>
              <a:t>. Их основой является фосфолипидный бислой с встроенными белками.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Молекулярная физиология изучает работу </a:t>
            </a:r>
            <a:r>
              <a:rPr b="1"/>
              <a:t>ионных каналов, насосов и переносчиков</a:t>
            </a:r>
            <a:r>
              <a:rPr/>
              <a:t>, обеспечивающих транспорт ионов и метаболитов. Ключевое значение имеют натрий-калиевый насос, кальциевые каналы и переносчики глюкозы.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Эти механизмы лежат в основе возбудимости нервных и мышечных клеток, а также регуляции водно-солевого баланса.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80" name="kgUxcT.gif" descr="kgUxcT.gif"/>
          <p:cNvPicPr>
            <a:picLocks noChangeAspect="0"/>
          </p:cNvPicPr>
          <p:nvPr/>
        </p:nvPicPr>
        <p:blipFill>
          <a:blip r:embed="rId3"/>
          <a:stretch/>
        </p:blipFill>
        <p:spPr bwMode="auto">
          <a:xfrm>
            <a:off x="8166582" y="4200003"/>
            <a:ext cx="3619226" cy="203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081.png" descr="image081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3210" y="3470104"/>
            <a:ext cx="6903423" cy="3264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5. Молекулярные основы…"/>
          <p:cNvSpPr txBox="1"/>
          <p:nvPr/>
        </p:nvSpPr>
        <p:spPr bwMode="auto">
          <a:xfrm>
            <a:off x="598110" y="1257300"/>
            <a:ext cx="11066722" cy="5799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5. Молекулярные основы 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функционирования нервной 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системы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Нервная система человека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функционирует благодаря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молекулярным механизмам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генерации и передачи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нервных импульсов.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Потенциал действия</a:t>
            </a:r>
            <a:r>
              <a:rPr/>
              <a:t> обусловлен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изменением проницаемости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мембран для ионов </a:t>
            </a:r>
            <a:r>
              <a:rPr b="1"/>
              <a:t>натрия</a:t>
            </a:r>
            <a:r>
              <a:rPr/>
              <a:t> и </a:t>
            </a:r>
            <a:r>
              <a:rPr b="1"/>
              <a:t>калия</a:t>
            </a:r>
            <a:r>
              <a:rPr/>
              <a:t>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85" name="JCI43158.f1.jpg" descr="JCI43158.f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63375" y="1174967"/>
            <a:ext cx="8273791" cy="4935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В синапсах передача сигнала осуществляется с помощью…"/>
          <p:cNvSpPr txBox="1"/>
          <p:nvPr/>
        </p:nvSpPr>
        <p:spPr bwMode="auto">
          <a:xfrm>
            <a:off x="598110" y="1257300"/>
            <a:ext cx="11066722" cy="285339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 </a:t>
            </a:r>
            <a:r>
              <a:rPr b="1"/>
              <a:t>синапсах</a:t>
            </a:r>
            <a:r>
              <a:rPr/>
              <a:t> передача сигнала осуществляется с помощью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нейромедиаторов</a:t>
            </a:r>
            <a:r>
              <a:rPr/>
              <a:t>, взаимодействующих со специфическими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рецепторами</a:t>
            </a:r>
            <a:r>
              <a:rPr/>
              <a:t>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  Молекулярные механизмы </a:t>
            </a:r>
            <a:r>
              <a:rPr b="1"/>
              <a:t>синаптической пластичности</a:t>
            </a:r>
            <a:r>
              <a:rPr/>
              <a:t> лежат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 основе памяти, обучения и адаптивного поведения.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289" name="Molecular-composition-of-a-central-chemical-synapse-The-image-shows-a-typical-excitatory.jpg" descr="Molecular-composition-of-a-central-chemical-synapse-The-image-shows-a-typical-excitatory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89997" y="62611"/>
            <a:ext cx="5179434" cy="658656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Синапс и основные белки синаптической пластичности"/>
          <p:cNvSpPr txBox="1"/>
          <p:nvPr/>
        </p:nvSpPr>
        <p:spPr bwMode="auto">
          <a:xfrm>
            <a:off x="7771027" y="6462550"/>
            <a:ext cx="3684500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Синапс и основные белки синаптической пластичности</a:t>
            </a:r>
            <a:endParaRPr/>
          </a:p>
        </p:txBody>
      </p:sp>
      <p:pic>
        <p:nvPicPr>
          <p:cNvPr id="291" name="Снимок экрана 2026-01-09 в 15.33.30.png" descr="Снимок экрана 2026-01-09 в 15.33.3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2129" y="3189354"/>
            <a:ext cx="4412416" cy="35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Молекулярно-биологическими методами (генетический нокаут) выявлены тонкие механизмы синаптической пластичности в коре мозжечка, вызванные взаимодействием синапсов лиановидных и параллельных волокон на клетках Пуркинье. Эти процессы лежат в основе двигате"/>
          <p:cNvSpPr txBox="1"/>
          <p:nvPr/>
        </p:nvSpPr>
        <p:spPr bwMode="auto">
          <a:xfrm>
            <a:off x="598110" y="1257300"/>
            <a:ext cx="11066722" cy="6952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Молекулярно-биологическими методами (</a:t>
            </a:r>
            <a:r>
              <a:rPr b="1"/>
              <a:t>генетический нокаут</a:t>
            </a:r>
            <a:r>
              <a:rPr/>
              <a:t>) выявлены тонкие механизмы </a:t>
            </a:r>
            <a:r>
              <a:rPr b="1"/>
              <a:t>синаптической пластичности</a:t>
            </a:r>
            <a:r>
              <a:rPr/>
              <a:t> в коре мозжечка, вызванные взаимодействием синапсов лиановидных и параллельных волокон на клетках Пуркинье. Эти процессы лежат в основе </a:t>
            </a:r>
            <a:r>
              <a:rPr b="1"/>
              <a:t>двигательного научения</a:t>
            </a:r>
            <a:r>
              <a:rPr/>
              <a:t>.</a:t>
            </a:r>
            <a:endParaRPr/>
          </a:p>
        </p:txBody>
      </p:sp>
      <p:pic>
        <p:nvPicPr>
          <p:cNvPr id="295" name="BEAR_25_15" descr="BEAR_25_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0863" y="2220359"/>
            <a:ext cx="8950869" cy="437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Нейромолекулярные механизмы памяти связаны с синаптической пластичностью нейронов гиппокампа и коры мозга (рис А) - с формированием долговременной потенциации рис. В; исследован феномен метапластичности, связанный с изменением структуры рецепторов, участ"/>
          <p:cNvSpPr txBox="1"/>
          <p:nvPr/>
        </p:nvSpPr>
        <p:spPr bwMode="auto">
          <a:xfrm>
            <a:off x="598110" y="1257300"/>
            <a:ext cx="11066722" cy="6952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Нейромолекулярные механизмы </a:t>
            </a:r>
            <a:r>
              <a:rPr b="1"/>
              <a:t>памяти</a:t>
            </a:r>
            <a:r>
              <a:rPr/>
              <a:t> связаны с </a:t>
            </a:r>
            <a:r>
              <a:rPr b="1"/>
              <a:t>синаптической пластичностью нейронов гиппокампа и коры мозга</a:t>
            </a:r>
            <a:r>
              <a:rPr/>
              <a:t> (рис А) - с формированием долговременной потенциации рис. В; исследован феномен </a:t>
            </a:r>
            <a:r>
              <a:rPr b="1"/>
              <a:t>метапластичности</a:t>
            </a:r>
            <a:r>
              <a:rPr/>
              <a:t>, связанный с изменением структуры рецепторов, участвующих в формировании следов памяти (рис С)</a:t>
            </a:r>
            <a:endParaRPr/>
          </a:p>
        </p:txBody>
      </p:sp>
      <p:pic>
        <p:nvPicPr>
          <p:cNvPr id="299" name="BEAR_25_20" descr="BEAR_25_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10023" y="2220359"/>
            <a:ext cx="3429001" cy="428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.png" descr="image.png"/>
          <p:cNvPicPr>
            <a:picLocks noChangeAspect="1"/>
          </p:cNvPicPr>
          <p:nvPr/>
        </p:nvPicPr>
        <p:blipFill>
          <a:blip r:embed="rId4"/>
          <a:srcRect l="0" t="0" r="0" b="35545"/>
          <a:stretch/>
        </p:blipFill>
        <p:spPr bwMode="auto">
          <a:xfrm>
            <a:off x="7171014" y="1968061"/>
            <a:ext cx="4779963" cy="469741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Рис В"/>
          <p:cNvSpPr txBox="1"/>
          <p:nvPr/>
        </p:nvSpPr>
        <p:spPr bwMode="auto">
          <a:xfrm>
            <a:off x="4968025" y="2220359"/>
            <a:ext cx="447041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Рис В</a:t>
            </a:r>
            <a:endParaRPr/>
          </a:p>
        </p:txBody>
      </p:sp>
      <p:sp>
        <p:nvSpPr>
          <p:cNvPr id="302" name="Рис С"/>
          <p:cNvSpPr txBox="1"/>
          <p:nvPr/>
        </p:nvSpPr>
        <p:spPr bwMode="auto">
          <a:xfrm>
            <a:off x="8903907" y="2220359"/>
            <a:ext cx="44540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Рис С</a:t>
            </a:r>
            <a:endParaRPr/>
          </a:p>
        </p:txBody>
      </p:sp>
      <p:pic>
        <p:nvPicPr>
          <p:cNvPr id="303" name="BEAR_25_25" descr="BEAR_25_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8626" y="2477922"/>
            <a:ext cx="3493333" cy="412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Рис А"/>
          <p:cNvSpPr txBox="1"/>
          <p:nvPr/>
        </p:nvSpPr>
        <p:spPr bwMode="auto">
          <a:xfrm>
            <a:off x="2291375" y="2220359"/>
            <a:ext cx="452325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Рис 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6. Молекулярная физиология мышечного…"/>
          <p:cNvSpPr txBox="1"/>
          <p:nvPr/>
        </p:nvSpPr>
        <p:spPr bwMode="auto">
          <a:xfrm>
            <a:off x="598110" y="1257300"/>
            <a:ext cx="11066722" cy="5748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/>
              <a:t>6. </a:t>
            </a:r>
            <a:r>
              <a:rPr b="1"/>
              <a:t>Молекулярная физиология мышечного </a:t>
            </a:r>
            <a:endParaRPr b="1"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сокращения</a:t>
            </a: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Мышечное сокращение основано на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взаимодействии актиновых и миозиновых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филаментов. Регуляция этого процесса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осуществляется ионами кальция и энергией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АТФ.</a:t>
            </a: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Скелетные, сердечные и гладкие мышцы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имеют общие молекулярные принципы работы, но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различаются механизмами регуляции.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Нарушения молекулярных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процессов сокращения приводят к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миопатиям и сердечной недостаточности.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08" name="Снимок экрана 2026-01-10 в 19.37.48.png" descr="Снимок экрана 2026-01-10 в 19.37.4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82159" y="1236967"/>
            <a:ext cx="7014506" cy="4384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С другой стороны, она изучает сложные процессы, которые зависят от интегрированных функций многих органов организма, например, как сердце, почки и гормоны функционируют вместе, вызывая выделение большего количества ионов натрия с мочой, когда человек упо"/>
          <p:cNvSpPr txBox="1"/>
          <p:nvPr/>
        </p:nvSpPr>
        <p:spPr bwMode="auto">
          <a:xfrm>
            <a:off x="612736" y="1215347"/>
            <a:ext cx="6337722" cy="125953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      С другой стороны, она изучает </a:t>
            </a:r>
            <a:r>
              <a:rPr b="1"/>
              <a:t>сложные процессы</a:t>
            </a:r>
            <a:r>
              <a:rPr/>
              <a:t>, которые зависят от </a:t>
            </a:r>
            <a:r>
              <a:rPr b="1"/>
              <a:t>интегрированных функций многих органов</a:t>
            </a:r>
            <a:r>
              <a:rPr/>
              <a:t> организма, например, как сердце, почки и гормоны функционируют вместе, вызывая выделение большего количества ионов натрия с мочой, когда человек употребляет соленую пищу.</a:t>
            </a:r>
            <a:endParaRPr/>
          </a:p>
        </p:txBody>
      </p:sp>
      <p:pic>
        <p:nvPicPr>
          <p:cNvPr id="119" name="3п.png" descr="3п.png"/>
          <p:cNvPicPr>
            <a:picLocks noChangeAspect="1"/>
          </p:cNvPicPr>
          <p:nvPr/>
        </p:nvPicPr>
        <p:blipFill>
          <a:blip r:embed="rId3"/>
          <a:srcRect l="0" t="0" r="0" b="0"/>
          <a:stretch/>
        </p:blipFill>
        <p:spPr bwMode="auto">
          <a:xfrm>
            <a:off x="7257866" y="142081"/>
            <a:ext cx="4382630" cy="6573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7. Молекулярные основы обмена веществ и энергии…"/>
          <p:cNvSpPr txBox="1"/>
          <p:nvPr/>
        </p:nvSpPr>
        <p:spPr bwMode="auto">
          <a:xfrm>
            <a:off x="598110" y="1257300"/>
            <a:ext cx="11066722" cy="3970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7. Молекулярные основы обмена веществ и энергии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</a:t>
            </a:r>
            <a:r>
              <a:rPr b="1"/>
              <a:t>Метаболизм</a:t>
            </a:r>
            <a:r>
              <a:rPr/>
              <a:t> человека включает сложные сети биохимических реакций,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регулируемых на молекулярном уровне. Ферменты обеспечивают катализ реакций,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 гормоны — координацию обменных процессов между органами.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Молекулярная физиология изучает </a:t>
            </a:r>
            <a:r>
              <a:rPr b="1"/>
              <a:t>регуляцию углеводного, липидного и </a:t>
            </a:r>
            <a:endParaRPr b="1"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белкового обмена</a:t>
            </a:r>
            <a:r>
              <a:rPr/>
              <a:t>, а также механизмы энергетического обеспечения клеток через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АТФ</a:t>
            </a:r>
            <a:r>
              <a:rPr/>
              <a:t>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12" name="537f4be6-8847-4490-9b9d-8e9080ab082d.jpeg" descr="537f4be6-8847-4490-9b9d-8e9080ab082d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30130" y="1760618"/>
            <a:ext cx="4349599" cy="3336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8. Молекулярная физиология и…"/>
          <p:cNvSpPr txBox="1"/>
          <p:nvPr/>
        </p:nvSpPr>
        <p:spPr bwMode="auto">
          <a:xfrm>
            <a:off x="598110" y="1257300"/>
            <a:ext cx="11066722" cy="6510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lnSpc>
                <a:spcPts val="1700"/>
              </a:lnSpc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8. Молекулярная физиология и </a:t>
            </a:r>
            <a:endParaRPr/>
          </a:p>
          <a:p>
            <a:pPr defTabSz="457200">
              <a:lnSpc>
                <a:spcPts val="1700"/>
              </a:lnSpc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патология человека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Многие заболевания имеют молекулярную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природу. Генетические мутации, нарушения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регуляции генной экспрессии и дефекты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белков приводят к развитию наследственных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 приобретенных патологий.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Молекулярная физиология лежит в основе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современной медицины: генной терапии,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таргетного лечения, молекулярной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диагностики и персонализированного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подхода к пациенту.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</a:t>
            </a:r>
            <a:r>
              <a:rPr b="1"/>
              <a:t>Дефекты ионных каналов</a:t>
            </a:r>
            <a:r>
              <a:rPr/>
              <a:t> и вызываемые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ими болезни, представленные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 нижеследующих слайдах, являются ярким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примером важности молекулярно-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физиологических знаний для понимания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механизмов патологии и клинических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проявлений болезней человека.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16" name="Снимок экрана 2026-01-08 в 15.15.13.png" descr="Снимок экрана 2026-01-08 в 15.15.1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82707" y="899766"/>
            <a:ext cx="7699492" cy="5233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Болезни ионных каналов и моногенные аритмии…"/>
          <p:cNvSpPr txBox="1"/>
          <p:nvPr/>
        </p:nvSpPr>
        <p:spPr bwMode="auto">
          <a:xfrm>
            <a:off x="598110" y="1257300"/>
            <a:ext cx="11066722" cy="495532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b="1">
                <a:latin typeface="Arial"/>
                <a:ea typeface="Arial"/>
                <a:cs typeface="Arial"/>
              </a:defRPr>
            </a:pPr>
            <a:r>
              <a:rPr/>
              <a:t>Болезни ионных каналов и моногенные аритмии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Функции многих органов и тканей человека на молекулярном уровне тесно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связаны с работой </a:t>
            </a:r>
            <a:r>
              <a:rPr b="1"/>
              <a:t>ионных каналов</a:t>
            </a:r>
            <a:r>
              <a:rPr/>
              <a:t> — специализированных белков клеточных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мембран, обеспечивающих транспорт ионов через мембрану.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Работа ионных каналов лежит в основе возбудимости нервных и мышечных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клеток, генерации потенциала действия и сокращения миокарда.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Нарушения структуры или регуляции ионных каналов приводят к развитию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особой группы заболеваний — </a:t>
            </a:r>
            <a:r>
              <a:rPr b="1"/>
              <a:t>каналопатий</a:t>
            </a:r>
            <a:r>
              <a:rPr/>
              <a:t>.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Одним из наиболее клинически значимых проявлений каналопатий являются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моногенные аритмии</a:t>
            </a:r>
            <a:r>
              <a:rPr/>
              <a:t> — наследственные нарушения сердечного ритма, 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обусловленные мутацией одного гена.</a:t>
            </a: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8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320" name="Заголовок 3"/>
          <p:cNvSpPr txBox="1"/>
          <p:nvPr/>
        </p:nvSpPr>
        <p:spPr bwMode="auto">
          <a:xfrm>
            <a:off x="2382520" y="219918"/>
            <a:ext cx="9439910" cy="90428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2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r>
              <a:rPr/>
              <a:t>Клиническая молекулярная </a:t>
            </a:r>
            <a:endParaRPr/>
          </a:p>
          <a:p>
            <a:pPr>
              <a:lnSpc>
                <a:spcPct val="90000"/>
              </a:lnSpc>
              <a:defRPr sz="26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pPr>
            <a:r>
              <a:rPr/>
              <a:t>физиология: каналопатии</a:t>
            </a:r>
            <a:endParaRPr/>
          </a:p>
        </p:txBody>
      </p:sp>
      <p:pic>
        <p:nvPicPr>
          <p:cNvPr id="321" name="nnj.png" descr="nnj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03062" y="102038"/>
            <a:ext cx="4472634" cy="6708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1. Ионные каналы в физиологии человека…"/>
          <p:cNvSpPr txBox="1"/>
          <p:nvPr/>
        </p:nvSpPr>
        <p:spPr bwMode="auto">
          <a:xfrm>
            <a:off x="598110" y="1257300"/>
            <a:ext cx="11066722" cy="507517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1. Ионные каналы в физиологии человека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Ионные каналы представляют собой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трансмембранные белки, формирующие поры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для избирательного прохождения ионов (Na⁺,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K⁺, Ca²⁺, Cl⁻). Их открытие и закрытие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регулируется изменением мембранного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потенциала, связыванием лигандов или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механическим воздействием.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На рисунке - структура натриевого ионного ка-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нала в мембране кардиомиоцита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25" name="424_2009_761_Fig2_HTML.jpg" descr="424_2009_761_Fig2_HTML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95008" y="361950"/>
            <a:ext cx="6604001" cy="613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В кардиомиоцитах ионные каналы…"/>
          <p:cNvSpPr txBox="1"/>
          <p:nvPr/>
        </p:nvSpPr>
        <p:spPr bwMode="auto">
          <a:xfrm>
            <a:off x="598110" y="1257300"/>
            <a:ext cx="11066722" cy="3894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В кардиомиоцитах ионные каналы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обеспечивают формирование потенциала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действия, который состоит из нескольких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фаз и определяет частоту и ритм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сердечных сокращений.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Согласованная работа натриевых,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кальциевых и калиевых каналов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необходима для нормальной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электрической активности сердца.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29" name="424_2009_761_Fig1_HTML.jpg" descr="424_2009_761_Fig1_HTML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88160" y="1112919"/>
            <a:ext cx="7257188" cy="5040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2. Каналопатии как класс наследственных…"/>
          <p:cNvSpPr txBox="1"/>
          <p:nvPr/>
        </p:nvSpPr>
        <p:spPr bwMode="auto">
          <a:xfrm>
            <a:off x="598110" y="1257300"/>
            <a:ext cx="11066722" cy="5418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 Каналопатии как класс наследственных 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заболеваний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 </a:t>
            </a:r>
            <a:r>
              <a:rPr b="1"/>
              <a:t>Каналопатии</a:t>
            </a:r>
            <a:r>
              <a:rPr/>
              <a:t> — это заболевания, возникающие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вследствие мутаций генов, кодирующих ионные каналы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или белки, регулирующие их работу. Эти мутации могут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изменять проводимость канала, скорость его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активации или инактивации.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 Каналопатии поражают различные системы организма,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включая нервную, мышечную и сердечно-сосудистую.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 ним относятся эпилепсии, миотонии, периодические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параличи и наследственные аритмии.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33" name="1716584150790(1).jpg" descr="1716584150790(1)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75053" y="181575"/>
            <a:ext cx="5790727" cy="6106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JAH3-7-e010595-g002.translated.jpg" descr="JAH3-7-e010595-g002.translated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48783" y="908414"/>
            <a:ext cx="7004409" cy="533481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Дефекты ионных каналов, расположенных в…"/>
          <p:cNvSpPr txBox="1"/>
          <p:nvPr/>
        </p:nvSpPr>
        <p:spPr bwMode="auto">
          <a:xfrm>
            <a:off x="389788" y="1463863"/>
            <a:ext cx="4040571" cy="12032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lnSpc>
                <a:spcPts val="24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Дефекты ионных каналов, расположенных в </a:t>
            </a:r>
            <a:endParaRPr/>
          </a:p>
          <a:p>
            <a:pPr>
              <a:lnSpc>
                <a:spcPts val="24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мембране кардиомиоцитов, проявляются</a:t>
            </a:r>
            <a:endParaRPr/>
          </a:p>
          <a:p>
            <a:pPr>
              <a:lnSpc>
                <a:spcPts val="24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нарушениями мембранного потенциала клеток </a:t>
            </a:r>
            <a:endParaRPr/>
          </a:p>
          <a:p>
            <a:pPr>
              <a:lnSpc>
                <a:spcPts val="24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сердца и сердечными аритмиями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3. Электрофизиологические предпосылки сердечных аритмий…"/>
          <p:cNvSpPr txBox="1"/>
          <p:nvPr/>
        </p:nvSpPr>
        <p:spPr bwMode="auto">
          <a:xfrm>
            <a:off x="598110" y="1257300"/>
            <a:ext cx="11066722" cy="452344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3. Электрофизиологические предпосылки сердечных аритмий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</a:t>
            </a:r>
            <a:r>
              <a:rPr b="1"/>
              <a:t>Сердечный ритм</a:t>
            </a:r>
            <a:r>
              <a:rPr/>
              <a:t> формируется в результате генерации и распространения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электрического импульса по проводящей системе сердца. Любые нарушения в ионных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токах кардиомиоцитов могут приводить к изменению возбудимости, проводимости и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рефрактерности миокарда.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Моногенные аритмии развиваются при мутациях, которые затрагивают ключевые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ионные каналы и нарушают фазовую структуру потенциала действия. Это может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проявляться удлинением или укорочением реполяризации и повышенной склонностью к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нарушению ритма.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4. Синдром удлинённого интервала QT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Одной из наиболее изученных моногенных аритмий является </a:t>
            </a:r>
            <a:r>
              <a:rPr b="1"/>
              <a:t>синдром удлинённого </a:t>
            </a:r>
            <a:endParaRPr b="1"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интервала QT</a:t>
            </a:r>
            <a:r>
              <a:rPr/>
              <a:t> (LQTS). Он обусловлен </a:t>
            </a:r>
            <a:r>
              <a:rPr b="1"/>
              <a:t>мутациями генов калиевых или натриевых </a:t>
            </a:r>
            <a:endParaRPr b="1"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каналов</a:t>
            </a:r>
            <a:r>
              <a:rPr/>
              <a:t>, что приводит к замедлению реполяризации кардиомиоцитов.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Физиологически это выражается в удлинении потенциала действия и повышенном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риске жизнеугрожающих аритмий. Синдром может проявляться обмороками и внезапными </a:t>
            </a:r>
            <a:endParaRPr/>
          </a:p>
          <a:p>
            <a:pPr defTabSz="457200">
              <a:lnSpc>
                <a:spcPct val="500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нарушениями сердечного ритма, особенно при физической нагрузке или стрессе.</a:t>
            </a:r>
            <a:endParaRPr/>
          </a:p>
        </p:txBody>
      </p:sp>
      <p:pic>
        <p:nvPicPr>
          <p:cNvPr id="341" name="heart.gif" descr="heart.gif"/>
          <p:cNvPicPr>
            <a:picLocks noChangeAspect="0"/>
          </p:cNvPicPr>
          <p:nvPr/>
        </p:nvPicPr>
        <p:blipFill>
          <a:blip r:embed="rId3"/>
          <a:stretch/>
        </p:blipFill>
        <p:spPr bwMode="auto">
          <a:xfrm>
            <a:off x="8350121" y="1040829"/>
            <a:ext cx="36322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5. Синдром укороченного интервала QT…"/>
          <p:cNvSpPr txBox="1"/>
          <p:nvPr/>
        </p:nvSpPr>
        <p:spPr bwMode="auto">
          <a:xfrm>
            <a:off x="598110" y="1257300"/>
            <a:ext cx="11066722" cy="33853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5. Синдром укороченного интервала QT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Синдром укороченного интервала QT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(SQTS) связан с </a:t>
            </a:r>
            <a:r>
              <a:rPr b="1"/>
              <a:t>повышенной </a:t>
            </a:r>
            <a:endParaRPr b="1"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активностью калиевых каналов или </a:t>
            </a:r>
            <a:endParaRPr b="1"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снижением кальциевых токов</a:t>
            </a:r>
            <a:r>
              <a:rPr/>
              <a:t>.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Это приводит к чрезмерно быстрой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реполяризации и укорочению потенциала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действия. Данное состояние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сопровождается повышенной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электрической нестабильностью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миокарда и риском тяжёлых аритмий,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несмотря на внешне нормальную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функцию сердца.</a:t>
            </a:r>
            <a:endParaRPr/>
          </a:p>
        </p:txBody>
      </p:sp>
      <p:pic>
        <p:nvPicPr>
          <p:cNvPr id="345" name="ShortQTcellularMechsmJACC2011.png" descr="ShortQTcellularMechsmJACC2011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58779" y="1516405"/>
            <a:ext cx="7961053" cy="3825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6. Синдром Бругада…"/>
          <p:cNvSpPr txBox="1"/>
          <p:nvPr/>
        </p:nvSpPr>
        <p:spPr bwMode="auto">
          <a:xfrm>
            <a:off x="598110" y="1257300"/>
            <a:ext cx="11066722" cy="39455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6. Синдром Бругада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 </a:t>
            </a:r>
            <a:r>
              <a:rPr b="1"/>
              <a:t>Синдром Бругада</a:t>
            </a:r>
            <a:r>
              <a:rPr/>
              <a:t> является наследственной каналопатией,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связанной преимущественно с </a:t>
            </a:r>
            <a:r>
              <a:rPr b="1"/>
              <a:t>мутациями натриевых каналов</a:t>
            </a:r>
            <a:r>
              <a:rPr/>
              <a:t>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Он характеризуется нарушением деполяризации и проведения импульса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 правых отделах сердца.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  С точки зрения физиологии, синдром Бругада отражает </a:t>
            </a:r>
            <a:r>
              <a:rPr b="1"/>
              <a:t>дисбаланс </a:t>
            </a:r>
            <a:endParaRPr b="1"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между входящими и выходящими ионными токами</a:t>
            </a:r>
            <a:r>
              <a:rPr/>
              <a:t> в фазу ранней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реполяризации, что создаёт условия для опасных нарушений ритма.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49" name="Fig6_Speranzon_OpenAccess_Summary.jpg" descr="Fig6_Speranzon_OpenAccess_Summary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32953" y="1363032"/>
            <a:ext cx="4681173" cy="4445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В XXI веке физиология переживает новый этап…"/>
          <p:cNvSpPr txBox="1"/>
          <p:nvPr/>
        </p:nvSpPr>
        <p:spPr bwMode="auto">
          <a:xfrm>
            <a:off x="598110" y="1257300"/>
            <a:ext cx="11066722" cy="295826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     В XXI веке физиология переживает новый этап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развития благодаря появлению высокоточных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инструментов: молекулярных методов, генетического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анализа, нейровизуализации, вычислительных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технологий, искусственного интеллекта.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     Сегодня физиология становится междисциплинарной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наукой, использующей достижения биологии, медицины,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физики, химии, информатики, инженерии.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     Это позволяет исследовать организм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 b="1"/>
              <a:t>от молекулярного уровня до целостной системы</a:t>
            </a:r>
            <a:r>
              <a:rPr/>
              <a:t>,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что помогает разрабатывать методы профилактики, </a:t>
            </a:r>
            <a:endParaRPr/>
          </a:p>
          <a:p>
            <a:pPr defTabSz="457200">
              <a:lnSpc>
                <a:spcPct val="120000"/>
              </a:lnSpc>
              <a:defRPr sz="1400">
                <a:latin typeface="Arial"/>
                <a:ea typeface="Arial"/>
                <a:cs typeface="Arial"/>
              </a:defRPr>
            </a:pPr>
            <a:r>
              <a:rPr/>
              <a:t>диагностики и лечения заболеваний.</a:t>
            </a:r>
            <a:endParaRPr/>
          </a:p>
        </p:txBody>
      </p:sp>
      <p:pic>
        <p:nvPicPr>
          <p:cNvPr id="123" name="Снимок экрана 2026-01-08 в 22.57.11 — копия.png" descr="Снимок экрана 2026-01-08 в 22.57.11 — копия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6707" y="1019299"/>
            <a:ext cx="6609919" cy="4515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7. Катехоламинергическая полиморфная желудочковая тахикардия…"/>
          <p:cNvSpPr txBox="1"/>
          <p:nvPr/>
        </p:nvSpPr>
        <p:spPr bwMode="auto">
          <a:xfrm>
            <a:off x="598110" y="1257300"/>
            <a:ext cx="11066722" cy="399639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7. Катехоламинергическая полиморфная желудочковая тахикардия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Данное заболевание связано с </a:t>
            </a:r>
            <a:r>
              <a:rPr b="1"/>
              <a:t>нарушением </a:t>
            </a:r>
            <a:endParaRPr b="1"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регуляции кальциевого обмена в </a:t>
            </a:r>
            <a:endParaRPr b="1"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кардиомиоцитах</a:t>
            </a:r>
            <a:r>
              <a:rPr/>
              <a:t>.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Генетические дефекты затрагивают белки,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участвующие в высвобождении кальция из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саркоплазматического ретикулума.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 это приводит к появлению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патологических кальциевых колебаний и триггерной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активности, особенно при физической нагрузке или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эмоциональном стрессе.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53" name="fphar-11-00072-g001.jpg" descr="fphar-11-00072-g00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83064" y="1831320"/>
            <a:ext cx="7025387" cy="3195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8. Роль молекулярной физиологии в диагностике и лечении…"/>
          <p:cNvSpPr txBox="1"/>
          <p:nvPr/>
        </p:nvSpPr>
        <p:spPr bwMode="auto">
          <a:xfrm>
            <a:off x="598110" y="1257300"/>
            <a:ext cx="11066722" cy="399639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8. Роль молекулярной физиологии в диагностике и лечении 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каналопатий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Изучение ионных каналов и моногенных аритмий имеет важное практическое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значение.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Молекулярно-генетическая диагностика позволяет выявлять носителей мутаций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 оценивать риск развития аритмий.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Понимание физиологических механизмов каналопатий лежит в основе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разработки таргетной фармакотерапии и персонализированного подхода к лечению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пациентов.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57" name="Снимок экрана 2026-01-09 в 17.10.35.png" descr="Снимок экрана 2026-01-09 в 17.10.35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60820" y="620362"/>
            <a:ext cx="4315970" cy="269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Снимок экрана 2026-01-09 в 17.11.08.png" descr="Снимок экрана 2026-01-09 в 17.11.08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82438" y="3860717"/>
            <a:ext cx="4315970" cy="2697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Оптогенетика в физиологии</a:t>
            </a:r>
            <a:endParaRPr/>
          </a:p>
        </p:txBody>
      </p:sp>
      <p:pic>
        <p:nvPicPr>
          <p:cNvPr id="362" name="i-6.jpeg" descr="i-6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6556" y="1210306"/>
            <a:ext cx="11118888" cy="511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Оптогенетика — это современный междисциплинарный метод физиологии, нейробиологии и молекулярной биологии, позволяющий с высокой точностью управлять активностью клеток с помощью света.…"/>
          <p:cNvSpPr txBox="1"/>
          <p:nvPr/>
        </p:nvSpPr>
        <p:spPr bwMode="auto">
          <a:xfrm>
            <a:off x="598110" y="1257300"/>
            <a:ext cx="11066722" cy="3513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</a:t>
            </a:r>
            <a:r>
              <a:rPr b="1"/>
              <a:t>Оптогенетика</a:t>
            </a:r>
            <a:r>
              <a:rPr/>
              <a:t> — это современный междисциплинарный метод физиологии, нейробиологии и молекулярной биологии, позволяющий с высокой точностью управлять активностью клеток с помощью света.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Метод основан на введении в клетки генов светочувствительных белков (</a:t>
            </a:r>
            <a:r>
              <a:rPr b="1"/>
              <a:t>опсинов</a:t>
            </a:r>
            <a:r>
              <a:rPr/>
              <a:t>), которые изменяют ионную проницаемость мембран при освещении светом определённой длины волны.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Оптогенетика произвела революцию в изучении функций нервной системы, механизмов поведения и принципов работы функциональных систем организма.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66" name="Light-sensitive-ion.png" descr="Light-sensitive-ion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2151" y="3526290"/>
            <a:ext cx="4250358" cy="209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nas.1317033110unfig01.jpeg" descr="pnas.1317033110unfig01.jpe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67553" y="3170860"/>
            <a:ext cx="2369961" cy="3089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64a8ce9ffaa753a2cb6b2259_V2_1671209664071_9b61a956-7e72-4059-9f89-2125133f0426.png" descr="64a8ce9ffaa753a2cb6b2259_V2_1671209664071_9b61a956-7e72-4059-9f89-2125133f0426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80818" y="2911523"/>
            <a:ext cx="5154039" cy="3607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Предпосылками оптогенетики стали:…"/>
          <p:cNvSpPr txBox="1"/>
          <p:nvPr/>
        </p:nvSpPr>
        <p:spPr bwMode="auto">
          <a:xfrm>
            <a:off x="598110" y="1257300"/>
            <a:ext cx="11066722" cy="45805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Предпосылками оптогенетики стали: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открытие микробных </a:t>
            </a:r>
            <a:r>
              <a:rPr b="1"/>
              <a:t>опсинов</a:t>
            </a:r>
            <a:r>
              <a:rPr/>
              <a:t> (бактериородопсин,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channelrhodopsin);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развитие методов генной инженерии и вирусной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трансфекции;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прогресс в оптоволоконных и лазерных технологиях.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В 2005 году было показано, что </a:t>
            </a:r>
            <a:r>
              <a:rPr b="1"/>
              <a:t>channelrhodopsin-2</a:t>
            </a:r>
            <a:r>
              <a:rPr/>
              <a:t> 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(ChR2), выделенный из водоросли Chlamydomonas reinhardtii,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может использоваться для управления активностью нейронов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млекопитающих.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 этого момента оптогенетика стала активно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применяться в физиологических исследованиях.</a:t>
            </a:r>
            <a:endParaRPr/>
          </a:p>
        </p:txBody>
      </p:sp>
      <p:pic>
        <p:nvPicPr>
          <p:cNvPr id="372" name="i-5.jpeg" descr="i-5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52714" y="1289137"/>
            <a:ext cx="6022559" cy="4516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Молекулярные основы оптогенетики…"/>
          <p:cNvSpPr txBox="1"/>
          <p:nvPr/>
        </p:nvSpPr>
        <p:spPr bwMode="auto">
          <a:xfrm>
            <a:off x="598110" y="1257300"/>
            <a:ext cx="11066722" cy="63331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Молекулярные основы оптогенетики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Ключевым элементом метода являются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светочувствительные белки — опсины: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Channelrhodopsin (ChR) — катионные каналы,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вызывают деполяризацию мембраны;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Halorhodopsin (NpHR) — хлоридные насосы,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вызывают гиперполяризацию;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Archaerhodopsin (Arch) — протонные насосы,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подавляют активность нейронов.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При освещении происходит конформационное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изменение белка, что приводит к открытию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или закрытию ионного канала. Это напрямую влияет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 мембранный потенциал и генерацию потенциала действия.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76" name="Снимок экрана 2026-01-08 в 15.33.46.png" descr="Снимок экрана 2026-01-08 в 15.33.46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60016" y="1659011"/>
            <a:ext cx="7032148" cy="4395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Технологические этапы оптогенетического…"/>
          <p:cNvSpPr txBox="1"/>
          <p:nvPr/>
        </p:nvSpPr>
        <p:spPr bwMode="auto">
          <a:xfrm>
            <a:off x="598110" y="1257300"/>
            <a:ext cx="11066722" cy="48472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Технологические этапы оптогенетического </a:t>
            </a: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эксперимента: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300">
                <a:latin typeface="Arial"/>
                <a:ea typeface="Arial"/>
                <a:cs typeface="Arial"/>
              </a:defRPr>
            </a:pPr>
            <a:r>
              <a:rPr/>
              <a:t>выбор целевого типа клеток (нейроны, кардиомиоциты, </a:t>
            </a:r>
            <a:endParaRPr/>
          </a:p>
          <a:p>
            <a:pPr defTabSz="457200">
              <a:spcBef>
                <a:spcPts val="1200"/>
              </a:spcBef>
              <a:defRPr sz="1300">
                <a:latin typeface="Arial"/>
                <a:ea typeface="Arial"/>
                <a:cs typeface="Arial"/>
              </a:defRPr>
            </a:pPr>
            <a:r>
              <a:rPr/>
              <a:t>эндокринные клетки);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300">
                <a:latin typeface="Arial"/>
                <a:ea typeface="Arial"/>
                <a:cs typeface="Arial"/>
              </a:defRPr>
            </a:pPr>
            <a:r>
              <a:rPr/>
              <a:t>формулировку гипотезы о роли конкретной популяции клеток в </a:t>
            </a:r>
            <a:endParaRPr/>
          </a:p>
          <a:p>
            <a:pPr defTabSz="457200">
              <a:spcBef>
                <a:spcPts val="1200"/>
              </a:spcBef>
              <a:defRPr sz="1300">
                <a:latin typeface="Arial"/>
                <a:ea typeface="Arial"/>
                <a:cs typeface="Arial"/>
              </a:defRPr>
            </a:pPr>
            <a:r>
              <a:rPr/>
              <a:t>физиологической функции;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300">
                <a:latin typeface="Arial"/>
                <a:ea typeface="Arial"/>
                <a:cs typeface="Arial"/>
              </a:defRPr>
            </a:pPr>
            <a:r>
              <a:rPr/>
              <a:t>доставка гена опсина (вирусные векторы, трансгенные модели); 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300">
                <a:latin typeface="Arial"/>
                <a:ea typeface="Arial"/>
                <a:cs typeface="Arial"/>
              </a:defRPr>
            </a:pPr>
            <a:r>
              <a:rPr/>
              <a:t>экспрессия светочувствительного белка в мембране клетки;</a:t>
            </a:r>
            <a:endParaRPr/>
          </a:p>
          <a:p>
            <a:pPr defTabSz="457200">
              <a:spcBef>
                <a:spcPts val="1200"/>
              </a:spcBef>
              <a:defRPr sz="1300">
                <a:latin typeface="Arial"/>
                <a:ea typeface="Arial"/>
                <a:cs typeface="Arial"/>
              </a:defRPr>
            </a:pPr>
            <a:r>
              <a:rPr/>
              <a:t>- контроллируемая световая стимуляция с заданной длиной волны, интенсивностью и </a:t>
            </a:r>
            <a:endParaRPr/>
          </a:p>
          <a:p>
            <a:pPr defTabSz="457200">
              <a:spcBef>
                <a:spcPts val="1200"/>
              </a:spcBef>
              <a:defRPr sz="1300">
                <a:latin typeface="Arial"/>
                <a:ea typeface="Arial"/>
                <a:cs typeface="Arial"/>
              </a:defRPr>
            </a:pPr>
            <a:r>
              <a:rPr/>
              <a:t>частотой;</a:t>
            </a:r>
            <a:endParaRPr/>
          </a:p>
          <a:p>
            <a:pPr marL="130342" indent="-130342" defTabSz="457200">
              <a:spcBef>
                <a:spcPts val="1200"/>
              </a:spcBef>
              <a:buSzPct val="100000"/>
              <a:buChar char="-"/>
              <a:defRPr sz="1300">
                <a:latin typeface="Arial"/>
                <a:ea typeface="Arial"/>
                <a:cs typeface="Arial"/>
              </a:defRPr>
            </a:pPr>
            <a:r>
              <a:rPr/>
              <a:t>регистрация физиологического ответа (электрофизиология, </a:t>
            </a:r>
            <a:endParaRPr/>
          </a:p>
          <a:p>
            <a:pPr defTabSz="457200">
              <a:spcBef>
                <a:spcPts val="1200"/>
              </a:spcBef>
              <a:defRPr sz="1300">
                <a:latin typeface="Arial"/>
                <a:ea typeface="Arial"/>
                <a:cs typeface="Arial"/>
              </a:defRPr>
            </a:pPr>
            <a:r>
              <a:rPr/>
              <a:t>кальциевая визуализация, поведенческий анализ); </a:t>
            </a:r>
            <a:endParaRPr/>
          </a:p>
          <a:p>
            <a:pPr defTabSz="457200">
              <a:spcBef>
                <a:spcPts val="1200"/>
              </a:spcBef>
              <a:defRPr sz="1300">
                <a:latin typeface="Arial"/>
                <a:ea typeface="Arial"/>
                <a:cs typeface="Arial"/>
              </a:defRPr>
            </a:pPr>
            <a:r>
              <a:rPr/>
              <a:t>- сравнение с контрольными группами.</a:t>
            </a:r>
            <a:endParaRPr/>
          </a:p>
        </p:txBody>
      </p:sp>
      <p:pic>
        <p:nvPicPr>
          <p:cNvPr id="380" name="Schematic-diagram-of-optogenetic-techniques-Copyright-C-2010-Nature-Publishing-Group.jpg" descr="Schematic-diagram-of-optogenetic-techniques-Copyright-C-2010-Nature-Publishing-Group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67437" y="691328"/>
            <a:ext cx="6235365" cy="5171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2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Преимущества оптогенетики…"/>
          <p:cNvSpPr txBox="1"/>
          <p:nvPr/>
        </p:nvSpPr>
        <p:spPr bwMode="auto">
          <a:xfrm>
            <a:off x="598110" y="1257300"/>
            <a:ext cx="11066722" cy="46322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Преимущества оптогенетики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высокая временная точность (миллисекунды);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пространственная селективность;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клеточная и молекулярная специфичность;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обратимость и контролируемость воздействия;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возможность изучения причинно-следственных связей.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Ограничения и трудности метода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необходимость генной модификации;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ограниченная глубина проникновения света;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возможное тепловое воздействие;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сложность переноса метода в клиническую практику.</a:t>
            </a:r>
            <a:endParaRPr/>
          </a:p>
        </p:txBody>
      </p:sp>
      <p:pic>
        <p:nvPicPr>
          <p:cNvPr id="384" name="images_medium_ja2c10666_0008.gif" descr="images_medium_ja2c10666_0008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79133" y="1149350"/>
            <a:ext cx="6350001" cy="455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Оптогенетика в системной физиологии…"/>
          <p:cNvSpPr txBox="1"/>
          <p:nvPr/>
        </p:nvSpPr>
        <p:spPr bwMode="auto">
          <a:xfrm>
            <a:off x="598110" y="1257300"/>
            <a:ext cx="11066722" cy="34375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Оптогенетика в системной физиологии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 позиций системной физиологии оптогенетика позволяет: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выявлять роль отдельных нейронных ансамблей в функциональных системах;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экспериментально проверять вклад конкретных звеньев в целенаправленную деятельность организма;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моделировать акцептор результата действия и обратную афферентацию.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Таким образом, </a:t>
            </a:r>
            <a:r>
              <a:rPr b="1"/>
              <a:t>метод хорошо согласуется с учением П. К. Анохина о функциональных системах</a:t>
            </a:r>
            <a:r>
              <a:rPr/>
              <a:t>, поскольку позволяет избирательно вмешиваться в структурные компоненты системы и анализировать их вклад в достижение адаптивного результата.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88" name="photonics-06-00092-g001.png" descr="photonics-06-00092-g001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03654" y="3798988"/>
            <a:ext cx="8984290" cy="2690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Основные области применения…"/>
          <p:cNvSpPr txBox="1"/>
          <p:nvPr/>
        </p:nvSpPr>
        <p:spPr bwMode="auto">
          <a:xfrm>
            <a:off x="598110" y="1257300"/>
            <a:ext cx="11066722" cy="4605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Основные области применения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нейрофизиология и нейронные сети;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физиология поведения;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сенсорные системы;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кардиофизиология;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исследование механизмов памяти и обучения;</a:t>
            </a:r>
            <a:br>
              <a:rPr/>
            </a:b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моделирование неврологических заболеваний.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392" name="photonics-06-00092-g003.png" descr="photonics-06-00092-g00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96386" y="784193"/>
            <a:ext cx="6182238" cy="5541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Основные современные тренды…"/>
          <p:cNvSpPr txBox="1"/>
          <p:nvPr/>
        </p:nvSpPr>
        <p:spPr bwMode="auto">
          <a:xfrm>
            <a:off x="598110" y="1257300"/>
            <a:ext cx="11066722" cy="330285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Основные современные тренды</a:t>
            </a:r>
            <a:endParaRPr/>
          </a:p>
          <a:p>
            <a:pPr marL="195560" indent="-195560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Междисциплинарность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Использование больших данных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Интеграция нейро-, иммуно- и эндокринных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исследований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Ориентир на персонализированную медицину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27" name="Снимок экрана 2026-01-07 в 00.56.02.png" descr="Снимок экрана 2026-01-07 в 00.56.02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94110" y="1256635"/>
            <a:ext cx="6951565" cy="4344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Экспериментальные исследования нейронных сетей…"/>
          <p:cNvSpPr txBox="1"/>
          <p:nvPr/>
        </p:nvSpPr>
        <p:spPr bwMode="auto">
          <a:xfrm>
            <a:off x="598110" y="1257300"/>
            <a:ext cx="11066722" cy="38956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Экспериментальные исследования нейронных сетей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Оптогенетика позволила экспериментально: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идентифицировать возбуждающие и тормозные элементы нейронных сетей;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исследовать синаптическую пластичность in vivo;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реконструировать функциональную архитектуру корковых и подкорковых структур.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Например, селективная активация тормозных интернейронов продемонстрировала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их ключевую роль в генерации ритмической активности и синхронизации нейронных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ансамблей.</a:t>
            </a:r>
            <a:endParaRPr/>
          </a:p>
        </p:txBody>
      </p:sp>
      <p:pic>
        <p:nvPicPr>
          <p:cNvPr id="396" name="Снимок экрана 2026-01-08 в 15.46.28.png" descr="Снимок экрана 2026-01-08 в 15.46.2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99428" y="286590"/>
            <a:ext cx="3783638" cy="628482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Подготовка оптоволокна"/>
          <p:cNvSpPr txBox="1"/>
          <p:nvPr/>
        </p:nvSpPr>
        <p:spPr bwMode="auto">
          <a:xfrm>
            <a:off x="8763758" y="6485909"/>
            <a:ext cx="1708061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Подготовка оптоволокна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Оптогенетика и физиология поведения…"/>
          <p:cNvSpPr txBox="1"/>
          <p:nvPr/>
        </p:nvSpPr>
        <p:spPr bwMode="auto">
          <a:xfrm>
            <a:off x="598110" y="1257300"/>
            <a:ext cx="11066722" cy="4606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Оптогенетика и физиология поведения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Классические поведенческие эксперименты показали, что: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стимуляция отдельных дофаминергических нейронов способна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изменять мотивационное поведение;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активация строго определённых сенсорных путей вызывает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воспроизводимые поведенческие акты;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- подавление нейронных цепей нарушает целенаправленную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деятельность.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Эти результаты стали прямым экспериментальным подтверждением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принципа функциональной специализации нейронных </a:t>
            </a:r>
            <a:endParaRPr b="1"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ансамблей</a:t>
            </a:r>
            <a:r>
              <a:rPr/>
              <a:t>.</a:t>
            </a:r>
            <a:endParaRPr/>
          </a:p>
        </p:txBody>
      </p:sp>
      <p:pic>
        <p:nvPicPr>
          <p:cNvPr id="401" name="Снимок экрана 2026-01-08 в 15.45.54.png" descr="Снимок экрана 2026-01-08 в 15.45.54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4203" y="604231"/>
            <a:ext cx="5598640" cy="5649538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Установка канюли в мозг мыши"/>
          <p:cNvSpPr txBox="1"/>
          <p:nvPr/>
        </p:nvSpPr>
        <p:spPr bwMode="auto">
          <a:xfrm>
            <a:off x="7992932" y="6228967"/>
            <a:ext cx="2148295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Установка канюли в мозг мыши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Oct-1-Animation_TBME-00090-2015_Large_Closed_Loop_Optogenetic_Brain_Interface.gif" descr="Oct-1-Animation_TBME-00090-2015_Large_Closed_Loop_Optogenetic_Brain_Interface.gif"/>
          <p:cNvPicPr>
            <a:picLocks noChangeAspect="0"/>
          </p:cNvPicPr>
          <p:nvPr/>
        </p:nvPicPr>
        <p:blipFill>
          <a:blip r:embed="rId3"/>
          <a:stretch/>
        </p:blipFill>
        <p:spPr bwMode="auto">
          <a:xfrm>
            <a:off x="120279" y="2399713"/>
            <a:ext cx="5673030" cy="316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VG31q88.gif" descr="VG31q88.gif"/>
          <p:cNvPicPr>
            <a:picLocks noChangeAspect="0"/>
          </p:cNvPicPr>
          <p:nvPr/>
        </p:nvPicPr>
        <p:blipFill>
          <a:blip r:embed="rId4"/>
          <a:stretch/>
        </p:blipFill>
        <p:spPr bwMode="auto">
          <a:xfrm>
            <a:off x="5942972" y="1743548"/>
            <a:ext cx="5846166" cy="4384626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Оптогенетическая стимуляция моторных областей мозга вызывает круговые…"/>
          <p:cNvSpPr txBox="1"/>
          <p:nvPr/>
        </p:nvSpPr>
        <p:spPr bwMode="auto">
          <a:xfrm>
            <a:off x="2445323" y="856546"/>
            <a:ext cx="6773030" cy="55459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/>
              <a:t>Оптогенетическая стимуляция моторных областей мозга вызывает круговые </a:t>
            </a:r>
            <a:endParaRPr/>
          </a:p>
          <a:p>
            <a:pPr>
              <a:defRPr sz="1600"/>
            </a:pPr>
            <a:r>
              <a:rPr/>
              <a:t>движения подопытной мыши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Оптогенетика вне нейрофизиологии…"/>
          <p:cNvSpPr txBox="1"/>
          <p:nvPr/>
        </p:nvSpPr>
        <p:spPr bwMode="auto">
          <a:xfrm>
            <a:off x="598110" y="1257300"/>
            <a:ext cx="11066722" cy="31590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Оптогенетика вне нейрофизиологии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экспериментальные работы расширили применение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метода: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управление ритмом сокращений кардиомиоцитов;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исследование эндокринной регуляции;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анализ взаимодействия иммунных и нервных клеток.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 кардиофизиологии оптогенетика используется для моделирования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аритмий и изучения механизмов возбудимости миокарда.</a:t>
            </a:r>
            <a:endParaRPr/>
          </a:p>
        </p:txBody>
      </p:sp>
      <p:pic>
        <p:nvPicPr>
          <p:cNvPr id="411" name="i-5 — копия 2.jpeg" descr="i-5 — копия 2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28536" y="376678"/>
            <a:ext cx="4209094" cy="2350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fphys-12-726895-g009.jpg" descr="fphys-12-726895-g009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11810" y="2830295"/>
            <a:ext cx="3722846" cy="3731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Перспективы развития…"/>
          <p:cNvSpPr txBox="1"/>
          <p:nvPr/>
        </p:nvSpPr>
        <p:spPr bwMode="auto">
          <a:xfrm>
            <a:off x="598110" y="1257300"/>
            <a:ext cx="11066722" cy="3507016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Перспективы развития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направления развития оптогенетики включают: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создание красно-сдвинутых опсинов;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сочетание с хемогенетикой и функциональной МРТ;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разработку неинвазивных методов световой стимуляции;</a:t>
            </a:r>
            <a:endParaRPr/>
          </a:p>
          <a:p>
            <a:pPr marL="171115" indent="-171115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расширение клинических приложений.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На рисунке: Стирание памяти с помощью фотоактивируемого Rac1, нацеленного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на активированные синапсы (AS-PaRac1). Стимуляция синим светом вызывает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уменьшение дендритных шипиков и нарушение синаптической связи </a:t>
            </a:r>
            <a:endParaRPr/>
          </a:p>
          <a:p>
            <a:pPr defTabSz="457200">
              <a:lnSpc>
                <a:spcPts val="800"/>
              </a:lnSpc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(красные стрелки). </a:t>
            </a:r>
            <a:endParaRPr/>
          </a:p>
        </p:txBody>
      </p:sp>
      <p:pic>
        <p:nvPicPr>
          <p:cNvPr id="416" name="Снимок экрана 2026-01-09 в 18.21.28.png" descr="Снимок экрана 2026-01-09 в 18.21.2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55251" y="314641"/>
            <a:ext cx="5533977" cy="6228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Снимок экрана 2026-01-07 в 13.44.52.png" descr="Снимок экрана 2026-01-07 в 13.44.52.png"/>
          <p:cNvPicPr>
            <a:picLocks noChangeAspect="1"/>
          </p:cNvPicPr>
          <p:nvPr/>
        </p:nvPicPr>
        <p:blipFill>
          <a:blip r:embed="rId3"/>
          <a:srcRect l="0" t="0" r="0" b="0"/>
          <a:stretch/>
        </p:blipFill>
        <p:spPr bwMode="auto">
          <a:xfrm>
            <a:off x="2265824" y="330596"/>
            <a:ext cx="8049098" cy="6196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Выводы:…"/>
          <p:cNvSpPr txBox="1"/>
          <p:nvPr/>
        </p:nvSpPr>
        <p:spPr bwMode="auto">
          <a:xfrm>
            <a:off x="598110" y="1257300"/>
            <a:ext cx="11066722" cy="2573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Выводы: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Оптогенетика является одним из наиболее мощных методов современной физиологии, позволяя напрямую </a:t>
            </a:r>
            <a:r>
              <a:rPr b="1"/>
              <a:t>связывать молекулярные процессы с функцией клеток, органов и целостного организма</a:t>
            </a:r>
            <a:r>
              <a:rPr/>
              <a:t>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Метод существенно углубляет понимание принципов системной организации физиологических функций и открывает новые перспективы для фундаментальной и прикладной науки.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423" name="Hillel_Adesnik_3D_multiphoton_optogenetic_control_of_neural_ensemble_activity.gif" descr="Hillel_Adesnik_3D_multiphoton_optogenetic_control_of_neural_ensemble_activity.gif"/>
          <p:cNvPicPr>
            <a:picLocks noChangeAspect="0"/>
          </p:cNvPicPr>
          <p:nvPr/>
        </p:nvPicPr>
        <p:blipFill>
          <a:blip r:embed="rId3"/>
          <a:stretch/>
        </p:blipFill>
        <p:spPr bwMode="auto">
          <a:xfrm>
            <a:off x="2868369" y="2978247"/>
            <a:ext cx="6096001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Современная физиология тесно связана с молекулярной биологией и генетикой, поскольку функции клеток, тканей и органов в значительной степени определяются активностью генов. Понимание того, какую роль играет конкретный ген в физиологических процессах, явл"/>
          <p:cNvSpPr txBox="1"/>
          <p:nvPr/>
        </p:nvSpPr>
        <p:spPr bwMode="auto">
          <a:xfrm>
            <a:off x="598110" y="1257300"/>
            <a:ext cx="11066722" cy="28025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Современная физиология тесно связана с молекулярной биологией и генетикой, поскольку функции клеток, тканей и органов в значительной степени определяются активностью генов. Понимание того, какую роль играет конкретный ген в физиологических процессах, является ключевой задачей экспериментальной науки. Одним из наиболее эффективных и широко применяемых подходов для решения этой задачи является метод нокаута генов.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 Нокаут генов представляет собой целенаправленное выключение (инактивацию) определённого гена с целью изучения последствий его отсутствия на уровне клетки, органа или целого организма. Этот метод позволил значительно продвинуться в понимании механизмов регуляции физиологических функций, развития, адаптации и патогенеза многих заболеваний.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427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Нокаут генов как метод исследования в физиологии</a:t>
            </a:r>
            <a:endParaRPr/>
          </a:p>
        </p:txBody>
      </p:sp>
      <p:pic>
        <p:nvPicPr>
          <p:cNvPr id="428" name="ррн.png" descr="ррн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40221" y="3159247"/>
            <a:ext cx="7012952" cy="3527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Понятие и сущность нокаута генов…"/>
          <p:cNvSpPr txBox="1"/>
          <p:nvPr/>
        </p:nvSpPr>
        <p:spPr bwMode="auto">
          <a:xfrm>
            <a:off x="598110" y="1257300"/>
            <a:ext cx="11066722" cy="44036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Понятие и сущность нокаута генов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</a:t>
            </a:r>
            <a:r>
              <a:rPr b="1"/>
              <a:t>Нокаут гена</a:t>
            </a:r>
            <a:r>
              <a:rPr/>
              <a:t> — это генетическая модификация, при которой функциональная активность конкретного гена полностью или частично подавляется. В результате белок, кодируемый этим геном, либо не синтезируется вовсе, либо образуется в нефункциональной форме.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Основная идея метода заключается в принципе «потери функции»: если при отсутствии гена наблюдаются определённые физиологические изменения, можно сделать вывод о роли данного гена в соответствующих процессах. Такой подход особенно ценен в физиологии, где сложные функции организма формируются за счёт взаимодействия множества молекулярных механизмов.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Различают: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 b="1"/>
              <a:t>полный нокаут</a:t>
            </a:r>
            <a:r>
              <a:rPr/>
              <a:t>  (ген инактивирован во всех клетках организма);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 b="1"/>
              <a:t>частичный нокаут</a:t>
            </a:r>
            <a:r>
              <a:rPr/>
              <a:t> (активность гена снижена, но не полностью устранена);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 b="1"/>
              <a:t>условный (тканеспецифический) нокаут</a:t>
            </a:r>
            <a:r>
              <a:rPr/>
              <a:t> (ген выключается только в определённых тканях или на определённом этапе развития)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Основные методы создания нокаута генов…"/>
          <p:cNvSpPr txBox="1"/>
          <p:nvPr/>
        </p:nvSpPr>
        <p:spPr bwMode="auto">
          <a:xfrm>
            <a:off x="598110" y="1257300"/>
            <a:ext cx="11066722" cy="578709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Основные методы создания нокаута генов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lvl="1" defTabSz="457200">
              <a:spcBef>
                <a:spcPts val="1200"/>
              </a:spcBef>
              <a:defRPr sz="1500" b="1">
                <a:latin typeface="Arial"/>
                <a:ea typeface="Arial"/>
                <a:cs typeface="Arial"/>
              </a:defRPr>
            </a:pPr>
            <a:r>
              <a:rPr/>
              <a:t>1.Гомологичная рекомбинация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Классическим методом создания нокаутных организмов является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гомологичная рекомбинация в эмбриональных стволовых клетках.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 этом случае нормальный ген замещается модифицированной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ДНК-последовательностью, содержащей мутацию или маркерный ген.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Данный подход широко использовался при создании нокаутных мышей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— модельных организмов, которые стали основой для многих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физиологических и медицинских исследований.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Несмотря на высокую точность, метод является трудоёмким и требует значительных временных и технических ресурсов.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435" name="Снимок экрана 2026-01-09 в 23.55.26.png" descr="Снимок экрана 2026-01-09 в 23.55.26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49150" y="1406508"/>
            <a:ext cx="5256820" cy="4044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Предпосылки бурного развития современной…"/>
          <p:cNvSpPr txBox="1"/>
          <p:nvPr/>
        </p:nvSpPr>
        <p:spPr bwMode="auto">
          <a:xfrm>
            <a:off x="598110" y="1257300"/>
            <a:ext cx="11066722" cy="436203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4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Предпосылки бурного развития современной </a:t>
            </a:r>
            <a:endParaRPr/>
          </a:p>
          <a:p>
            <a:pPr defTabSz="457200">
              <a:spcBef>
                <a:spcPts val="14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физиологии:</a:t>
            </a: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появление высокоточных методов исследования (магнитно-резонансная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томография, позитронно-эмиссионная томография, генетический анализ)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95560" indent="-195560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развитие вычислительной биологии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br>
              <a:rPr/>
            </a:br>
            <a:r>
              <a:rPr/>
              <a:t>- возможности искусственного интеллекта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br>
              <a:rPr/>
            </a:br>
            <a:r>
              <a:rPr/>
              <a:t>- создание мультидисциплинарных лабораторий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31" name="imageLogo.imageformat.1564x880.1438553082.png" descr="imageLogo.imageformat.1564x880.1438553082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79435" y="1206227"/>
            <a:ext cx="4953001" cy="495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2.Система CRISPR/Cas9 (технология редактирования генома)…"/>
          <p:cNvSpPr txBox="1"/>
          <p:nvPr/>
        </p:nvSpPr>
        <p:spPr bwMode="auto">
          <a:xfrm>
            <a:off x="424826" y="1113487"/>
            <a:ext cx="11034693" cy="53434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2.Система CRISPR/Cas9 (технология редактирования генома)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 современном этапе наиболее распространённым инструментом генного нокаута является технология CRISPR/Cas9. Она основана на использовании направляющей РНК и фермента Cas9, который вызывает разрыв ДНК в строго заданном участке генома.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Преимущества CRISPR/Cas9: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высокая точность и эффективность;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относительная простота применения;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возможность одновременного нокаута нескольких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генов;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применение в различных организмах, включая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клетки человека.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Благодаря этой технологии нокаут генов стал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доступным и массово применяемым методом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физиологических исследований.</a:t>
            </a:r>
            <a:endParaRPr/>
          </a:p>
        </p:txBody>
      </p:sp>
      <p:pic>
        <p:nvPicPr>
          <p:cNvPr id="439" name="Снимок экрана 2026-01-09 в 23.57.23.png" descr="Снимок экрана 2026-01-09 в 23.57.23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18970" y="2168219"/>
            <a:ext cx="6748495" cy="4217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иин.png" descr="иин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13080" y="-139807"/>
            <a:ext cx="10287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Значение нокаута генов для физиологии:…"/>
          <p:cNvSpPr txBox="1"/>
          <p:nvPr/>
        </p:nvSpPr>
        <p:spPr bwMode="auto">
          <a:xfrm>
            <a:off x="598110" y="1257300"/>
            <a:ext cx="11066722" cy="3844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Значение нокаута генов для физиологии: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1) Изучение функций органов и систем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Нокаутные модели позволяют исследовать роль отдельных генов в работе сердечно-сосудистой, нервной, эндокринной, иммунной и других систем организма. Например, выключение генов ионных каналов помогает понять механизмы генерации нервных импульсов и сердечных сокращений.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2) Исследование регуляции обмена веществ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 помощью нокаута генов изучаются механизмы энергетического обмена, регуляции уровня глюкозы, липидного обмена и терморегуляции. Такие исследования имеют важное значение для понимания физиологии ожирения, диабета и метаболических синдромов.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3) Моделирование физиологических адаптаций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Нокаут генов используется для анализа адаптаций организма к стрессу, гипоксии, физической нагрузке и изменению условий среды. Это позволяет выявлять молекулярные механизмы устойчивости и компенсации физиологических функций.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7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ттр.png" descr="ттр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08927" y="145122"/>
            <a:ext cx="9631648" cy="6421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0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Нокаут генов и моделирование заболеваний…"/>
          <p:cNvSpPr txBox="1"/>
          <p:nvPr/>
        </p:nvSpPr>
        <p:spPr bwMode="auto">
          <a:xfrm>
            <a:off x="598110" y="1257300"/>
            <a:ext cx="11066722" cy="3717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Нокаут генов и моделирование заболеваний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Одним из важнейших применений метода является создание моделей заболеваний человека. Инактивация генов, ассоциированных с патологиями, позволяет воспроизводить физиологические нарушения и изучать их развитие.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Примеры: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нокаут генов, связанных с нейродегенеративными заболеваниями;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модели сердечной недостаточности;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нарушения иммунного ответа;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наследственные метаболические заболевания.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Такие модели используются для тестирования лекарственных препаратов и разработки новых терапевтических подходов.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Ограничения и этические аспекты метода…"/>
          <p:cNvSpPr txBox="1"/>
          <p:nvPr/>
        </p:nvSpPr>
        <p:spPr bwMode="auto">
          <a:xfrm>
            <a:off x="598110" y="1257300"/>
            <a:ext cx="11066722" cy="4732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Ограничения и этические аспекты метода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Несмотря на высокую информативность, метод нокаута генов имеет ряд ограничений: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возможная компенсация функции другими генами;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летальность нокаута на ранних этапах развития;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сложность интерпретации результатов при системных изменениях.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Кроме того, важное значение имеют этические вопросы, особенно при работе с животными моделями и генетической модификации клеток человека. В физиологических исследованиях требуется строгое соблюдение биоэтических норм и международных стандартов.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Выводы:…"/>
          <p:cNvSpPr txBox="1"/>
          <p:nvPr/>
        </p:nvSpPr>
        <p:spPr bwMode="auto">
          <a:xfrm>
            <a:off x="598110" y="1257300"/>
            <a:ext cx="11066722" cy="36661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Выводы: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Метод нокаута генов является одним из ключевых инструментов современной физиологии.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Он позволяет глубоко и целенаправленно изучать функции отдельных генов и их вклад в работу клеток, тканей и органов.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Развитие технологий генной инженерии, в частности системы CRISPR/Cas9, значительно расширило возможности данного подхода и ускорило прогресс в физиологических и медицинских исследованиях.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Нокаут генов не только способствует фундаментальному пониманию физиологических процессов, но и играет важную роль в разработке методов диагностики и лечения заболеваний, что делает его незаменимым инструментом современной науки.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Системная физиология</a:t>
            </a:r>
            <a:endParaRPr/>
          </a:p>
        </p:txBody>
      </p:sp>
      <p:sp>
        <p:nvSpPr>
          <p:cNvPr id="461" name="Физиология человека — фундаментальная медико-биологическая наука, изучающая функции организма и механизмы их регуляции. Современная физиология развивается в нескольких направлениях, одним из ключевых среди которых является системная физиология.…"/>
          <p:cNvSpPr txBox="1"/>
          <p:nvPr/>
        </p:nvSpPr>
        <p:spPr bwMode="auto">
          <a:xfrm>
            <a:off x="598110" y="1257300"/>
            <a:ext cx="11066722" cy="32860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Физиология человека — фундаментальная медико-биологическая наука, изучающая функции организма и механизмы их регуляции. Современная физиология развивается в нескольких направлениях, одним из ключевых среди которых является </a:t>
            </a:r>
            <a:r>
              <a:rPr b="1"/>
              <a:t>системная физиология</a:t>
            </a:r>
            <a:r>
              <a:rPr/>
              <a:t>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Данное направление рассматривает организм человека не как сумму отдельных органов, а как </a:t>
            </a:r>
            <a:r>
              <a:rPr b="1"/>
              <a:t>целостную, иерархически организованную систему</a:t>
            </a:r>
            <a:r>
              <a:rPr/>
              <a:t>, в которой все элементы находятся во взаимосвязи и подчиняются общим законам регуляции.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Системная физиология имеет особое значение для клинической медицины, поскольку позволяет понять механизмы адаптации, развития патологических процессов и компенсации функций при заболеваниях.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Системная физиология — это раздел физиологии, изучающий закономерности функционирования физиологических систем организма, их взаимодействие между собой, а также механизмы поддержания гомеостаза и адаптации к изменяющимся условиям внешней и внутренней среды.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Объект изучения:…"/>
          <p:cNvSpPr txBox="1"/>
          <p:nvPr/>
        </p:nvSpPr>
        <p:spPr bwMode="auto">
          <a:xfrm>
            <a:off x="598110" y="1257300"/>
            <a:ext cx="11066722" cy="5113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Объект изучения: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организм человека как </a:t>
            </a:r>
            <a:r>
              <a:rPr b="1"/>
              <a:t>единая функциональная система</a:t>
            </a:r>
            <a:r>
              <a:rPr/>
              <a:t>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физиологические системы (нервная, сердечно-сосудистая, дыхательная и др.);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межсистемные взаимодействия.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Предмет изучения: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интеграция функций органов и тканей;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механизмы регуляции и саморегуляции;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системные реакции при нагрузке и патологии.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Развитие системной физиологии связано с трудами выдающихся российских ученых:"/>
          <p:cNvSpPr txBox="1"/>
          <p:nvPr/>
        </p:nvSpPr>
        <p:spPr bwMode="auto">
          <a:xfrm>
            <a:off x="1111994" y="965320"/>
            <a:ext cx="11066722" cy="18373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Развитие системной физиологии связано с трудами выдающихся российских ученых: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468" name="Ivan_Pavlov_NLM3.jpg" descr="Ivan_Pavlov_NLM3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2549" y="1433965"/>
            <a:ext cx="3097406" cy="4362180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И. П. Павлов — сформулировал принципы…"/>
          <p:cNvSpPr txBox="1"/>
          <p:nvPr/>
        </p:nvSpPr>
        <p:spPr bwMode="auto">
          <a:xfrm>
            <a:off x="254855" y="5901950"/>
            <a:ext cx="3732794" cy="5944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 b="1"/>
              <a:t>И. П. Павлов</a:t>
            </a:r>
            <a:r>
              <a:rPr/>
              <a:t> — сформулировал принципы </a:t>
            </a:r>
            <a:endParaRPr/>
          </a:p>
          <a:p>
            <a:pPr defTabSz="457200"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рефлекторной регуляции и целостности организма</a:t>
            </a:r>
            <a:endParaRPr/>
          </a:p>
        </p:txBody>
      </p:sp>
      <p:pic>
        <p:nvPicPr>
          <p:cNvPr id="470" name="bershteyn.jpeg" descr="bershteyn.jpe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15725" y="1433965"/>
            <a:ext cx="3592012" cy="436218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Н. А. Бернштейн — разработал теорию…"/>
          <p:cNvSpPr txBox="1"/>
          <p:nvPr/>
        </p:nvSpPr>
        <p:spPr bwMode="auto">
          <a:xfrm>
            <a:off x="4339468" y="5888679"/>
            <a:ext cx="3006438" cy="9246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 b="1"/>
              <a:t>Н. А. Бернштейн</a:t>
            </a:r>
            <a:r>
              <a:rPr/>
              <a:t> — разработал теорию </a:t>
            </a:r>
            <a:endParaRPr/>
          </a:p>
          <a:p>
            <a:pPr defTabSz="457200"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уровней управления движениями</a:t>
            </a:r>
            <a:endParaRPr/>
          </a:p>
        </p:txBody>
      </p:sp>
      <p:pic>
        <p:nvPicPr>
          <p:cNvPr id="472" name="00xe3lfybz7rq6hrwsxr7jahjmj3z85b.jpg" descr="00xe3lfybz7rq6hrwsxr7jahjmj3z85b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53506" y="1429755"/>
            <a:ext cx="2811754" cy="437060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П. К. Анохин — создал учение о…"/>
          <p:cNvSpPr txBox="1"/>
          <p:nvPr/>
        </p:nvSpPr>
        <p:spPr bwMode="auto">
          <a:xfrm>
            <a:off x="8115640" y="5888679"/>
            <a:ext cx="2471327" cy="5944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 b="1"/>
              <a:t>П. К. Анохин</a:t>
            </a:r>
            <a:r>
              <a:rPr/>
              <a:t> — создал учение о </a:t>
            </a:r>
            <a:endParaRPr/>
          </a:p>
          <a:p>
            <a:pPr defTabSz="457200">
              <a:spcBef>
                <a:spcPts val="1200"/>
              </a:spcBef>
              <a:defRPr sz="1200">
                <a:latin typeface="Arial"/>
                <a:ea typeface="Arial"/>
                <a:cs typeface="Arial"/>
              </a:defRPr>
            </a:pPr>
            <a:r>
              <a:rPr/>
              <a:t>функциональных системах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Заголовок 3"/>
          <p:cNvSpPr txBox="1"/>
          <p:nvPr/>
        </p:nvSpPr>
        <p:spPr bwMode="auto">
          <a:xfrm>
            <a:off x="2382520" y="219918"/>
            <a:ext cx="9439910" cy="5496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2800" b="1">
                <a:solidFill>
                  <a:srgbClr val="12682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Основные направления исследований</a:t>
            </a:r>
            <a:endParaRPr/>
          </a:p>
        </p:txBody>
      </p:sp>
      <p:sp>
        <p:nvSpPr>
          <p:cNvPr id="135" name="1. Молекулярная и клеточная физиология…"/>
          <p:cNvSpPr txBox="1"/>
          <p:nvPr/>
        </p:nvSpPr>
        <p:spPr bwMode="auto">
          <a:xfrm>
            <a:off x="598110" y="1257300"/>
            <a:ext cx="11066722" cy="61305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latin typeface="Arial"/>
                <a:ea typeface="Arial"/>
                <a:cs typeface="Arial"/>
              </a:defRPr>
            </a:pPr>
            <a:r>
              <a:rPr/>
              <a:t>1. Молекулярная и клеточная физиология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 Это фундаментальная область, изучающая, как клетка воспринимает, перерабатывает и передаёт сигналы, как изменяется её метаболизм, как работают ферменты, белки, рецепторы.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Современные подходы:</a:t>
            </a:r>
            <a:endParaRPr/>
          </a:p>
          <a:p>
            <a:pPr marL="160421" indent="-160421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технологии CRISPR и другие методы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редактирования генома;</a:t>
            </a:r>
            <a:endParaRPr/>
          </a:p>
          <a:p>
            <a:pPr marL="160421" indent="-160421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исследования эпигенетической регуляции;</a:t>
            </a:r>
            <a:endParaRPr/>
          </a:p>
          <a:p>
            <a:pPr marL="160421" indent="-160421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изучение внутриклеточных сигнальных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систем;</a:t>
            </a:r>
            <a:endParaRPr/>
          </a:p>
          <a:p>
            <a:pPr marL="160421" indent="-160421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работы митохондрий и энергетических циклов;</a:t>
            </a:r>
            <a:endParaRPr/>
          </a:p>
          <a:p>
            <a:pPr marL="160421" indent="-160421" defTabSz="457200">
              <a:spcBef>
                <a:spcPts val="14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работы ионных каналов и рецепторов.</a:t>
            </a:r>
            <a:br>
              <a:rPr/>
            </a:b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Практическое значение: понимание молекулярных </a:t>
            </a:r>
            <a:endParaRPr/>
          </a:p>
          <a:p>
            <a:pPr defTabSz="457200">
              <a:spcBef>
                <a:spcPts val="14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механизмов физиологических функций лежит в основе разработки новых лекарств — от гормонов и вакцин до таргетной терапии рака.</a:t>
            </a: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lnSpc>
                <a:spcPct val="120000"/>
              </a:lnSpc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136" name="Снимок экрана 2026-01-08 в 20.38.45.png" descr="Снимок экрана 2026-01-08 в 20.38.45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75774" y="2312119"/>
            <a:ext cx="6990792" cy="3578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Учение П. К. Анохина…"/>
          <p:cNvSpPr txBox="1"/>
          <p:nvPr/>
        </p:nvSpPr>
        <p:spPr bwMode="auto">
          <a:xfrm>
            <a:off x="598110" y="1257300"/>
            <a:ext cx="11066722" cy="36153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Учение П. К. Анохина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/>
              <a:t>     </a:t>
            </a:r>
            <a:r>
              <a:rPr sz="1400"/>
              <a:t>Функциональная система — </a:t>
            </a:r>
            <a:endParaRPr sz="1400"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 sz="1400"/>
              <a:t>это динамическое объединение </a:t>
            </a:r>
            <a:endParaRPr sz="1400"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 sz="1400"/>
              <a:t>органов и процессов, </a:t>
            </a:r>
            <a:endParaRPr sz="1400"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 sz="1400"/>
              <a:t>направленное на достижение </a:t>
            </a:r>
            <a:endParaRPr sz="1400"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 sz="1400" b="1"/>
              <a:t>полезного приспособительного </a:t>
            </a:r>
            <a:endParaRPr sz="1400" b="1"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r>
              <a:rPr sz="1400" b="1"/>
              <a:t>результата</a:t>
            </a:r>
            <a:r>
              <a:rPr sz="1400"/>
              <a:t>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477" name="6f046f6ded59cc5f1e0764a1245005b9.jpg" descr="6f046f6ded59cc5f1e0764a1245005b9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29473" y="662357"/>
            <a:ext cx="8361118" cy="574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Ключевые элементы функциональной системы:…"/>
          <p:cNvSpPr txBox="1"/>
          <p:nvPr/>
        </p:nvSpPr>
        <p:spPr bwMode="auto">
          <a:xfrm>
            <a:off x="598110" y="1257300"/>
            <a:ext cx="11066722" cy="36153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Ключевые элементы функциональной системы: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афферентный синтез;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принятие решения;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эфферентный синтез;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результат действия;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обратная афферентация.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  <p:pic>
        <p:nvPicPr>
          <p:cNvPr id="481" name="Снимок экрана 2026-01-08 в 02.13.34.png" descr="Снимок экрана 2026-01-08 в 02.13.34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71295" y="1319131"/>
            <a:ext cx="6283900" cy="4733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3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Основные принципы системной физиологии:…"/>
          <p:cNvSpPr txBox="1"/>
          <p:nvPr/>
        </p:nvSpPr>
        <p:spPr bwMode="auto">
          <a:xfrm>
            <a:off x="598110" y="1257300"/>
            <a:ext cx="11066722" cy="52926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Основные принципы системной физиологии: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1. Принцип целостности</a:t>
            </a: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Организм функционирует как единое целое, и изменение работы одного элемента влияет на всю систему.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2. Принцип иерархичности</a:t>
            </a: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Регуляция осуществляется на разных уровнях: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молекулярный;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клеточный;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тканевой;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органный;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системный;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организменный.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3. Принцип обратной связи</a:t>
            </a: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Поддержание гомеостаза обеспечивается механизмами </a:t>
            </a:r>
            <a:r>
              <a:rPr b="1"/>
              <a:t>отрицательной и положительной обратной связи</a:t>
            </a:r>
            <a:r>
              <a:rPr/>
              <a:t>.</a:t>
            </a: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4. Принцип адаптивности</a:t>
            </a: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Физиологические системы способны изменять свою активность в ответ на внешние и внутренние воздействия.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6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Пример межсистемного взаимодействия:…"/>
          <p:cNvSpPr txBox="1"/>
          <p:nvPr/>
        </p:nvSpPr>
        <p:spPr bwMode="auto">
          <a:xfrm>
            <a:off x="598110" y="1257300"/>
            <a:ext cx="11066722" cy="46821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Пример межсистемного взаимодействия: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 физической нагрузке: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активируется симпатическая нервная система;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учащается сердечный ритм;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увеличивается вентиляция легких;</a:t>
            </a:r>
            <a:endParaRPr/>
          </a:p>
          <a:p>
            <a:pPr marL="160421" indent="-160421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изменяется гормональный фон.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Это демонстрирует </a:t>
            </a:r>
            <a:r>
              <a:rPr b="1"/>
              <a:t>интегративный характер системной регуляции</a:t>
            </a:r>
            <a:r>
              <a:rPr/>
              <a:t>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9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Системная регуляция и гомеостаз…"/>
          <p:cNvSpPr txBox="1"/>
          <p:nvPr/>
        </p:nvSpPr>
        <p:spPr bwMode="auto">
          <a:xfrm>
            <a:off x="598110" y="1257300"/>
            <a:ext cx="11066722" cy="48100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Системная регуляция и гомеостаз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lvl="1"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 b="1"/>
              <a:t>Гомеостаз</a:t>
            </a:r>
            <a:r>
              <a:rPr/>
              <a:t> — относительное постоянство внутренней среды организма.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Системная физиология рассматривает: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регуляцию температуры тела;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поддержание артериального давления;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контроль кислотно-щелочного состояния;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 регуляцию уровня глюкозы в крови.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Нарушение системных механизмов регуляции лежит в основе многих заболеваний (гипертония, сахарный диабет, сердечная недостаточность).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2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Значение системной физиологии для клинической медицины…"/>
          <p:cNvSpPr txBox="1"/>
          <p:nvPr/>
        </p:nvSpPr>
        <p:spPr bwMode="auto">
          <a:xfrm>
            <a:off x="598110" y="1257300"/>
            <a:ext cx="11066722" cy="49370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Значение системной физиологии для клинической медицины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Системный подход позволяет: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понимать </a:t>
            </a:r>
            <a:r>
              <a:rPr b="1"/>
              <a:t>патогенез заболеваний</a:t>
            </a:r>
            <a:r>
              <a:rPr/>
              <a:t>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оценивать компенсаторные реакции организма;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прогнозировать течение болезни;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обосновывать комплексную терапию.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Пример: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 сердечной недостаточности: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страдает насосная функция сердца;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активируется ренин-ангиотензин-альдостероновая система;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нарушается водно-электролитный баланс;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развивается системная гипоксия.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Таким образом, заболевание затрагивает сразу несколько физиологических систем.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5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Связь системной физиологии с другими направлениями…"/>
          <p:cNvSpPr txBox="1"/>
          <p:nvPr/>
        </p:nvSpPr>
        <p:spPr bwMode="auto">
          <a:xfrm>
            <a:off x="598110" y="1257300"/>
            <a:ext cx="11066722" cy="42512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Связь системной физиологии с другими направлениями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Системная физиология тесно связана с: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молекулярной физиологией;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патологической физиологией;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 клинической физиологией;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биокибернетикой;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физиологией адаптации и стресса.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Она служит </a:t>
            </a:r>
            <a:r>
              <a:rPr b="1"/>
              <a:t>мостом между фундаментальной наукой и клинической практикой</a:t>
            </a:r>
            <a:r>
              <a:rPr/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8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Выводы…"/>
          <p:cNvSpPr txBox="1"/>
          <p:nvPr/>
        </p:nvSpPr>
        <p:spPr bwMode="auto">
          <a:xfrm>
            <a:off x="598110" y="1257300"/>
            <a:ext cx="11066722" cy="331110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Выводы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Системная физиология человека является одним из ведущих направлений современной физиологии.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Она формирует целостное представление об организме как сложной саморегулирующейся системе, функционирующей на основе взаимодействия множества уровней регуляции.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Знание принципов системной физиологии необходимо будущему врачу для понимания механизмов здоровья и болезни, а также для формирования клинического мышления и рационального подхода к диагностике и лечению.</a:t>
            </a:r>
            <a:endParaRPr/>
          </a:p>
          <a:p>
            <a:pPr defTabSz="457200">
              <a:spcBef>
                <a:spcPts val="1400"/>
              </a:spcBef>
              <a:defRPr sz="1400" b="1">
                <a:latin typeface="Times Roman"/>
                <a:ea typeface="Times Roman"/>
                <a:cs typeface="Times Roman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1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Методы системной физиологии человека…"/>
          <p:cNvSpPr txBox="1"/>
          <p:nvPr/>
        </p:nvSpPr>
        <p:spPr bwMode="auto">
          <a:xfrm>
            <a:off x="598110" y="1257300"/>
            <a:ext cx="11066722" cy="23707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Методы системной физиологии человека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     Системная физиология человека изучает функции организма как целостной системы, поэтому использует комплекс методов, позволяющих </a:t>
            </a:r>
            <a:r>
              <a:rPr b="1"/>
              <a:t>исследовать как отдельные физиологические системы, так и их взаимодействие</a:t>
            </a:r>
            <a:r>
              <a:rPr/>
              <a:t>.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Эти методы направлены на </a:t>
            </a:r>
            <a:r>
              <a:rPr b="1"/>
              <a:t>выявление механизмов регуляции, адаптации и компенсации функций</a:t>
            </a:r>
            <a:r>
              <a:rPr/>
              <a:t> в норме и при патологии.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1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4" name="Рисунок 4" descr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2" y="-2"/>
            <a:ext cx="1985661" cy="98946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1. Экспериментальные методы…"/>
          <p:cNvSpPr txBox="1"/>
          <p:nvPr/>
        </p:nvSpPr>
        <p:spPr bwMode="auto">
          <a:xfrm>
            <a:off x="598110" y="1257300"/>
            <a:ext cx="11066722" cy="53180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1600" b="1">
                <a:latin typeface="Arial"/>
                <a:ea typeface="Arial"/>
                <a:cs typeface="Arial"/>
              </a:defRPr>
            </a:pPr>
            <a:r>
              <a:rPr/>
              <a:t>1. Экспериментальные методы</a:t>
            </a:r>
            <a:endParaRPr/>
          </a:p>
          <a:p>
            <a:pPr defTabSz="457200">
              <a:spcBef>
                <a:spcPts val="1200"/>
              </a:spcBef>
              <a:defRPr sz="16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 b="1">
                <a:latin typeface="Arial"/>
                <a:ea typeface="Arial"/>
                <a:cs typeface="Arial"/>
              </a:defRPr>
            </a:pPr>
            <a:r>
              <a:rPr/>
              <a:t>1.1. Физиологический эксперимент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Основной метод системной физиологии, позволяющий 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выявлять причинно-следственные связи.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Виды: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острый эксперимент;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хронический эксперимент;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естественный эксперимент (функциональные пробы).</a:t>
            </a: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endParaRPr/>
          </a:p>
          <a:p>
            <a:pPr defTabSz="457200">
              <a:spcBef>
                <a:spcPts val="1200"/>
              </a:spcBef>
              <a:defRPr sz="1400">
                <a:latin typeface="Arial"/>
                <a:ea typeface="Arial"/>
                <a:cs typeface="Arial"/>
              </a:defRPr>
            </a:pPr>
            <a:r>
              <a:rPr/>
              <a:t>Примеры: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изучение изменений ЧСС и АД при физической нагрузке;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ортостатическая проба;</a:t>
            </a:r>
            <a:endParaRPr/>
          </a:p>
          <a:p>
            <a:pPr marL="140368" indent="-140368" defTabSz="457200">
              <a:spcBef>
                <a:spcPts val="1200"/>
              </a:spcBef>
              <a:buSzPct val="100000"/>
              <a:buChar char="-"/>
              <a:defRPr sz="1400">
                <a:latin typeface="Arial"/>
                <a:ea typeface="Arial"/>
                <a:cs typeface="Arial"/>
              </a:defRPr>
            </a:pPr>
            <a:r>
              <a:rPr/>
              <a:t>дыхательные пробы.</a:t>
            </a:r>
            <a:endParaRPr/>
          </a:p>
        </p:txBody>
      </p:sp>
      <p:pic>
        <p:nvPicPr>
          <p:cNvPr id="506" name="word-image-14.png" descr="word-image-14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36917" y="1900690"/>
            <a:ext cx="6392422" cy="3675643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Ортостатическая проба"/>
          <p:cNvSpPr txBox="1"/>
          <p:nvPr/>
        </p:nvSpPr>
        <p:spPr bwMode="auto">
          <a:xfrm>
            <a:off x="7432332" y="5656687"/>
            <a:ext cx="1614002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/>
              <a:t>Ортостатическая проба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/>
        <a:fillRef idx="0"/>
        <a:effectRef idx="0"/>
        <a:fontRef idx="none"/>
      </a:style>
    </a:spDef>
    <a:lnDef>
      <a:spPr bwMode="auto">
        <a:prstGeom prst="rect">
          <a:avLst/>
        </a:prstGeom>
        <a:noFill/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/>
        <a:fillRef idx="0"/>
        <a:effectRef idx="0"/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/>
  <Paragraphs>0</Paragraphs>
  <Slides>111</Slides>
  <Notes>111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Аноним</cp:lastModifiedBy>
  <cp:revision>1</cp:revision>
  <dcterms:modified xsi:type="dcterms:W3CDTF">2026-01-14T04:25:40Z</dcterms:modified>
  <cp:category/>
  <cp:contentStatus/>
  <cp:version/>
</cp:coreProperties>
</file>