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13"/>
  </p:notesMasterIdLst>
  <p:sldIdLst>
    <p:sldId id="288" r:id="rId2"/>
    <p:sldId id="289" r:id="rId3"/>
    <p:sldId id="276" r:id="rId4"/>
    <p:sldId id="302" r:id="rId5"/>
    <p:sldId id="292" r:id="rId6"/>
    <p:sldId id="298" r:id="rId7"/>
    <p:sldId id="294" r:id="rId8"/>
    <p:sldId id="295" r:id="rId9"/>
    <p:sldId id="299" r:id="rId10"/>
    <p:sldId id="300" r:id="rId11"/>
    <p:sldId id="303" r:id="rId12"/>
  </p:sldIdLst>
  <p:sldSz cx="9144000" cy="5143500" type="screen16x9"/>
  <p:notesSz cx="6858000" cy="9144000"/>
  <p:embeddedFontLst>
    <p:embeddedFont>
      <p:font typeface="Calibri Light" panose="020F0302020204030204" pitchFamily="34" charset="0"/>
      <p:regular r:id="rId14"/>
      <p:italic r:id="rId15"/>
    </p:embeddedFont>
    <p:embeddedFont>
      <p:font typeface="Tahoma" panose="020B0604030504040204" pitchFamily="34" charset="0"/>
      <p:regular r:id="rId16"/>
      <p:bold r:id="rId17"/>
    </p:embeddedFont>
    <p:embeddedFont>
      <p:font typeface="Comfortaa" panose="020B0604020202020204" charset="0"/>
      <p:regular r:id="rId18"/>
      <p:bold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504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EDC93E5-3584-4079-9755-5C207690F36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F7BBD15-3EE4-4EBF-80EA-3D6C86D5918E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algn="ctr" rtl="0"/>
          <a:r>
            <a:rPr lang="ru-RU" sz="1800" b="1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Студенческая научная работа ( научный руководитель Доц. Семченко Л.Н. ) </a:t>
          </a:r>
          <a:endParaRPr lang="ru-RU" sz="18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604D63FC-B98B-44AA-99AE-B7D21C611C05}" type="parTrans" cxnId="{EC6D414D-446D-4FB6-A7D1-81A699480A13}">
      <dgm:prSet/>
      <dgm:spPr/>
      <dgm:t>
        <a:bodyPr/>
        <a:lstStyle/>
        <a:p>
          <a:endParaRPr lang="ru-RU"/>
        </a:p>
      </dgm:t>
    </dgm:pt>
    <dgm:pt modelId="{4BBB7C58-BEB8-49CD-98B3-AB0FF1DB3CC9}" type="sibTrans" cxnId="{EC6D414D-446D-4FB6-A7D1-81A699480A13}">
      <dgm:prSet/>
      <dgm:spPr/>
      <dgm:t>
        <a:bodyPr/>
        <a:lstStyle/>
        <a:p>
          <a:endParaRPr lang="ru-RU"/>
        </a:p>
      </dgm:t>
    </dgm:pt>
    <dgm:pt modelId="{36CBD801-6E1C-4E2D-81A4-E56C164D0290}" type="pres">
      <dgm:prSet presAssocID="{FEDC93E5-3584-4079-9755-5C207690F36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03E92BF-AFC8-4A03-A60A-63F28B8E18FC}" type="pres">
      <dgm:prSet presAssocID="{4F7BBD15-3EE4-4EBF-80EA-3D6C86D5918E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C6D414D-446D-4FB6-A7D1-81A699480A13}" srcId="{FEDC93E5-3584-4079-9755-5C207690F36F}" destId="{4F7BBD15-3EE4-4EBF-80EA-3D6C86D5918E}" srcOrd="0" destOrd="0" parTransId="{604D63FC-B98B-44AA-99AE-B7D21C611C05}" sibTransId="{4BBB7C58-BEB8-49CD-98B3-AB0FF1DB3CC9}"/>
    <dgm:cxn modelId="{F9B50B44-94D0-4703-AB85-8D6C8574F9CE}" type="presOf" srcId="{FEDC93E5-3584-4079-9755-5C207690F36F}" destId="{36CBD801-6E1C-4E2D-81A4-E56C164D0290}" srcOrd="0" destOrd="0" presId="urn:microsoft.com/office/officeart/2005/8/layout/vList2"/>
    <dgm:cxn modelId="{B2908E31-9472-4FB0-B2C0-EDB503F8B6CD}" type="presOf" srcId="{4F7BBD15-3EE4-4EBF-80EA-3D6C86D5918E}" destId="{203E92BF-AFC8-4A03-A60A-63F28B8E18FC}" srcOrd="0" destOrd="0" presId="urn:microsoft.com/office/officeart/2005/8/layout/vList2"/>
    <dgm:cxn modelId="{69706580-6A0B-4BBC-A3B2-2B4974AAA325}" type="presParOf" srcId="{36CBD801-6E1C-4E2D-81A4-E56C164D0290}" destId="{203E92BF-AFC8-4A03-A60A-63F28B8E18F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EDC93E5-3584-4079-9755-5C207690F36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4F7BBD15-3EE4-4EBF-80EA-3D6C86D5918E}">
      <dgm:prSet custT="1"/>
      <dgm:spPr/>
      <dgm:t>
        <a:bodyPr/>
        <a:lstStyle/>
        <a:p>
          <a:pPr algn="ctr" rtl="0"/>
          <a:r>
            <a:rPr lang="ru-RU" sz="28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Студенческая научная работа </a:t>
          </a:r>
          <a:endParaRPr lang="ru-RU" sz="28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604D63FC-B98B-44AA-99AE-B7D21C611C05}" type="parTrans" cxnId="{EC6D414D-446D-4FB6-A7D1-81A699480A13}">
      <dgm:prSet/>
      <dgm:spPr/>
      <dgm:t>
        <a:bodyPr/>
        <a:lstStyle/>
        <a:p>
          <a:endParaRPr lang="ru-RU"/>
        </a:p>
      </dgm:t>
    </dgm:pt>
    <dgm:pt modelId="{4BBB7C58-BEB8-49CD-98B3-AB0FF1DB3CC9}" type="sibTrans" cxnId="{EC6D414D-446D-4FB6-A7D1-81A699480A13}">
      <dgm:prSet/>
      <dgm:spPr/>
      <dgm:t>
        <a:bodyPr/>
        <a:lstStyle/>
        <a:p>
          <a:endParaRPr lang="ru-RU"/>
        </a:p>
      </dgm:t>
    </dgm:pt>
    <dgm:pt modelId="{36CBD801-6E1C-4E2D-81A4-E56C164D0290}" type="pres">
      <dgm:prSet presAssocID="{FEDC93E5-3584-4079-9755-5C207690F36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03E92BF-AFC8-4A03-A60A-63F28B8E18FC}" type="pres">
      <dgm:prSet presAssocID="{4F7BBD15-3EE4-4EBF-80EA-3D6C86D5918E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C6D414D-446D-4FB6-A7D1-81A699480A13}" srcId="{FEDC93E5-3584-4079-9755-5C207690F36F}" destId="{4F7BBD15-3EE4-4EBF-80EA-3D6C86D5918E}" srcOrd="0" destOrd="0" parTransId="{604D63FC-B98B-44AA-99AE-B7D21C611C05}" sibTransId="{4BBB7C58-BEB8-49CD-98B3-AB0FF1DB3CC9}"/>
    <dgm:cxn modelId="{6AF7BFE1-0ADD-41D4-9002-302B54BE17E1}" type="presOf" srcId="{4F7BBD15-3EE4-4EBF-80EA-3D6C86D5918E}" destId="{203E92BF-AFC8-4A03-A60A-63F28B8E18FC}" srcOrd="0" destOrd="0" presId="urn:microsoft.com/office/officeart/2005/8/layout/vList2"/>
    <dgm:cxn modelId="{CB9FC68D-EA9D-47CD-A17E-53681971985F}" type="presOf" srcId="{FEDC93E5-3584-4079-9755-5C207690F36F}" destId="{36CBD801-6E1C-4E2D-81A4-E56C164D0290}" srcOrd="0" destOrd="0" presId="urn:microsoft.com/office/officeart/2005/8/layout/vList2"/>
    <dgm:cxn modelId="{AA1455E2-196D-4A0C-9B7E-C1328745FBBB}" type="presParOf" srcId="{36CBD801-6E1C-4E2D-81A4-E56C164D0290}" destId="{203E92BF-AFC8-4A03-A60A-63F28B8E18F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3E92BF-AFC8-4A03-A60A-63F28B8E18FC}">
      <dsp:nvSpPr>
        <dsp:cNvPr id="0" name=""/>
        <dsp:cNvSpPr/>
      </dsp:nvSpPr>
      <dsp:spPr>
        <a:xfrm>
          <a:off x="0" y="65"/>
          <a:ext cx="7886700" cy="450244"/>
        </a:xfrm>
        <a:prstGeom prst="roundRect">
          <a:avLst/>
        </a:prstGeom>
        <a:solidFill>
          <a:schemeClr val="l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Студенческая научная работа ( научный руководитель Доц. Семченко Л.Н. ) </a:t>
          </a:r>
          <a:endParaRPr lang="ru-RU" sz="1800" kern="12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21979" y="22044"/>
        <a:ext cx="7842742" cy="4062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3E92BF-AFC8-4A03-A60A-63F28B8E18FC}">
      <dsp:nvSpPr>
        <dsp:cNvPr id="0" name=""/>
        <dsp:cNvSpPr/>
      </dsp:nvSpPr>
      <dsp:spPr>
        <a:xfrm>
          <a:off x="0" y="312"/>
          <a:ext cx="7886700" cy="62717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Студенческая научная работа </a:t>
          </a:r>
          <a:endParaRPr lang="ru-RU" sz="28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30616" y="30928"/>
        <a:ext cx="7825468" cy="5659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081283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53218dc164972787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53218dc164972787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47354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444e26c142a360dc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444e26c142a360dc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2963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4A7122-1151-41D1-89CE-072BF548F23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B2FA0B-59E7-4EE0-A370-885BE528B30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26480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AF6A4D-94C7-4DDC-9FA2-88E212C3F2B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5C4187-089C-496F-BF01-494EFE709AF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8819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C84B61-40DD-4A2B-A52C-114D543540C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9A9CB9-4221-4CDA-BAED-FD2A035E21E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670789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7368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D7DDC1-C106-46CF-B2E1-6D08E25872D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D1AB35-58D3-49C6-A1BA-0AFB9245B74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40235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D30D96-7471-4824-8662-A738CA78180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9B8159-C087-4FC8-B4EE-24F286374B0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15840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2FD13D-0083-4576-9F9D-19A2F3DCD87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23A432-F264-4F66-955E-723E839924F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32936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76089D-C585-46EB-AD0F-CAF4940E450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5FCFFD-8444-49B6-AFD3-E0523D14BDE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77616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3E548F-DAD8-468F-A522-0F8BB27ED4F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80AAA6-0EB9-4CF2-B103-6C0F54E9CD0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43543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F6A3ED-50D2-4E50-BC47-12AE7A38E74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DC3C57-5BBA-4931-9228-8630FC3E3BC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52548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C2F6BC-0074-4EC5-9491-D487E4DD61E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B8B3CA-70E4-41DB-8266-3A3B77004F0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865220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C34BAE-A2A2-4276-86D2-40C872F7D8C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10.11.2023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93874D-540C-4F1E-9365-EC58A04362B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17069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BF7">
            <a:alpha val="45097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342900">
              <a:buClrTx/>
              <a:defRPr/>
            </a:pPr>
            <a:fld id="{ECA4EFD9-4D0D-46E7-860B-B6F59049F4CE}" type="datetimeFigureOut">
              <a:rPr lang="ru-RU" kern="120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 defTabSz="342900">
                <a:buClrTx/>
                <a:defRPr/>
              </a:pPr>
              <a:t>10.11.2023</a:t>
            </a:fld>
            <a:endParaRPr lang="ru-RU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342900">
              <a:buClrTx/>
              <a:defRPr/>
            </a:pPr>
            <a:endParaRPr lang="ru-RU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pPr defTabSz="342900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fld id="{C8A2B714-0149-43FA-B3CB-955AD68FFE4D}" type="slidenum">
              <a:rPr lang="ru-RU" altLang="ru-RU" kern="1200" smtClean="0">
                <a:latin typeface="Calibri" panose="020F0502020204030204" pitchFamily="34" charset="0"/>
                <a:ea typeface="+mn-ea"/>
                <a:cs typeface="+mn-cs"/>
              </a:rPr>
              <a:pPr defTabSz="342900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t>‹#›</a:t>
            </a:fld>
            <a:endParaRPr lang="ru-RU" altLang="ru-RU" kern="1200"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353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4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Кафедра Общественного здоровья и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здравоохранения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Студенческий научный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кружок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по правоведению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455" y="1268016"/>
            <a:ext cx="6505291" cy="4336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0990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1700" y="169452"/>
            <a:ext cx="8520600" cy="57270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Поощрения студентов, наиболее </a:t>
            </a:r>
            <a:r>
              <a:rPr lang="ru-RU" sz="2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активно участвующих в научной работе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9182" y="1208485"/>
            <a:ext cx="8352430" cy="3416400"/>
          </a:xfrm>
        </p:spPr>
        <p:txBody>
          <a:bodyPr>
            <a:normAutofit fontScale="92500" lnSpcReduction="20000"/>
          </a:bodyPr>
          <a:lstStyle/>
          <a:p>
            <a:endParaRPr lang="ru-RU" dirty="0"/>
          </a:p>
          <a:p>
            <a:pPr algn="just"/>
            <a:r>
              <a:rPr lang="ru-RU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</a:t>
            </a:r>
            <a:r>
              <a:rPr lang="ru-RU" sz="2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меют </a:t>
            </a:r>
            <a:r>
              <a:rPr lang="ru-RU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дополнительные бонусы при </a:t>
            </a:r>
            <a:r>
              <a:rPr lang="ru-RU" sz="2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сдаче:</a:t>
            </a:r>
          </a:p>
          <a:p>
            <a:pPr algn="just"/>
            <a:endParaRPr lang="ru-RU" sz="280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ru-RU" sz="2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дифференцированного </a:t>
            </a:r>
            <a:r>
              <a:rPr lang="ru-RU" sz="2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зачёта</a:t>
            </a:r>
          </a:p>
          <a:p>
            <a:pPr algn="just"/>
            <a:endParaRPr lang="ru-RU" sz="280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ru-RU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недифференцированного </a:t>
            </a:r>
            <a:r>
              <a:rPr lang="ru-RU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зачёта</a:t>
            </a:r>
          </a:p>
          <a:p>
            <a:pPr marL="139700" indent="0" algn="just">
              <a:buNone/>
            </a:pPr>
            <a:r>
              <a:rPr lang="ru-RU" sz="2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just"/>
            <a:r>
              <a:rPr lang="ru-RU" sz="2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экзамена </a:t>
            </a:r>
          </a:p>
          <a:p>
            <a:pPr algn="just"/>
            <a:endParaRPr lang="ru-RU" sz="280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ru-RU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Данный факт отражён</a:t>
            </a:r>
            <a:r>
              <a:rPr lang="ru-RU" sz="2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в </a:t>
            </a:r>
            <a:r>
              <a:rPr lang="ru-RU" sz="28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балльно</a:t>
            </a:r>
            <a:r>
              <a:rPr lang="ru-RU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-рейтинговой системе </a:t>
            </a:r>
            <a:r>
              <a:rPr lang="ru-RU" sz="28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(БРС) кафедры</a:t>
            </a:r>
            <a:endParaRPr lang="ru-RU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18570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 </a:t>
            </a:r>
            <a:r>
              <a:rPr lang="ru-RU" sz="24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Мы приглашаем Вас присоединиться к нашему Студенческому Научному Кружку </a:t>
            </a:r>
            <a:endParaRPr lang="ru-RU" sz="24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266" y="1370013"/>
            <a:ext cx="4893468" cy="3262312"/>
          </a:xfrm>
        </p:spPr>
      </p:pic>
    </p:spTree>
    <p:extLst>
      <p:ext uri="{BB962C8B-B14F-4D97-AF65-F5344CB8AC3E}">
        <p14:creationId xmlns:p14="http://schemas.microsoft.com/office/powerpoint/2010/main" val="29139752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5"/>
          <p:cNvSpPr txBox="1">
            <a:spLocks noGrp="1"/>
          </p:cNvSpPr>
          <p:nvPr>
            <p:ph type="title"/>
          </p:nvPr>
        </p:nvSpPr>
        <p:spPr>
          <a:xfrm>
            <a:off x="1480082" y="61231"/>
            <a:ext cx="6020100" cy="842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СНК В ЛИЦАХ </a:t>
            </a: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/>
              <a:t>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87;p15"/>
          <p:cNvSpPr txBox="1"/>
          <p:nvPr/>
        </p:nvSpPr>
        <p:spPr>
          <a:xfrm>
            <a:off x="6567538" y="3744100"/>
            <a:ext cx="2517300" cy="1292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 dirty="0">
                <a:solidFill>
                  <a:schemeClr val="dk1"/>
                </a:solidFill>
                <a:latin typeface="Arial" panose="020B0604020202020204" pitchFamily="34" charset="0"/>
                <a:ea typeface="Comfortaa"/>
                <a:cs typeface="Arial" panose="020B0604020202020204" pitchFamily="34" charset="0"/>
                <a:sym typeface="Comfortaa"/>
              </a:rPr>
              <a:t>Тюков Ю. А.- заведующий кафедрой </a:t>
            </a:r>
            <a:endParaRPr sz="1800" b="1" dirty="0">
              <a:solidFill>
                <a:schemeClr val="dk1"/>
              </a:solidFill>
              <a:latin typeface="Arial" panose="020B0604020202020204" pitchFamily="34" charset="0"/>
              <a:ea typeface="Comfortaa"/>
              <a:cs typeface="Arial" panose="020B0604020202020204" pitchFamily="34" charset="0"/>
              <a:sym typeface="Comforta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 dirty="0">
                <a:solidFill>
                  <a:schemeClr val="dk1"/>
                </a:solidFill>
                <a:latin typeface="Arial" panose="020B0604020202020204" pitchFamily="34" charset="0"/>
                <a:ea typeface="Comfortaa"/>
                <a:cs typeface="Arial" panose="020B0604020202020204" pitchFamily="34" charset="0"/>
                <a:sym typeface="Comfortaa"/>
              </a:rPr>
              <a:t>д.м.н. , профессор</a:t>
            </a:r>
            <a:r>
              <a:rPr lang="ru" sz="1500" dirty="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.</a:t>
            </a:r>
            <a:endParaRPr sz="1500" dirty="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91" name="Google Shape;9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89175" y="129470"/>
            <a:ext cx="2585789" cy="3504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5914" y="736980"/>
            <a:ext cx="3310868" cy="3192022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5"/>
          <p:cNvSpPr txBox="1"/>
          <p:nvPr/>
        </p:nvSpPr>
        <p:spPr>
          <a:xfrm>
            <a:off x="353164" y="3929001"/>
            <a:ext cx="2654100" cy="1015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 dirty="0">
                <a:solidFill>
                  <a:schemeClr val="dk1"/>
                </a:solidFill>
                <a:latin typeface="Arial" panose="020B0604020202020204" pitchFamily="34" charset="0"/>
                <a:ea typeface="Comfortaa"/>
                <a:cs typeface="Arial" panose="020B0604020202020204" pitchFamily="34" charset="0"/>
                <a:sym typeface="Comfortaa"/>
              </a:rPr>
              <a:t>Семченко Л. Н.  </a:t>
            </a:r>
            <a:r>
              <a:rPr lang="ru" sz="1800" b="1" dirty="0" smtClean="0">
                <a:solidFill>
                  <a:schemeClr val="dk1"/>
                </a:solidFill>
                <a:latin typeface="Arial" panose="020B0604020202020204" pitchFamily="34" charset="0"/>
                <a:ea typeface="Comfortaa"/>
                <a:cs typeface="Arial" panose="020B0604020202020204" pitchFamily="34" charset="0"/>
                <a:sym typeface="Comfortaa"/>
              </a:rPr>
              <a:t>– </a:t>
            </a:r>
            <a:r>
              <a:rPr lang="ru" sz="1800" b="1" dirty="0" smtClean="0">
                <a:solidFill>
                  <a:schemeClr val="tx1"/>
                </a:solidFill>
                <a:latin typeface="Arial" panose="020B0604020202020204" pitchFamily="34" charset="0"/>
                <a:ea typeface="Comfortaa"/>
                <a:cs typeface="Arial" panose="020B0604020202020204" pitchFamily="34" charset="0"/>
                <a:sym typeface="Comfortaa"/>
              </a:rPr>
              <a:t>к.м.н</a:t>
            </a:r>
            <a:r>
              <a:rPr lang="ru" sz="1800" b="1" dirty="0">
                <a:solidFill>
                  <a:schemeClr val="tx1"/>
                </a:solidFill>
                <a:latin typeface="Arial" panose="020B0604020202020204" pitchFamily="34" charset="0"/>
                <a:ea typeface="Comfortaa"/>
                <a:cs typeface="Arial" panose="020B0604020202020204" pitchFamily="34" charset="0"/>
                <a:sym typeface="Comfortaa"/>
              </a:rPr>
              <a:t>, доцент </a:t>
            </a:r>
            <a:r>
              <a:rPr lang="ru" sz="1800" b="1" dirty="0">
                <a:solidFill>
                  <a:schemeClr val="dk1"/>
                </a:solidFill>
                <a:latin typeface="Arial" panose="020B0604020202020204" pitchFamily="34" charset="0"/>
                <a:ea typeface="Comfortaa"/>
                <a:cs typeface="Arial" panose="020B0604020202020204" pitchFamily="34" charset="0"/>
                <a:sym typeface="Comfortaa"/>
              </a:rPr>
              <a:t>руководитель СНК</a:t>
            </a:r>
            <a:endParaRPr sz="1800" b="1" dirty="0">
              <a:solidFill>
                <a:schemeClr val="dk1"/>
              </a:solidFill>
              <a:latin typeface="Arial" panose="020B0604020202020204" pitchFamily="34" charset="0"/>
              <a:ea typeface="Comfortaa"/>
              <a:cs typeface="Arial" panose="020B0604020202020204" pitchFamily="34" charset="0"/>
              <a:sym typeface="Comfortaa"/>
            </a:endParaRPr>
          </a:p>
        </p:txBody>
      </p:sp>
    </p:spTree>
    <p:extLst>
      <p:ext uri="{BB962C8B-B14F-4D97-AF65-F5344CB8AC3E}">
        <p14:creationId xmlns:p14="http://schemas.microsoft.com/office/powerpoint/2010/main" val="11220445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17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3214" y="1192761"/>
            <a:ext cx="7792871" cy="3944203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7"/>
          <p:cNvSpPr txBox="1">
            <a:spLocks noGrp="1"/>
          </p:cNvSpPr>
          <p:nvPr>
            <p:ph type="title"/>
          </p:nvPr>
        </p:nvSpPr>
        <p:spPr>
          <a:xfrm>
            <a:off x="341194" y="-10500"/>
            <a:ext cx="8395206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SzPts val="990"/>
            </a:pPr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Незнание врачами вопросов права приводит к необоснованным жалобам, конфликтным ситуациям и судебным разбирательствам</a:t>
            </a:r>
            <a:b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sz="20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omfortaa"/>
            </a:endParaRPr>
          </a:p>
        </p:txBody>
      </p:sp>
      <p:sp>
        <p:nvSpPr>
          <p:cNvPr id="108" name="Google Shape;108;p17"/>
          <p:cNvSpPr txBox="1"/>
          <p:nvPr/>
        </p:nvSpPr>
        <p:spPr>
          <a:xfrm>
            <a:off x="520550" y="158642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69999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17"/>
          <p:cNvSpPr txBox="1"/>
          <p:nvPr/>
        </p:nvSpPr>
        <p:spPr>
          <a:xfrm>
            <a:off x="2639650" y="3164863"/>
            <a:ext cx="3000000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b="1" dirty="0">
                <a:solidFill>
                  <a:schemeClr val="bg1"/>
                </a:solidFill>
                <a:latin typeface="Comfortaa"/>
                <a:ea typeface="Comfortaa"/>
                <a:cs typeface="Comfortaa"/>
                <a:sym typeface="Comfortaa"/>
              </a:rPr>
              <a:t>74,7% </a:t>
            </a:r>
            <a:endParaRPr sz="1600" b="1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78102" y="1586425"/>
            <a:ext cx="7136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" sz="1600" b="1" dirty="0">
                <a:solidFill>
                  <a:schemeClr val="bg1"/>
                </a:solidFill>
                <a:latin typeface="Comfortaa"/>
                <a:ea typeface="Comfortaa"/>
                <a:cs typeface="Comfortaa"/>
                <a:sym typeface="Comfortaa"/>
              </a:rPr>
              <a:t>6,3% </a:t>
            </a:r>
            <a:endParaRPr lang="ru-RU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0994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285714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Зачем студенту наука?</a:t>
            </a:r>
            <a:endParaRPr lang="ru-RU" sz="28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559558"/>
            <a:ext cx="7886700" cy="4583941"/>
          </a:xfrm>
        </p:spPr>
        <p:txBody>
          <a:bodyPr/>
          <a:lstStyle/>
          <a:p>
            <a:pPr marL="0" indent="0">
              <a:buNone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sz="24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omfortaa"/>
              </a:rPr>
              <a:t>1. </a:t>
            </a:r>
            <a:r>
              <a:rPr lang="ru-RU" sz="2400" b="1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omfortaa"/>
              </a:rPr>
              <a:t>Развивает </a:t>
            </a:r>
            <a:r>
              <a:rPr lang="ru-RU" sz="24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omfortaa"/>
              </a:rPr>
              <a:t>навыки самостоятельной работы с научной литературой</a:t>
            </a:r>
            <a:br>
              <a:rPr lang="ru-RU" sz="24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omfortaa"/>
              </a:rPr>
            </a:br>
            <a:r>
              <a:rPr lang="ru-RU" sz="24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omfortaa"/>
              </a:rPr>
              <a:t/>
            </a:r>
            <a:br>
              <a:rPr lang="ru-RU" sz="24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omfortaa"/>
              </a:rPr>
            </a:br>
            <a:r>
              <a:rPr lang="ru-RU" sz="24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omfortaa"/>
              </a:rPr>
              <a:t>2. </a:t>
            </a:r>
            <a:r>
              <a:rPr lang="ru-RU" sz="2400" b="1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omfortaa"/>
              </a:rPr>
              <a:t>Учит </a:t>
            </a:r>
            <a:r>
              <a:rPr lang="ru-RU" sz="24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omfortaa"/>
              </a:rPr>
              <a:t>анализировать </a:t>
            </a:r>
            <a:r>
              <a:rPr lang="ru-RU" sz="2400" b="1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omfortaa"/>
              </a:rPr>
              <a:t>результаты и делать выводы </a:t>
            </a:r>
            <a:r>
              <a:rPr lang="ru-RU" sz="24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omfortaa"/>
              </a:rPr>
              <a:t/>
            </a:r>
            <a:br>
              <a:rPr lang="ru-RU" sz="24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omfortaa"/>
              </a:rPr>
            </a:br>
            <a:r>
              <a:rPr lang="ru-RU" sz="24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omfortaa"/>
              </a:rPr>
              <a:t/>
            </a:r>
            <a:br>
              <a:rPr lang="ru-RU" sz="24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omfortaa"/>
              </a:rPr>
            </a:br>
            <a:r>
              <a:rPr lang="ru-RU" sz="24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omfortaa"/>
              </a:rPr>
              <a:t>3 .  </a:t>
            </a:r>
            <a:r>
              <a:rPr lang="ru-RU" sz="2400" b="1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omfortaa"/>
              </a:rPr>
              <a:t>Формирует </a:t>
            </a:r>
            <a:r>
              <a:rPr lang="ru-RU" sz="2400" b="1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omfortaa"/>
              </a:rPr>
              <a:t>навыки публичного </a:t>
            </a:r>
            <a:r>
              <a:rPr lang="ru-RU" sz="2400" b="1" dirty="0" smtClean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Comfortaa"/>
              </a:rPr>
              <a:t>общения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аучная </a:t>
            </a:r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деятельность в студенческие годы, дает определенные преимущества в профессиональном </a:t>
            </a:r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росте</a:t>
            </a:r>
            <a:endParaRPr lang="ru-RU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717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649223241"/>
              </p:ext>
            </p:extLst>
          </p:nvPr>
        </p:nvGraphicFramePr>
        <p:xfrm>
          <a:off x="628650" y="1"/>
          <a:ext cx="7886700" cy="450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628650" y="668742"/>
            <a:ext cx="8515350" cy="4804010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16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</a:t>
            </a:r>
            <a:r>
              <a:rPr lang="ru-RU" sz="16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Всероссийская </a:t>
            </a:r>
            <a: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научно-практическая конференция </a:t>
            </a:r>
            <a:r>
              <a:rPr lang="ru-RU" sz="16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 международным </a:t>
            </a:r>
            <a:r>
              <a:rPr lang="ru-RU" sz="16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участием</a:t>
            </a:r>
            <a: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.- </a:t>
            </a:r>
            <a:r>
              <a:rPr lang="ru-RU" sz="1600" b="1" u="sng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Ярославль </a:t>
            </a:r>
            <a: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2022 </a:t>
            </a:r>
            <a: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г. ( </a:t>
            </a:r>
            <a:r>
              <a:rPr lang="ru-RU" sz="16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Зызарова</a:t>
            </a:r>
            <a: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С. Д. ст. 3 курс, Омутов  М. Ю. ст. 5 курс </a:t>
            </a:r>
            <a:r>
              <a:rPr lang="ru-RU" sz="16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r>
              <a:rPr lang="ru-RU" sz="16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</a:t>
            </a:r>
            <a:r>
              <a:rPr lang="en-US" sz="16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6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МЕСТО </a:t>
            </a:r>
          </a:p>
          <a:p>
            <a:pPr indent="-342900" algn="just">
              <a:lnSpc>
                <a:spcPct val="150000"/>
              </a:lnSpc>
              <a:buAutoNum type="arabicPeriod" startAt="2"/>
            </a:pPr>
            <a:r>
              <a:rPr lang="en-US" sz="16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VIII</a:t>
            </a:r>
            <a:r>
              <a:rPr lang="ru-RU" sz="16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Межвузовская  </a:t>
            </a:r>
            <a: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студенческая научно-практическая интернет конференция  </a:t>
            </a:r>
            <a:r>
              <a:rPr lang="ru-RU" sz="16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 международным участием  </a:t>
            </a:r>
            <a: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Гродно, 2022, республика </a:t>
            </a:r>
            <a:r>
              <a:rPr lang="ru-RU" sz="1600" b="1" u="sng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Беларусь</a:t>
            </a:r>
            <a: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 </a:t>
            </a:r>
            <a:r>
              <a:rPr lang="ru-RU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Зызарова</a:t>
            </a:r>
            <a:r>
              <a:rPr lang="ru-RU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С. Д. ст. 3 курс, Омутов  М. Ю. ст. 5 курс</a:t>
            </a:r>
            <a: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6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ДИПЛОМ </a:t>
            </a:r>
            <a:r>
              <a:rPr lang="en-US" sz="16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III </a:t>
            </a:r>
            <a:r>
              <a:rPr lang="ru-RU" sz="16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ступени </a:t>
            </a:r>
          </a:p>
          <a:p>
            <a:pPr indent="-342900" algn="just">
              <a:lnSpc>
                <a:spcPct val="150000"/>
              </a:lnSpc>
              <a:buAutoNum type="arabicPeriod" startAt="2"/>
            </a:pPr>
            <a:r>
              <a:rPr lang="ru-RU" sz="16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Международный </a:t>
            </a:r>
            <a:r>
              <a:rPr lang="ru-RU" sz="16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учебно-исследовательский </a:t>
            </a:r>
            <a:r>
              <a:rPr lang="ru-RU" sz="16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конкурс. - </a:t>
            </a:r>
            <a:r>
              <a:rPr lang="ru-RU" sz="16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600" b="1" u="sng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Петрозаводск</a:t>
            </a:r>
            <a:r>
              <a:rPr lang="ru-RU" sz="1600" b="1" u="sng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ru-RU" sz="16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- 2022 </a:t>
            </a:r>
            <a:r>
              <a:rPr lang="ru-RU" sz="16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в номинации «Юридические науки» ( Матевосян А.Н, Беспалов Д.М. ст. 5 курс) </a:t>
            </a:r>
            <a:r>
              <a:rPr lang="ru-RU" sz="1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ДИПЛОМ </a:t>
            </a:r>
            <a:r>
              <a:rPr lang="en-US" sz="1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</a:t>
            </a:r>
            <a:r>
              <a:rPr lang="ru-RU" sz="1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степени </a:t>
            </a:r>
            <a:endParaRPr lang="ru-RU" sz="1600" b="1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ru-RU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ru-RU" sz="16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Всероссийский  </a:t>
            </a:r>
            <a:r>
              <a:rPr lang="ru-RU" sz="16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Форум </a:t>
            </a:r>
            <a:r>
              <a:rPr lang="ru-RU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 </a:t>
            </a:r>
            <a: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медицинскому  праву </a:t>
            </a:r>
            <a:r>
              <a:rPr lang="ru-RU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«Актуальные </a:t>
            </a:r>
            <a:r>
              <a:rPr lang="ru-RU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вопр</a:t>
            </a:r>
            <a:r>
              <a:rPr lang="ru-RU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мед. права, судеб. мед. и </a:t>
            </a:r>
            <a:r>
              <a:rPr lang="ru-RU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биомед</a:t>
            </a:r>
            <a:r>
              <a:rPr lang="ru-RU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Этики.- </a:t>
            </a:r>
            <a:r>
              <a:rPr lang="ru-RU" sz="1600" b="1" u="sng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Москва.</a:t>
            </a:r>
            <a: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»23.ноября 2022. (</a:t>
            </a:r>
            <a:r>
              <a:rPr lang="ru-RU" sz="16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ст.Дедочева</a:t>
            </a:r>
            <a: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Е.С. и </a:t>
            </a:r>
            <a:r>
              <a:rPr lang="ru-RU" sz="16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Розенкова</a:t>
            </a:r>
            <a: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Ю. В</a:t>
            </a:r>
            <a:r>
              <a:rPr lang="ru-RU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5 курс).</a:t>
            </a:r>
            <a:endParaRPr lang="ru-RU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5706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1228" y="-13647"/>
            <a:ext cx="7886700" cy="817977"/>
          </a:xfrm>
        </p:spPr>
        <p:txBody>
          <a:bodyPr/>
          <a:lstStyle/>
          <a:p>
            <a:pPr algn="just"/>
            <a:r>
              <a:rPr lang="ru-RU" sz="2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Победители  в конкурсах и международных конференциях ст. </a:t>
            </a:r>
            <a:r>
              <a:rPr lang="ru-RU" sz="20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Зызарова</a:t>
            </a:r>
            <a:r>
              <a:rPr lang="ru-RU" sz="20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С.Д.  и Омутов  М. Ю. и научные руководители  </a:t>
            </a:r>
            <a:endParaRPr lang="ru-RU" sz="20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825" y="696035"/>
            <a:ext cx="4503760" cy="4967785"/>
          </a:xfrm>
        </p:spPr>
      </p:pic>
    </p:spTree>
    <p:extLst>
      <p:ext uri="{BB962C8B-B14F-4D97-AF65-F5344CB8AC3E}">
        <p14:creationId xmlns:p14="http://schemas.microsoft.com/office/powerpoint/2010/main" val="38904061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99184"/>
            <a:ext cx="7886700" cy="449487"/>
          </a:xfrm>
        </p:spPr>
        <p:txBody>
          <a:bodyPr/>
          <a:lstStyle/>
          <a:p>
            <a:pPr algn="ctr"/>
            <a:r>
              <a:rPr lang="ru-RU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Ст. </a:t>
            </a:r>
            <a:r>
              <a:rPr lang="ru-RU" sz="2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Дедочева</a:t>
            </a:r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Е.С. и </a:t>
            </a:r>
            <a:r>
              <a:rPr lang="ru-RU" sz="2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Разинкова</a:t>
            </a:r>
            <a:r>
              <a:rPr lang="ru-RU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Ю.В. 5 курс. -   г. Москва </a:t>
            </a:r>
            <a:r>
              <a:rPr lang="ru-RU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r>
              <a:rPr lang="ru-RU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85" y="723331"/>
            <a:ext cx="8352430" cy="4749421"/>
          </a:xfrm>
        </p:spPr>
      </p:pic>
    </p:spTree>
    <p:extLst>
      <p:ext uri="{BB962C8B-B14F-4D97-AF65-F5344CB8AC3E}">
        <p14:creationId xmlns:p14="http://schemas.microsoft.com/office/powerpoint/2010/main" val="655933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/>
          <p:cNvGraphicFramePr/>
          <p:nvPr/>
        </p:nvGraphicFramePr>
        <p:xfrm>
          <a:off x="628650" y="0"/>
          <a:ext cx="7886700" cy="6277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628650" y="627796"/>
            <a:ext cx="8146860" cy="3125338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 2022/23 учебный год </a:t>
            </a:r>
          </a:p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одготовлено студентами  и опубликовано </a:t>
            </a:r>
            <a:r>
              <a:rPr lang="ru-R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 статей</a:t>
            </a:r>
          </a:p>
          <a:p>
            <a:pPr algn="ctr"/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на конференциях различного уровня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сделано </a:t>
            </a:r>
            <a:r>
              <a:rPr lang="ru-R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докладов</a:t>
            </a:r>
          </a:p>
          <a:p>
            <a:pPr algn="ctr"/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08824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28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971499" y="-668739"/>
            <a:ext cx="4859350" cy="5812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440" y="-668739"/>
            <a:ext cx="3730562" cy="5812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51228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Шаблон электронн.лекции ЮУГМУ.pptx" id="{481ADE3D-90A5-4A41-B7DF-1D1AFAB90342}" vid="{9C439E75-C989-43BF-9B72-A75466F5B0F2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981</TotalTime>
  <Words>311</Words>
  <Application>Microsoft Office PowerPoint</Application>
  <PresentationFormat>Экран (16:9)</PresentationFormat>
  <Paragraphs>40</Paragraphs>
  <Slides>11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8" baseType="lpstr">
      <vt:lpstr>Times New Roman</vt:lpstr>
      <vt:lpstr>Arial</vt:lpstr>
      <vt:lpstr>Calibri Light</vt:lpstr>
      <vt:lpstr>Tahoma</vt:lpstr>
      <vt:lpstr>Comfortaa</vt:lpstr>
      <vt:lpstr>Calibri</vt:lpstr>
      <vt:lpstr>Тема Office</vt:lpstr>
      <vt:lpstr>Кафедра Общественного здоровья и здравоохранения Студенческий научный кружок  по правоведению </vt:lpstr>
      <vt:lpstr> СНК В ЛИЦАХ     </vt:lpstr>
      <vt:lpstr>Незнание врачами вопросов права приводит к необоснованным жалобам, конфликтным ситуациям и судебным разбирательствам </vt:lpstr>
      <vt:lpstr>Зачем студенту наука?</vt:lpstr>
      <vt:lpstr>Презентация PowerPoint</vt:lpstr>
      <vt:lpstr>Победители  в конкурсах и международных конференциях ст. Зызарова С.Д.  и Омутов  М. Ю. и научные руководители  </vt:lpstr>
      <vt:lpstr>  Ст. Дедочева Е.С. и Разинкова Ю.В. 5 курс. -   г. Москва ) </vt:lpstr>
      <vt:lpstr>Презентация PowerPoint</vt:lpstr>
      <vt:lpstr>Презентация PowerPoint</vt:lpstr>
      <vt:lpstr>Поощрения студентов, наиболее активно участвующих в научной работе</vt:lpstr>
      <vt:lpstr> Мы приглашаем Вас присоединиться к нашему Студенческому Научному Кружку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Студенческий научный кружок “Правоведение” </dc:title>
  <cp:lastModifiedBy>Johan</cp:lastModifiedBy>
  <cp:revision>62</cp:revision>
  <dcterms:modified xsi:type="dcterms:W3CDTF">2023-11-10T05:58:40Z</dcterms:modified>
</cp:coreProperties>
</file>