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5" r:id="rId6"/>
    <p:sldId id="261" r:id="rId7"/>
    <p:sldId id="264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E3EF89"/>
    <a:srgbClr val="CE3AB9"/>
    <a:srgbClr val="26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BF514-CA7C-C100-FCC3-ACE509F16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6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7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1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1B0412-B19A-DF3A-D455-9F708AEDD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1732" y="0"/>
            <a:ext cx="605443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DBB96-8587-3896-B38A-DFFF3E4C2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6056169" y="0"/>
            <a:ext cx="1130878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DCE56-F399-13A8-0FA9-21B6DD5F3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7187046" y="0"/>
            <a:ext cx="113087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4D1ECD-AB80-25A7-89F0-822E0B981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317924" y="0"/>
            <a:ext cx="82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fozo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susmu.su/kafedri/obshchestvennogo-zdorovya-i-zdravookhraneniya/studencheskiy-nauchnyy-kruzh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542" y="2130641"/>
            <a:ext cx="4948718" cy="3207149"/>
          </a:xfrm>
        </p:spPr>
        <p:txBody>
          <a:bodyPr>
            <a:noAutofit/>
          </a:bodyPr>
          <a:lstStyle/>
          <a:p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здоровья и здравоохранения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Молодежный научный кружок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 и общественное здоровье</a:t>
            </a:r>
            <a:b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78D49-2945-4A17-054B-0168AA52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93" y="-2492495"/>
            <a:ext cx="6064441" cy="4984990"/>
          </a:xfrm>
          <a:prstGeom prst="rect">
            <a:avLst/>
          </a:prstGeom>
        </p:spPr>
      </p:pic>
      <p:pic>
        <p:nvPicPr>
          <p:cNvPr id="6" name="Google Shape;104;p14">
            <a:extLst>
              <a:ext uri="{FF2B5EF4-FFF2-40B4-BE49-F238E27FC236}">
                <a16:creationId xmlns:a16="http://schemas.microsoft.com/office/drawing/2014/main" id="{870518E9-8490-27B2-B202-632AC1B92D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548" y="0"/>
            <a:ext cx="3160452" cy="20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;p14">
            <a:extLst>
              <a:ext uri="{FF2B5EF4-FFF2-40B4-BE49-F238E27FC236}">
                <a16:creationId xmlns:a16="http://schemas.microsoft.com/office/drawing/2014/main" id="{7192C3E1-32E9-81B2-5A2B-772D542A7E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854" y="236259"/>
            <a:ext cx="2301840" cy="110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2441359" y="193302"/>
            <a:ext cx="5264458" cy="133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найти свой путь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и науке!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C163A-BDA0-F786-B33E-6833B569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733" y="1385238"/>
            <a:ext cx="6266155" cy="470636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2FCD32E-15C0-9C0A-5769-906D16704F2F}"/>
              </a:ext>
            </a:extLst>
          </p:cNvPr>
          <p:cNvSpPr/>
          <p:nvPr/>
        </p:nvSpPr>
        <p:spPr>
          <a:xfrm rot="20060829">
            <a:off x="6143348" y="5721661"/>
            <a:ext cx="3124939" cy="739891"/>
          </a:xfrm>
          <a:prstGeom prst="ellips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любовью, кафедра ОЗО</a:t>
            </a:r>
          </a:p>
        </p:txBody>
      </p:sp>
    </p:spTree>
    <p:extLst>
      <p:ext uri="{BB962C8B-B14F-4D97-AF65-F5344CB8AC3E}">
        <p14:creationId xmlns:p14="http://schemas.microsoft.com/office/powerpoint/2010/main" val="11941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5516311" cy="8371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цели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B55F4-5D29-D149-031A-C7FFB1FD54D8}"/>
              </a:ext>
            </a:extLst>
          </p:cNvPr>
          <p:cNvSpPr txBox="1"/>
          <p:nvPr/>
        </p:nvSpPr>
        <p:spPr>
          <a:xfrm>
            <a:off x="1269506" y="1115726"/>
            <a:ext cx="761704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ривлечь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молодых студентов и представить материал понятно и просто </a:t>
            </a:r>
          </a:p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науки и повышение квалификации будущих медиков</a:t>
            </a:r>
          </a:p>
          <a:p>
            <a:pPr indent="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Междисциплинарная интеграция знаний и сотрудничество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6AFED-5C4B-EA2B-ECB1-489F0A7C6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01" y="4477784"/>
            <a:ext cx="3737499" cy="23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4" y="219729"/>
            <a:ext cx="6847961" cy="8371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кружка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1413527" y="2787137"/>
            <a:ext cx="7779770" cy="529313"/>
            <a:chOff x="1440" y="1414"/>
            <a:chExt cx="3059" cy="3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3" y="1414"/>
              <a:ext cx="26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Медицинская профилактика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552814" y="1137992"/>
            <a:ext cx="7535622" cy="585788"/>
            <a:chOff x="1440" y="2011"/>
            <a:chExt cx="3024" cy="369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4" y="2011"/>
              <a:ext cx="16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Здоровье населения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1481648" y="4162152"/>
            <a:ext cx="7697708" cy="657855"/>
            <a:chOff x="1440" y="3238"/>
            <a:chExt cx="3024" cy="342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238"/>
              <a:ext cx="22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grpSp>
        <p:nvGrpSpPr>
          <p:cNvPr id="31" name="Group 2">
            <a:extLst>
              <a:ext uri="{FF2B5EF4-FFF2-40B4-BE49-F238E27FC236}">
                <a16:creationId xmlns:a16="http://schemas.microsoft.com/office/drawing/2014/main" id="{DA01DECA-4358-EDF2-1E9C-BA3CD881B79A}"/>
              </a:ext>
            </a:extLst>
          </p:cNvPr>
          <p:cNvGrpSpPr>
            <a:grpSpLocks/>
          </p:cNvGrpSpPr>
          <p:nvPr/>
        </p:nvGrpSpPr>
        <p:grpSpPr bwMode="auto">
          <a:xfrm>
            <a:off x="1438262" y="2044251"/>
            <a:ext cx="7618380" cy="559323"/>
            <a:chOff x="1440" y="1414"/>
            <a:chExt cx="3024" cy="376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3CCBC67D-DB11-B308-D2BA-707EE40D07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BDAE11C9-36E5-FFA4-0D1E-136DF44BF6B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3" y="1414"/>
              <a:ext cx="26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медицинской помощи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A691774-40A7-0EC5-6F58-494FD0ADD870}"/>
              </a:ext>
            </a:extLst>
          </p:cNvPr>
          <p:cNvSpPr/>
          <p:nvPr/>
        </p:nvSpPr>
        <p:spPr>
          <a:xfrm>
            <a:off x="1405817" y="1067398"/>
            <a:ext cx="499398" cy="62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EC19064-D306-612A-666E-1A49893E3F21}"/>
              </a:ext>
            </a:extLst>
          </p:cNvPr>
          <p:cNvSpPr/>
          <p:nvPr/>
        </p:nvSpPr>
        <p:spPr>
          <a:xfrm>
            <a:off x="1416593" y="1913100"/>
            <a:ext cx="499398" cy="6244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23FA87E-59BB-C671-3D68-CB8052AE485C}"/>
              </a:ext>
            </a:extLst>
          </p:cNvPr>
          <p:cNvSpPr/>
          <p:nvPr/>
        </p:nvSpPr>
        <p:spPr>
          <a:xfrm flipH="1">
            <a:off x="1419800" y="2664877"/>
            <a:ext cx="510174" cy="6244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28BDB245-58EE-B0C0-33E1-5CA5B87EE367}"/>
              </a:ext>
            </a:extLst>
          </p:cNvPr>
          <p:cNvGrpSpPr>
            <a:grpSpLocks/>
          </p:cNvGrpSpPr>
          <p:nvPr/>
        </p:nvGrpSpPr>
        <p:grpSpPr bwMode="auto">
          <a:xfrm>
            <a:off x="1475600" y="3510230"/>
            <a:ext cx="7543704" cy="830263"/>
            <a:chOff x="1440" y="3204"/>
            <a:chExt cx="3024" cy="523"/>
          </a:xfrm>
        </p:grpSpPr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351E76B9-F9E2-8162-7980-C87C8CA8575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5">
              <a:extLst>
                <a:ext uri="{FF2B5EF4-FFF2-40B4-BE49-F238E27FC236}">
                  <a16:creationId xmlns:a16="http://schemas.microsoft.com/office/drawing/2014/main" id="{97587409-134F-06EF-6753-834E5B9388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5" y="3204"/>
              <a:ext cx="269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Кадровое обеспечение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A4E932A-912B-B65D-86DE-4E64CBBCBA41}"/>
              </a:ext>
            </a:extLst>
          </p:cNvPr>
          <p:cNvSpPr/>
          <p:nvPr/>
        </p:nvSpPr>
        <p:spPr>
          <a:xfrm>
            <a:off x="1413527" y="3403088"/>
            <a:ext cx="522721" cy="630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49146E1-F337-62D0-2308-6EF9CAF8E518}"/>
              </a:ext>
            </a:extLst>
          </p:cNvPr>
          <p:cNvSpPr/>
          <p:nvPr/>
        </p:nvSpPr>
        <p:spPr>
          <a:xfrm>
            <a:off x="1417226" y="4129425"/>
            <a:ext cx="522721" cy="662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2103F34F-6B0B-84AE-D2C5-7F93C2F1A18B}"/>
              </a:ext>
            </a:extLst>
          </p:cNvPr>
          <p:cNvGrpSpPr>
            <a:grpSpLocks/>
          </p:cNvGrpSpPr>
          <p:nvPr/>
        </p:nvGrpSpPr>
        <p:grpSpPr bwMode="auto">
          <a:xfrm>
            <a:off x="1415504" y="5023539"/>
            <a:ext cx="7697708" cy="657855"/>
            <a:chOff x="1440" y="3238"/>
            <a:chExt cx="3024" cy="342"/>
          </a:xfrm>
        </p:grpSpPr>
        <p:sp>
          <p:nvSpPr>
            <p:cNvPr id="47" name="Line 23">
              <a:extLst>
                <a:ext uri="{FF2B5EF4-FFF2-40B4-BE49-F238E27FC236}">
                  <a16:creationId xmlns:a16="http://schemas.microsoft.com/office/drawing/2014/main" id="{E7E0A22E-DD90-8358-DAC5-DB290611E33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25">
              <a:extLst>
                <a:ext uri="{FF2B5EF4-FFF2-40B4-BE49-F238E27FC236}">
                  <a16:creationId xmlns:a16="http://schemas.microsoft.com/office/drawing/2014/main" id="{AE394AC5-1921-AEBF-8840-3BA6B89B15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2" y="3238"/>
              <a:ext cx="2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Медицинское образование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DDFF493-1CFD-DED2-4929-B4880A407BC7}"/>
              </a:ext>
            </a:extLst>
          </p:cNvPr>
          <p:cNvSpPr/>
          <p:nvPr/>
        </p:nvSpPr>
        <p:spPr>
          <a:xfrm>
            <a:off x="1422484" y="4888878"/>
            <a:ext cx="509710" cy="694415"/>
          </a:xfrm>
          <a:prstGeom prst="rect">
            <a:avLst/>
          </a:prstGeom>
          <a:solidFill>
            <a:srgbClr val="CE3A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96F6534-F5AB-634C-ABF7-65479DF40E9B}"/>
              </a:ext>
            </a:extLst>
          </p:cNvPr>
          <p:cNvSpPr/>
          <p:nvPr/>
        </p:nvSpPr>
        <p:spPr>
          <a:xfrm>
            <a:off x="1393095" y="5731133"/>
            <a:ext cx="543153" cy="694415"/>
          </a:xfrm>
          <a:prstGeom prst="rect">
            <a:avLst/>
          </a:prstGeom>
          <a:solidFill>
            <a:srgbClr val="26BA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51" name="Group 22">
            <a:extLst>
              <a:ext uri="{FF2B5EF4-FFF2-40B4-BE49-F238E27FC236}">
                <a16:creationId xmlns:a16="http://schemas.microsoft.com/office/drawing/2014/main" id="{14BD6627-44C1-F560-B81F-4F9CEAA3849C}"/>
              </a:ext>
            </a:extLst>
          </p:cNvPr>
          <p:cNvGrpSpPr>
            <a:grpSpLocks/>
          </p:cNvGrpSpPr>
          <p:nvPr/>
        </p:nvGrpSpPr>
        <p:grpSpPr bwMode="auto">
          <a:xfrm>
            <a:off x="1563598" y="5753375"/>
            <a:ext cx="7540686" cy="657855"/>
            <a:chOff x="1440" y="3238"/>
            <a:chExt cx="3024" cy="342"/>
          </a:xfrm>
        </p:grpSpPr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D2121166-0E26-DAEF-E0A7-31AA47A1496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4D7134F8-BC5A-9AAA-217F-524F66435F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3238"/>
              <a:ext cx="22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Экономика здравоохранения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6199891" cy="8371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проекты Национального проекта Здравоохранение –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стать Вашими научными интересами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3452FCC4-825D-A34E-20BE-7F110ECA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3" y="1109587"/>
            <a:ext cx="527852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888506" y="1064731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первичной медико-санитарной помощи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5444A39-F172-77E5-9E2D-5D11E61E3D55}"/>
              </a:ext>
            </a:extLst>
          </p:cNvPr>
          <p:cNvSpPr/>
          <p:nvPr/>
        </p:nvSpPr>
        <p:spPr>
          <a:xfrm>
            <a:off x="884437" y="2407048"/>
            <a:ext cx="7993972" cy="6060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Борьба с онкологическими заболеваниями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74C1AE-090B-C636-4A1B-7ABCD1A581FC}"/>
              </a:ext>
            </a:extLst>
          </p:cNvPr>
          <p:cNvSpPr/>
          <p:nvPr/>
        </p:nvSpPr>
        <p:spPr>
          <a:xfrm>
            <a:off x="901453" y="3113297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детского здравоохранения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64AE29-5EF6-5078-70A9-38DD5029A519}"/>
              </a:ext>
            </a:extLst>
          </p:cNvPr>
          <p:cNvSpPr/>
          <p:nvPr/>
        </p:nvSpPr>
        <p:spPr>
          <a:xfrm>
            <a:off x="901453" y="3797249"/>
            <a:ext cx="7993972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Цифровизация здравоохранения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C123519-1528-E09A-8960-9F06A2AEDCC1}"/>
              </a:ext>
            </a:extLst>
          </p:cNvPr>
          <p:cNvSpPr/>
          <p:nvPr/>
        </p:nvSpPr>
        <p:spPr>
          <a:xfrm>
            <a:off x="862611" y="4462716"/>
            <a:ext cx="8032813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Инновационные медицинские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57E2CDC-3A95-C0CB-7DC4-C31E85DE7BD4}"/>
              </a:ext>
            </a:extLst>
          </p:cNvPr>
          <p:cNvSpPr/>
          <p:nvPr/>
        </p:nvSpPr>
        <p:spPr>
          <a:xfrm>
            <a:off x="875559" y="1741014"/>
            <a:ext cx="7981025" cy="60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Борьба с сердечно-сосудистыми заболеваниями</a:t>
            </a: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01DFDC84-21C8-3E95-BA1E-59932189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0" y="185080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22396A0E-F8A0-DB01-1DB7-97F1D747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5" y="249364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C23A38F-227C-A543-0803-E334F3B6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" y="331952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8279D9EB-38A7-6F8E-F143-52DBFE5A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3" y="39362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8928FCCA-5FEF-083F-E783-BDF9DCB2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3733" y="4648089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80B6BA-EF29-ED06-CC4C-E84EABBC3484}"/>
              </a:ext>
            </a:extLst>
          </p:cNvPr>
          <p:cNvSpPr/>
          <p:nvPr/>
        </p:nvSpPr>
        <p:spPr>
          <a:xfrm>
            <a:off x="847865" y="5151712"/>
            <a:ext cx="8006919" cy="6151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медицинских организаций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A45656AA-A1F0-7BA4-AE77-95906282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8" y="606729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D7870B-253B-D964-C706-9D51EA07BB57}"/>
              </a:ext>
            </a:extLst>
          </p:cNvPr>
          <p:cNvSpPr/>
          <p:nvPr/>
        </p:nvSpPr>
        <p:spPr>
          <a:xfrm>
            <a:off x="850456" y="5850922"/>
            <a:ext cx="8015797" cy="6151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Экспорт медицинских услуг</a:t>
            </a: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id="{CD911A0F-2BFA-14D3-2188-D9901831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5" y="531944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8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62" y="82794"/>
            <a:ext cx="6199891" cy="8371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888506" y="1064730"/>
            <a:ext cx="7993972" cy="8951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Вашим научным руководителем может стать любой преподаватель кафедры по Вашему выбору: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BD41F-53CC-9EFB-DB5F-22E76C7B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6" t="34" b="-1"/>
          <a:stretch/>
        </p:blipFill>
        <p:spPr>
          <a:xfrm>
            <a:off x="5038446" y="2802320"/>
            <a:ext cx="3844032" cy="37806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DC5E9-5F36-696F-F370-A330CE7C0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0" t="6193" r="8618" b="23303"/>
          <a:stretch/>
        </p:blipFill>
        <p:spPr>
          <a:xfrm>
            <a:off x="888506" y="1976700"/>
            <a:ext cx="4828713" cy="27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55C8077-64D5-BE12-D043-96A48D2E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906" y="196451"/>
            <a:ext cx="6349199" cy="825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участия в работе кружка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40B6F6-2BB4-11A2-BD2E-12D338F4389B}"/>
              </a:ext>
            </a:extLst>
          </p:cNvPr>
          <p:cNvSpPr/>
          <p:nvPr/>
        </p:nvSpPr>
        <p:spPr>
          <a:xfrm>
            <a:off x="887767" y="1166660"/>
            <a:ext cx="3852908" cy="914400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Доклады на форумах различных уровней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F71AA3-0418-BA55-1318-EB11BD1BCAFF}"/>
              </a:ext>
            </a:extLst>
          </p:cNvPr>
          <p:cNvSpPr/>
          <p:nvPr/>
        </p:nvSpPr>
        <p:spPr>
          <a:xfrm>
            <a:off x="4900475" y="1677880"/>
            <a:ext cx="3844030" cy="107419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Печатные работы в изданиях различных уровней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38D352-C432-79D2-DACC-9AFBA177B6A0}"/>
              </a:ext>
            </a:extLst>
          </p:cNvPr>
          <p:cNvSpPr/>
          <p:nvPr/>
        </p:nvSpPr>
        <p:spPr>
          <a:xfrm>
            <a:off x="967668" y="2479429"/>
            <a:ext cx="3852907" cy="914400"/>
          </a:xfrm>
          <a:prstGeom prst="ellipse">
            <a:avLst/>
          </a:prstGeom>
          <a:noFill/>
          <a:ln w="15875">
            <a:solidFill>
              <a:srgbClr val="CE3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Слушатели и беспристрастные эксперты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755325-5552-17E1-7C3A-DA5AEFAB989B}"/>
              </a:ext>
            </a:extLst>
          </p:cNvPr>
          <p:cNvSpPr/>
          <p:nvPr/>
        </p:nvSpPr>
        <p:spPr>
          <a:xfrm>
            <a:off x="2143957" y="5453891"/>
            <a:ext cx="5353235" cy="914401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Вашей диссертации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6F00260-C97D-00F6-E77A-539EC0C9E287}"/>
              </a:ext>
            </a:extLst>
          </p:cNvPr>
          <p:cNvSpPr/>
          <p:nvPr/>
        </p:nvSpPr>
        <p:spPr>
          <a:xfrm>
            <a:off x="5131294" y="3509460"/>
            <a:ext cx="3852907" cy="914400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олимпиады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5E543F-7601-C6DC-D4DE-7C43B09E44FF}"/>
              </a:ext>
            </a:extLst>
          </p:cNvPr>
          <p:cNvSpPr/>
          <p:nvPr/>
        </p:nvSpPr>
        <p:spPr>
          <a:xfrm>
            <a:off x="1265068" y="3719744"/>
            <a:ext cx="3475607" cy="11319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Встречи с организаторами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4590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40B6F6-2BB4-11A2-BD2E-12D338F4389B}"/>
              </a:ext>
            </a:extLst>
          </p:cNvPr>
          <p:cNvSpPr/>
          <p:nvPr/>
        </p:nvSpPr>
        <p:spPr>
          <a:xfrm>
            <a:off x="618247" y="960892"/>
            <a:ext cx="3852908" cy="1294879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Полное понимание процесса оказания медицинской помощи на всех этапах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F71AA3-0418-BA55-1318-EB11BD1BCAFF}"/>
              </a:ext>
            </a:extLst>
          </p:cNvPr>
          <p:cNvSpPr/>
          <p:nvPr/>
        </p:nvSpPr>
        <p:spPr>
          <a:xfrm>
            <a:off x="4385568" y="195309"/>
            <a:ext cx="4474346" cy="1682565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всех отраслей (звеньев, этапов) медицины и медицинской помощи (и не только)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38D352-C432-79D2-DACC-9AFBA177B6A0}"/>
              </a:ext>
            </a:extLst>
          </p:cNvPr>
          <p:cNvSpPr/>
          <p:nvPr/>
        </p:nvSpPr>
        <p:spPr>
          <a:xfrm>
            <a:off x="2645546" y="2345370"/>
            <a:ext cx="4474346" cy="1227855"/>
          </a:xfrm>
          <a:prstGeom prst="ellipse">
            <a:avLst/>
          </a:pr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 – это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755325-5552-17E1-7C3A-DA5AEFAB989B}"/>
              </a:ext>
            </a:extLst>
          </p:cNvPr>
          <p:cNvSpPr/>
          <p:nvPr/>
        </p:nvSpPr>
        <p:spPr>
          <a:xfrm>
            <a:off x="2339267" y="5406370"/>
            <a:ext cx="5353235" cy="914401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науки и практики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6F00260-C97D-00F6-E77A-539EC0C9E287}"/>
              </a:ext>
            </a:extLst>
          </p:cNvPr>
          <p:cNvSpPr/>
          <p:nvPr/>
        </p:nvSpPr>
        <p:spPr>
          <a:xfrm>
            <a:off x="5211193" y="3806973"/>
            <a:ext cx="3852907" cy="1131901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процессами и ресурсами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5E543F-7601-C6DC-D4DE-7C43B09E44FF}"/>
              </a:ext>
            </a:extLst>
          </p:cNvPr>
          <p:cNvSpPr/>
          <p:nvPr/>
        </p:nvSpPr>
        <p:spPr>
          <a:xfrm>
            <a:off x="1016494" y="3806974"/>
            <a:ext cx="3999391" cy="1131901"/>
          </a:xfrm>
          <a:prstGeom prst="ellipse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Соединение фундаментальных и клинических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3643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83" y="2423150"/>
            <a:ext cx="5459767" cy="3257749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МНК </a:t>
            </a:r>
            <a:b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направлению</a:t>
            </a:r>
            <a:b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здравоохранения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общественное здоровье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к.м.н., доцент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Кучин Никита Евгеньевич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2047464" y="51113"/>
            <a:ext cx="6830207" cy="20972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Месторасположение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кафедры: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г. Челябинск, ул. Воровского, д. 64б (Учебный корпус № 2), 3 этаж</a:t>
            </a:r>
          </a:p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Электронный адрес: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kaf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ozo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@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susmu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PT Sans" panose="020B0503020203020204" pitchFamily="34" charset="-52"/>
                <a:hlinkClick r:id="rId4"/>
              </a:rPr>
              <a:t>s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u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49" y="2526659"/>
            <a:ext cx="7631520" cy="1898860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Первое заседание кружка запланировано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декабрь 2025 г.,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(будет уточнение)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Второе заседание – апрель 2026 г.</a:t>
            </a:r>
            <a:endParaRPr lang="ru-RU" sz="24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03A2B-F4DD-0FF7-A32D-91013C30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4"/>
            <a:ext cx="2047461" cy="1022189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BDAE11C9-36E5-FFA4-0D1E-136DF44BF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792" y="51113"/>
            <a:ext cx="183909" cy="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A68893-67B6-452D-2012-0AAB63BE4EC5}"/>
              </a:ext>
            </a:extLst>
          </p:cNvPr>
          <p:cNvSpPr/>
          <p:nvPr/>
        </p:nvSpPr>
        <p:spPr>
          <a:xfrm>
            <a:off x="1652406" y="193301"/>
            <a:ext cx="6830207" cy="209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кружка и другую информацию Вы можете найти на странице кафедры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  <a:hlinkClick r:id="rId4"/>
              </a:rPr>
              <a:t>https://susmu.su/kafedri/obshchestvennogo-zdorovya-i-zdravookhraneniya/studencheskiy-nauchnyy-kruzhok/</a:t>
            </a:r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ctr"/>
            <a:endParaRPr lang="ru-RU" sz="20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F9EE7-CD36-46E5-8830-BC574ACFA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453" y="4765839"/>
            <a:ext cx="2387637" cy="18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2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</TotalTime>
  <Words>324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Wingdings</vt:lpstr>
      <vt:lpstr>Тема Office</vt:lpstr>
      <vt:lpstr>    Кафедра Общественного здоровья и здравоохранения  Молодежный научный кружок  направление Организация здравоохранения и общественное здоровье  </vt:lpstr>
      <vt:lpstr>Наши цели</vt:lpstr>
      <vt:lpstr>Направления работы кружка</vt:lpstr>
      <vt:lpstr>Федеральные проекты Национального проекта Здравоохранение – могут стать Вашими научными интересами</vt:lpstr>
      <vt:lpstr>Научные руководители</vt:lpstr>
      <vt:lpstr>Формы участия в работе кружка</vt:lpstr>
      <vt:lpstr>Презентация PowerPoint</vt:lpstr>
      <vt:lpstr>Ответственный за МНК  по направлению Организация здравоохранения и общественное здоровье к.м.н., доцент  Кучин Никита Евгеньевич</vt:lpstr>
      <vt:lpstr>Первое заседание кружка запланировано  на декабрь 2025 г.,  (будет уточнение)  Второе заседание – апрель 2026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Elena Matveeva</cp:lastModifiedBy>
  <cp:revision>9</cp:revision>
  <dcterms:created xsi:type="dcterms:W3CDTF">2021-07-20T13:09:20Z</dcterms:created>
  <dcterms:modified xsi:type="dcterms:W3CDTF">2025-10-26T12:13:18Z</dcterms:modified>
</cp:coreProperties>
</file>