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9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16632"/>
            <a:ext cx="72587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>
                <a:latin typeface="Bookman Old Style" pitchFamily="18" charset="0"/>
              </a:rPr>
              <a:t>Добро пожаловать </a:t>
            </a:r>
          </a:p>
          <a:p>
            <a:pPr algn="ctr"/>
            <a:r>
              <a:rPr lang="ru-RU" sz="2800" b="1" dirty="0">
                <a:latin typeface="Bookman Old Style" pitchFamily="18" charset="0"/>
              </a:rPr>
              <a:t>в ГБУ «Межрайонная больница № 6»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4167351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499992" y="2852936"/>
            <a:ext cx="18722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accent2">
                    <a:lumMod val="50000"/>
                  </a:schemeClr>
                </a:solidFill>
              </a:rPr>
              <a:t>Численность обслуживаемого населения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</a:rPr>
              <a:t> в </a:t>
            </a:r>
            <a:r>
              <a:rPr lang="ru-RU" sz="1200" b="1" dirty="0" err="1">
                <a:solidFill>
                  <a:schemeClr val="accent2">
                    <a:lumMod val="50000"/>
                  </a:schemeClr>
                </a:solidFill>
              </a:rPr>
              <a:t>Куртамышском</a:t>
            </a: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</a:rPr>
              <a:t> муниципальном </a:t>
            </a:r>
          </a:p>
          <a:p>
            <a:pPr marL="285750" indent="-285750"/>
            <a:r>
              <a:rPr lang="ru-RU" sz="1200" b="1" dirty="0">
                <a:solidFill>
                  <a:schemeClr val="accent2">
                    <a:lumMod val="50000"/>
                  </a:schemeClr>
                </a:solidFill>
              </a:rPr>
              <a:t>     округе – </a:t>
            </a:r>
            <a:r>
              <a:rPr lang="ru-RU" sz="1200" b="1" dirty="0">
                <a:solidFill>
                  <a:srgbClr val="FF0000"/>
                </a:solidFill>
              </a:rPr>
              <a:t>24519</a:t>
            </a:r>
          </a:p>
          <a:p>
            <a:pPr marL="285750" indent="-285750" algn="ctr"/>
            <a:r>
              <a:rPr lang="ru-RU" sz="1200" b="1" dirty="0">
                <a:solidFill>
                  <a:schemeClr val="accent2">
                    <a:lumMod val="50000"/>
                  </a:schemeClr>
                </a:solidFill>
              </a:rPr>
              <a:t> человек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</a:rPr>
              <a:t>в Целинном муниципальном </a:t>
            </a:r>
          </a:p>
          <a:p>
            <a:pPr marL="285750" indent="-285750"/>
            <a:r>
              <a:rPr lang="ru-RU" sz="1200" b="1" dirty="0">
                <a:solidFill>
                  <a:schemeClr val="accent2">
                    <a:lumMod val="50000"/>
                  </a:schemeClr>
                </a:solidFill>
              </a:rPr>
              <a:t>    округе  -   </a:t>
            </a:r>
            <a:r>
              <a:rPr lang="ru-RU" sz="1200" b="1" dirty="0">
                <a:solidFill>
                  <a:srgbClr val="FF0000"/>
                </a:solidFill>
              </a:rPr>
              <a:t>12006</a:t>
            </a: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</a:rPr>
              <a:t> человек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23928" y="980728"/>
            <a:ext cx="30243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Современное многопрофильное </a:t>
            </a:r>
          </a:p>
          <a:p>
            <a:pPr algn="ctr"/>
            <a:r>
              <a:rPr lang="ru-RU" sz="1400" b="1" dirty="0"/>
              <a:t>лечебно-профилактическое учреждение, которое</a:t>
            </a:r>
          </a:p>
          <a:p>
            <a:pPr algn="ctr"/>
            <a:r>
              <a:rPr lang="ru-RU" sz="1400" b="1" dirty="0"/>
              <a:t> расположено на территории </a:t>
            </a:r>
          </a:p>
          <a:p>
            <a:pPr algn="ctr"/>
            <a:r>
              <a:rPr lang="ru-RU" sz="1400" b="1" dirty="0"/>
              <a:t>Курганской области  </a:t>
            </a:r>
          </a:p>
          <a:p>
            <a:pPr algn="ctr"/>
            <a:r>
              <a:rPr lang="ru-RU" sz="1400" b="1" dirty="0"/>
              <a:t>в г. Куртамыше. </a:t>
            </a:r>
          </a:p>
          <a:p>
            <a:pPr algn="ctr"/>
            <a:r>
              <a:rPr lang="ru-RU" sz="1400" b="1" dirty="0"/>
              <a:t>В состав больницы входит </a:t>
            </a:r>
          </a:p>
          <a:p>
            <a:pPr algn="ctr"/>
            <a:r>
              <a:rPr lang="ru-RU" sz="1400" b="1" dirty="0"/>
              <a:t>филиал в с. Целинное. </a:t>
            </a:r>
          </a:p>
        </p:txBody>
      </p:sp>
      <p:sp>
        <p:nvSpPr>
          <p:cNvPr id="5122" name="AutoShape 2" descr="https://sun9-18.userapi.com/impg/qIPvEVQOHQUC7hhhjm5kGl_IKQOQ-uF9SpeqkA/Zs56nvwKMMY.jpg?size=605x807&amp;quality=95&amp;sign=5516a09add92494ab4b1c89e5406e45c&amp;c_uniq_tag=pabiIu09l9f3l_o_Jlb8rBeLfHJolIJCuqSP5mH89GI&amp;type=alb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4" name="AutoShape 4" descr="https://sun9-18.userapi.com/impg/qIPvEVQOHQUC7hhhjm5kGl_IKQOQ-uF9SpeqkA/Zs56nvwKMMY.jpg?size=605x807&amp;quality=95&amp;sign=5516a09add92494ab4b1c89e5406e45c&amp;c_uniq_tag=pabiIu09l9f3l_o_Jlb8rBeLfHJolIJCuqSP5mH89GI&amp;type=alb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6" name="AutoShape 6" descr="https://oki3.vkusercdn.ru/i?r=BDHElZJBPNKGuFyY-akIDfgnVYXPCJRGLidQWSydaCGDi8z9pL-OA5rg7JIsy9ry67w&amp;fn=w_61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8" name="AutoShape 8" descr="https://oki3.vkusercdn.ru/i?r=BDHElZJBPNKGuFyY-akIDfgnVYXPCJRGLidQWSydaCGDi8z9pL-OA5rg7JIsy9ry67w&amp;fn=w_61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052736"/>
            <a:ext cx="3240360" cy="2139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3573016"/>
            <a:ext cx="2232248" cy="3002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За счёт нормированного страхового запаса от ТФ ОМС приобретён наркозно- дыхательный аппарат для взрослых и детей &quot;Mindray&quot;, стоимостью 2 млн.300 т.р.  в ГБУ &quot;Межрайонная больница №6&quot;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068960"/>
            <a:ext cx="167139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2555776" y="6021288"/>
            <a:ext cx="6768752" cy="5486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Проведен капитальный ремонт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   поликлиники и хирургического отделения стационара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98382" y="1052736"/>
            <a:ext cx="2345618" cy="2955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20254" y="3933056"/>
            <a:ext cx="302374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71011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льзователь\Desktop\WhatsApp-Image-2022-09-02-at-13.53.18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60848"/>
            <a:ext cx="2736304" cy="129614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131840" y="2276872"/>
            <a:ext cx="5904656" cy="2952328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FF0000"/>
                </a:solidFill>
                <a:effectLst/>
                <a:ea typeface="Calibri"/>
                <a:cs typeface="Times New Roman"/>
              </a:rPr>
              <a:t>Мы предлагаем:</a:t>
            </a:r>
            <a:endParaRPr lang="ru-RU" sz="1200" dirty="0">
              <a:effectLst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Wingdings"/>
              <a:buChar char=""/>
            </a:pPr>
            <a:r>
              <a:rPr lang="ru-RU" sz="1200" b="1" dirty="0">
                <a:solidFill>
                  <a:srgbClr val="1F497D"/>
                </a:solidFill>
                <a:effectLst/>
                <a:latin typeface="Cambria"/>
                <a:ea typeface="Times New Roman"/>
              </a:rPr>
              <a:t>достойную заработную плату </a:t>
            </a:r>
            <a:r>
              <a:rPr lang="ru-RU" sz="1200" b="1" u="sng" dirty="0">
                <a:solidFill>
                  <a:srgbClr val="FF0000"/>
                </a:solidFill>
                <a:effectLst/>
                <a:latin typeface="Cambria"/>
                <a:ea typeface="Times New Roman"/>
              </a:rPr>
              <a:t>от 75000 руб.</a:t>
            </a:r>
            <a:endParaRPr lang="ru-RU" sz="1200" b="1" u="sng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Wingdings"/>
              <a:buChar char=""/>
            </a:pPr>
            <a:r>
              <a:rPr lang="ru-RU" sz="1200" b="1" dirty="0">
                <a:solidFill>
                  <a:srgbClr val="0070C0"/>
                </a:solidFill>
                <a:effectLst/>
                <a:latin typeface="Cambria"/>
                <a:ea typeface="Times New Roman"/>
              </a:rPr>
              <a:t>единовременную компенсационную выплату    в размере </a:t>
            </a:r>
            <a:r>
              <a:rPr lang="ru-RU" sz="1200" b="1" dirty="0">
                <a:solidFill>
                  <a:srgbClr val="FF0000"/>
                </a:solidFill>
                <a:effectLst/>
                <a:latin typeface="Cambria"/>
                <a:ea typeface="Times New Roman"/>
              </a:rPr>
              <a:t>1 млн. рублей;</a:t>
            </a:r>
            <a:endParaRPr lang="ru-RU" sz="1200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Wingdings"/>
              <a:buChar char=""/>
            </a:pPr>
            <a:r>
              <a:rPr lang="ru-RU" sz="1200" b="1" dirty="0">
                <a:solidFill>
                  <a:srgbClr val="1F497D"/>
                </a:solidFill>
                <a:effectLst/>
                <a:latin typeface="Cambria"/>
                <a:ea typeface="Times New Roman"/>
              </a:rPr>
              <a:t>единовременную компенсационную выплату   в размере </a:t>
            </a:r>
            <a:r>
              <a:rPr lang="ru-RU" sz="1200" b="1" dirty="0">
                <a:solidFill>
                  <a:srgbClr val="FF0000"/>
                </a:solidFill>
                <a:effectLst/>
                <a:latin typeface="Cambria"/>
                <a:ea typeface="Times New Roman"/>
              </a:rPr>
              <a:t>300 тыс. рублей                </a:t>
            </a:r>
            <a:r>
              <a:rPr lang="ru-RU" sz="1200" b="1" dirty="0">
                <a:solidFill>
                  <a:srgbClr val="1F497D"/>
                </a:solidFill>
                <a:effectLst/>
                <a:latin typeface="Cambria"/>
                <a:ea typeface="Times New Roman"/>
              </a:rPr>
              <a:t>для прибывших на работу   из других регионов;</a:t>
            </a:r>
            <a:endParaRPr lang="ru-RU" sz="1200" dirty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Wingdings"/>
              <a:buChar char=""/>
            </a:pPr>
            <a:r>
              <a:rPr lang="ru-RU" sz="1200" b="1" dirty="0">
                <a:solidFill>
                  <a:srgbClr val="0070C0"/>
                </a:solidFill>
                <a:effectLst/>
                <a:latin typeface="Cambria"/>
                <a:ea typeface="Times New Roman"/>
              </a:rPr>
              <a:t>оказание материальной помощи при переезде из другого региона</a:t>
            </a:r>
            <a:r>
              <a:rPr lang="ru-RU" sz="1200" b="1" dirty="0">
                <a:solidFill>
                  <a:srgbClr val="1F497D"/>
                </a:solidFill>
                <a:effectLst/>
                <a:latin typeface="Cambria"/>
                <a:ea typeface="Times New Roman"/>
              </a:rPr>
              <a:t>;</a:t>
            </a:r>
            <a:endParaRPr lang="ru-RU" sz="1200" dirty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Wingdings"/>
              <a:buChar char=""/>
            </a:pPr>
            <a:r>
              <a:rPr lang="ru-RU" sz="1200" b="1" dirty="0">
                <a:solidFill>
                  <a:srgbClr val="1F497D"/>
                </a:solidFill>
                <a:effectLst/>
                <a:latin typeface="Cambria"/>
                <a:ea typeface="Times New Roman"/>
              </a:rPr>
              <a:t>выплату подъемного пособия </a:t>
            </a:r>
            <a:r>
              <a:rPr lang="ru-RU" sz="1200" b="1" dirty="0">
                <a:solidFill>
                  <a:srgbClr val="1F497D"/>
                </a:solidFill>
                <a:latin typeface="Cambria"/>
                <a:ea typeface="Times New Roman"/>
              </a:rPr>
              <a:t> </a:t>
            </a:r>
            <a:r>
              <a:rPr lang="ru-RU" sz="1200" b="1" dirty="0">
                <a:solidFill>
                  <a:srgbClr val="1F497D"/>
                </a:solidFill>
                <a:effectLst/>
                <a:latin typeface="Cambria"/>
                <a:ea typeface="Times New Roman"/>
              </a:rPr>
              <a:t>в размере </a:t>
            </a:r>
            <a:r>
              <a:rPr lang="ru-RU" sz="1200" b="1" dirty="0">
                <a:solidFill>
                  <a:srgbClr val="FF0000"/>
                </a:solidFill>
                <a:effectLst/>
                <a:latin typeface="Cambria"/>
                <a:ea typeface="Times New Roman"/>
              </a:rPr>
              <a:t>150 тыс. рублей </a:t>
            </a:r>
            <a:r>
              <a:rPr lang="ru-RU" sz="1200" b="1" dirty="0">
                <a:solidFill>
                  <a:srgbClr val="1F497D"/>
                </a:solidFill>
                <a:effectLst/>
                <a:latin typeface="Cambria"/>
                <a:ea typeface="Times New Roman"/>
              </a:rPr>
              <a:t>для молодых специалистов;</a:t>
            </a:r>
          </a:p>
          <a:p>
            <a:pPr marL="342900" lvl="0" indent="-342900">
              <a:spcAft>
                <a:spcPts val="0"/>
              </a:spcAft>
              <a:buFont typeface="Wingdings"/>
              <a:buChar char=""/>
            </a:pPr>
            <a:r>
              <a:rPr lang="ru-RU" sz="1200" b="1" dirty="0">
                <a:solidFill>
                  <a:srgbClr val="0070C0"/>
                </a:solidFill>
                <a:latin typeface="Cambria" pitchFamily="18" charset="0"/>
                <a:ea typeface="Times New Roman"/>
              </a:rPr>
              <a:t>е</a:t>
            </a:r>
            <a:r>
              <a:rPr lang="ru-RU" sz="1200" b="1" dirty="0">
                <a:solidFill>
                  <a:srgbClr val="0070C0"/>
                </a:solidFill>
                <a:effectLst/>
                <a:latin typeface="Cambria" pitchFamily="18" charset="0"/>
                <a:ea typeface="Times New Roman"/>
              </a:rPr>
              <a:t>диновременная материальная помощь в размере </a:t>
            </a:r>
            <a:r>
              <a:rPr lang="ru-RU" sz="1200" b="1" dirty="0">
                <a:solidFill>
                  <a:srgbClr val="FF0000"/>
                </a:solidFill>
                <a:effectLst/>
                <a:latin typeface="Cambria" pitchFamily="18" charset="0"/>
                <a:ea typeface="Times New Roman"/>
              </a:rPr>
              <a:t>75 тыс.рублей.</a:t>
            </a:r>
          </a:p>
          <a:p>
            <a:pPr marL="342900" lvl="0" indent="-342900">
              <a:spcAft>
                <a:spcPts val="0"/>
              </a:spcAft>
              <a:buFont typeface="Wingdings"/>
              <a:buChar char=""/>
            </a:pPr>
            <a:r>
              <a:rPr lang="ru-RU" sz="1200" b="1" dirty="0">
                <a:solidFill>
                  <a:srgbClr val="1F497D"/>
                </a:solidFill>
                <a:effectLst/>
                <a:latin typeface="Cambria"/>
                <a:ea typeface="Times New Roman"/>
              </a:rPr>
              <a:t>выплату компенсации, связанную </a:t>
            </a:r>
            <a:r>
              <a:rPr lang="ru-RU" sz="1200" dirty="0">
                <a:latin typeface="Times New Roman"/>
                <a:ea typeface="Times New Roman"/>
              </a:rPr>
              <a:t> </a:t>
            </a:r>
            <a:r>
              <a:rPr lang="ru-RU" sz="1200" b="1" dirty="0">
                <a:solidFill>
                  <a:srgbClr val="1F497D"/>
                </a:solidFill>
                <a:effectLst/>
                <a:latin typeface="Cambria"/>
                <a:ea typeface="Times New Roman"/>
              </a:rPr>
              <a:t>с наймом жилья;</a:t>
            </a:r>
            <a:endParaRPr lang="ru-RU" sz="1200" dirty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Wingdings"/>
              <a:buChar char=""/>
            </a:pPr>
            <a:r>
              <a:rPr lang="ru-RU" sz="1200" b="1" dirty="0">
                <a:solidFill>
                  <a:srgbClr val="1F497D"/>
                </a:solidFill>
                <a:effectLst/>
                <a:latin typeface="Cambria"/>
                <a:ea typeface="Times New Roman"/>
              </a:rPr>
              <a:t>повышение квалификации за счет средств работодателя.</a:t>
            </a:r>
            <a:endParaRPr lang="ru-RU" sz="1200" dirty="0">
              <a:effectLst/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i="1" dirty="0">
                <a:solidFill>
                  <a:schemeClr val="tx1"/>
                </a:solidFill>
                <a:effectLst/>
                <a:latin typeface="Cambria"/>
                <a:ea typeface="Calibri"/>
                <a:cs typeface="Times New Roman"/>
              </a:rPr>
              <a:t>В больнице созданы все условия для комфортной работы!!!</a:t>
            </a:r>
            <a:endParaRPr lang="ru-RU" sz="1200" b="1" i="1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b="1" dirty="0">
                <a:solidFill>
                  <a:srgbClr val="FF0000"/>
                </a:solidFill>
                <a:effectLst/>
                <a:ea typeface="Calibri"/>
                <a:cs typeface="Times New Roman"/>
              </a:rPr>
              <a:t> 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877272"/>
            <a:ext cx="544635" cy="414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427984" y="5229200"/>
            <a:ext cx="2880318" cy="1055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1000" dirty="0">
              <a:solidFill>
                <a:srgbClr val="333333"/>
              </a:solidFill>
              <a:latin typeface="Arial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1000" b="1" dirty="0">
              <a:solidFill>
                <a:srgbClr val="333333"/>
              </a:solidFill>
              <a:effectLst/>
              <a:latin typeface="Arial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800" b="1" dirty="0">
              <a:solidFill>
                <a:srgbClr val="333333"/>
              </a:solidFill>
              <a:latin typeface="Arial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800" b="1" dirty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  <a:t> </a:t>
            </a:r>
            <a:r>
              <a:rPr lang="ru-RU" sz="900" b="1" dirty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  <a:t>Интересующую информацию  по вопросу трудоустройства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  <a:t>                можно задать по телефонам: </a:t>
            </a:r>
            <a:endParaRPr lang="ru-RU" sz="900" b="1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b="1" i="1" dirty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  <a:t>          8(3522) 49-85-67</a:t>
            </a:r>
            <a:endParaRPr lang="ru-RU" sz="900" b="1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b="1" i="1" dirty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  <a:t>          8(3522) 25-03-03</a:t>
            </a:r>
            <a:endParaRPr lang="ru-RU" sz="900" b="1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  <a:t>        122</a:t>
            </a:r>
            <a:endParaRPr lang="ru-RU" sz="900" b="1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  <a:t>           8(35249) 2-45-12</a:t>
            </a:r>
            <a:endParaRPr lang="ru-RU" sz="900" b="1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         Адрес: Курганская область,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           г. Куртамыш, ул. Смирнова, 21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3356992"/>
            <a:ext cx="309634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Bookman Old Style" pitchFamily="18" charset="0"/>
              </a:rPr>
              <a:t>следующих специалистов: 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dirty="0">
                <a:latin typeface="Bookman Old Style" pitchFamily="18" charset="0"/>
              </a:rPr>
              <a:t>врача-терапевта участкового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dirty="0">
                <a:latin typeface="Bookman Old Style" pitchFamily="18" charset="0"/>
              </a:rPr>
              <a:t>врача-педиатра участкового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dirty="0">
                <a:latin typeface="Bookman Old Style" pitchFamily="18" charset="0"/>
              </a:rPr>
              <a:t>врача-терапевта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dirty="0">
                <a:latin typeface="Bookman Old Style" pitchFamily="18" charset="0"/>
              </a:rPr>
              <a:t>врача-педиатра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dirty="0">
                <a:latin typeface="Bookman Old Style" pitchFamily="18" charset="0"/>
              </a:rPr>
              <a:t>врача-анестезиолога-реаниматолога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dirty="0">
                <a:latin typeface="Bookman Old Style" pitchFamily="18" charset="0"/>
              </a:rPr>
              <a:t>врача-офтальмолога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dirty="0">
                <a:latin typeface="Bookman Old Style" pitchFamily="18" charset="0"/>
              </a:rPr>
              <a:t>врача-</a:t>
            </a:r>
            <a:r>
              <a:rPr lang="ru-RU" sz="1400" dirty="0" err="1">
                <a:latin typeface="Bookman Old Style" pitchFamily="18" charset="0"/>
              </a:rPr>
              <a:t>оториноларинголога</a:t>
            </a:r>
            <a:endParaRPr lang="ru-RU" sz="1400" dirty="0">
              <a:latin typeface="Bookman Old Style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dirty="0">
                <a:latin typeface="Bookman Old Style" pitchFamily="18" charset="0"/>
              </a:rPr>
              <a:t>врача-невролога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dirty="0">
                <a:latin typeface="Bookman Old Style" pitchFamily="18" charset="0"/>
              </a:rPr>
              <a:t>врача-фтизиатра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dirty="0">
                <a:latin typeface="Bookman Old Style" pitchFamily="18" charset="0"/>
              </a:rPr>
              <a:t>врача-рентгенолога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dirty="0">
                <a:latin typeface="Bookman Old Style" pitchFamily="18" charset="0"/>
              </a:rPr>
              <a:t>врача-акушер-гинеколога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dirty="0">
                <a:latin typeface="Bookman Old Style" pitchFamily="18" charset="0"/>
              </a:rPr>
              <a:t>врача-психиатра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188640"/>
            <a:ext cx="8280920" cy="1944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В ГБУ «Межрайонная больница № 6» 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работают 59 врачей и 234 средних медицинских работников.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Оказываются следующие виды медицинской помощи по профилю: терапия, хирургия, офтальмология, оториноларингология,  гинекология, ОВП, стоматология, педиатрия, неврология, психиатрия-наркология.  </a:t>
            </a:r>
          </a:p>
        </p:txBody>
      </p:sp>
    </p:spTree>
    <p:extLst>
      <p:ext uri="{BB962C8B-B14F-4D97-AF65-F5344CB8AC3E}">
        <p14:creationId xmlns:p14="http://schemas.microsoft.com/office/powerpoint/2010/main" val="280037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571</TotalTime>
  <Words>265</Words>
  <Application>Microsoft Office PowerPoint</Application>
  <PresentationFormat>Экран (4:3)</PresentationFormat>
  <Paragraphs>55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2" baseType="lpstr">
      <vt:lpstr>Arial</vt:lpstr>
      <vt:lpstr>Bookman Old Style</vt:lpstr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ГБУ «Межрайонная больница № 6» расположена на территории Курганской области в г. Куртамыше. В состав больницы входит филиал в с. Целинное</dc:title>
  <dc:creator>пользователь</dc:creator>
  <cp:lastModifiedBy>Татьяна Сергеевна Котлованова</cp:lastModifiedBy>
  <cp:revision>52</cp:revision>
  <dcterms:created xsi:type="dcterms:W3CDTF">2023-02-05T19:07:36Z</dcterms:created>
  <dcterms:modified xsi:type="dcterms:W3CDTF">2023-12-05T04:45:41Z</dcterms:modified>
</cp:coreProperties>
</file>