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6632"/>
            <a:ext cx="72587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Добро пожаловать </a:t>
            </a:r>
          </a:p>
          <a:p>
            <a:pPr algn="ctr"/>
            <a:r>
              <a:rPr lang="ru-RU" sz="2800" b="1" dirty="0">
                <a:latin typeface="Bookman Old Style" pitchFamily="18" charset="0"/>
              </a:rPr>
              <a:t>в ГБУ «Межрайонная больница № 6»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416735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99992" y="2852936"/>
            <a:ext cx="18722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Численность обслуживаемого населения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sz="1200" b="1" dirty="0" err="1">
                <a:solidFill>
                  <a:schemeClr val="accent2">
                    <a:lumMod val="50000"/>
                  </a:schemeClr>
                </a:solidFill>
              </a:rPr>
              <a:t>Куртамышском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 муниципальном </a:t>
            </a:r>
          </a:p>
          <a:p>
            <a:pPr marL="285750" indent="-285750"/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     округе – </a:t>
            </a:r>
            <a:r>
              <a:rPr lang="ru-RU" sz="1200" b="1" dirty="0">
                <a:solidFill>
                  <a:srgbClr val="FF0000"/>
                </a:solidFill>
              </a:rPr>
              <a:t>24519</a:t>
            </a:r>
          </a:p>
          <a:p>
            <a:pPr marL="285750" indent="-285750" algn="ctr"/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 человек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в Целинном муниципальном </a:t>
            </a:r>
          </a:p>
          <a:p>
            <a:pPr marL="285750" indent="-285750"/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    округе  -   </a:t>
            </a:r>
            <a:r>
              <a:rPr lang="ru-RU" sz="1200" b="1" dirty="0">
                <a:solidFill>
                  <a:srgbClr val="FF0000"/>
                </a:solidFill>
              </a:rPr>
              <a:t>12006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 человек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980728"/>
            <a:ext cx="30243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Современное многопрофильное </a:t>
            </a:r>
          </a:p>
          <a:p>
            <a:pPr algn="ctr"/>
            <a:r>
              <a:rPr lang="ru-RU" sz="1400" b="1" dirty="0"/>
              <a:t>лечебно-профилактическое учреждение, которое</a:t>
            </a:r>
          </a:p>
          <a:p>
            <a:pPr algn="ctr"/>
            <a:r>
              <a:rPr lang="ru-RU" sz="1400" b="1" dirty="0"/>
              <a:t> расположено на территории </a:t>
            </a:r>
          </a:p>
          <a:p>
            <a:pPr algn="ctr"/>
            <a:r>
              <a:rPr lang="ru-RU" sz="1400" b="1" dirty="0"/>
              <a:t>Курганской области  </a:t>
            </a:r>
          </a:p>
          <a:p>
            <a:pPr algn="ctr"/>
            <a:r>
              <a:rPr lang="ru-RU" sz="1400" b="1" dirty="0"/>
              <a:t>в г. Куртамыше. </a:t>
            </a:r>
          </a:p>
          <a:p>
            <a:pPr algn="ctr"/>
            <a:r>
              <a:rPr lang="ru-RU" sz="1400" b="1" dirty="0"/>
              <a:t>В состав больницы входит </a:t>
            </a:r>
          </a:p>
          <a:p>
            <a:pPr algn="ctr"/>
            <a:r>
              <a:rPr lang="ru-RU" sz="1400" b="1" dirty="0"/>
              <a:t>филиал в с. Целинное. </a:t>
            </a:r>
          </a:p>
        </p:txBody>
      </p:sp>
      <p:sp>
        <p:nvSpPr>
          <p:cNvPr id="5122" name="AutoShape 2" descr="https://sun9-18.userapi.com/impg/qIPvEVQOHQUC7hhhjm5kGl_IKQOQ-uF9SpeqkA/Zs56nvwKMMY.jpg?size=605x807&amp;quality=95&amp;sign=5516a09add92494ab4b1c89e5406e45c&amp;c_uniq_tag=pabiIu09l9f3l_o_Jlb8rBeLfHJolIJCuqSP5mH89GI&amp;type=alb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https://sun9-18.userapi.com/impg/qIPvEVQOHQUC7hhhjm5kGl_IKQOQ-uF9SpeqkA/Zs56nvwKMMY.jpg?size=605x807&amp;quality=95&amp;sign=5516a09add92494ab4b1c89e5406e45c&amp;c_uniq_tag=pabiIu09l9f3l_o_Jlb8rBeLfHJolIJCuqSP5mH89GI&amp;type=alb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https://oki3.vkusercdn.ru/i?r=BDHElZJBPNKGuFyY-akIDfgnVYXPCJRGLidQWSydaCGDi8z9pL-OA5rg7JIsy9ry67w&amp;fn=w_61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https://oki3.vkusercdn.ru/i?r=BDHElZJBPNKGuFyY-akIDfgnVYXPCJRGLidQWSydaCGDi8z9pL-OA5rg7JIsy9ry67w&amp;fn=w_61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052736"/>
            <a:ext cx="3240360" cy="213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573016"/>
            <a:ext cx="2232248" cy="300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За счёт нормированного страхового запаса от ТФ ОМС приобретён наркозно- дыхательный аппарат для взрослых и детей &quot;Mindray&quot;, стоимостью 2 млн.300 т.р.  в ГБУ &quot;Межрайонная больница №6&quot;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68960"/>
            <a:ext cx="167139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555776" y="6021288"/>
            <a:ext cx="6768752" cy="548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Проведен капитальный ремонт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   поликлиники и хирургического отделения стационара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98382" y="1052736"/>
            <a:ext cx="2345618" cy="295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20254" y="3933056"/>
            <a:ext cx="302374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7101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WhatsApp-Image-2022-09-02-at-13.53.18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2736304" cy="129614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131840" y="2276872"/>
            <a:ext cx="5904656" cy="2952328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Мы предлагаем:</a:t>
            </a:r>
            <a:endParaRPr lang="ru-RU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</a:pPr>
            <a:r>
              <a:rPr lang="ru-RU" sz="1200" b="1" dirty="0">
                <a:solidFill>
                  <a:srgbClr val="1F497D"/>
                </a:solidFill>
                <a:effectLst/>
                <a:latin typeface="Cambria"/>
                <a:ea typeface="Times New Roman"/>
              </a:rPr>
              <a:t>достойную заработную плату </a:t>
            </a:r>
            <a:r>
              <a:rPr lang="ru-RU" sz="1200" b="1" u="sng" dirty="0">
                <a:solidFill>
                  <a:srgbClr val="FF0000"/>
                </a:solidFill>
                <a:effectLst/>
                <a:latin typeface="Cambria"/>
                <a:ea typeface="Times New Roman"/>
              </a:rPr>
              <a:t>от 75000 руб.</a:t>
            </a:r>
            <a:endParaRPr lang="ru-RU" sz="1200" b="1" u="sng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</a:pPr>
            <a:r>
              <a:rPr lang="ru-RU" sz="1200" b="1" dirty="0">
                <a:solidFill>
                  <a:srgbClr val="0070C0"/>
                </a:solidFill>
                <a:effectLst/>
                <a:latin typeface="Cambria"/>
                <a:ea typeface="Times New Roman"/>
              </a:rPr>
              <a:t>единовременную компенсационную выплату    в размере </a:t>
            </a:r>
            <a:r>
              <a:rPr lang="ru-RU" sz="1200" b="1" dirty="0">
                <a:solidFill>
                  <a:srgbClr val="FF0000"/>
                </a:solidFill>
                <a:effectLst/>
                <a:latin typeface="Cambria"/>
                <a:ea typeface="Times New Roman"/>
              </a:rPr>
              <a:t>1 млн. рублей;</a:t>
            </a:r>
            <a:endParaRPr lang="ru-RU" sz="12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</a:pPr>
            <a:r>
              <a:rPr lang="ru-RU" sz="1200" b="1" dirty="0">
                <a:solidFill>
                  <a:srgbClr val="1F497D"/>
                </a:solidFill>
                <a:effectLst/>
                <a:latin typeface="Cambria"/>
                <a:ea typeface="Times New Roman"/>
              </a:rPr>
              <a:t>единовременную компенсационную выплату   в размере </a:t>
            </a:r>
            <a:r>
              <a:rPr lang="ru-RU" sz="1200" b="1" dirty="0">
                <a:solidFill>
                  <a:srgbClr val="FF0000"/>
                </a:solidFill>
                <a:effectLst/>
                <a:latin typeface="Cambria"/>
                <a:ea typeface="Times New Roman"/>
              </a:rPr>
              <a:t>300 тыс. рублей                </a:t>
            </a:r>
            <a:r>
              <a:rPr lang="ru-RU" sz="1200" b="1" dirty="0">
                <a:solidFill>
                  <a:srgbClr val="1F497D"/>
                </a:solidFill>
                <a:effectLst/>
                <a:latin typeface="Cambria"/>
                <a:ea typeface="Times New Roman"/>
              </a:rPr>
              <a:t>для прибывших на работу   из других регионов;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</a:pPr>
            <a:r>
              <a:rPr lang="ru-RU" sz="1200" b="1" dirty="0">
                <a:solidFill>
                  <a:srgbClr val="0070C0"/>
                </a:solidFill>
                <a:effectLst/>
                <a:latin typeface="Cambria"/>
                <a:ea typeface="Times New Roman"/>
              </a:rPr>
              <a:t>оказание материальной помощи при переезде из другого региона</a:t>
            </a:r>
            <a:r>
              <a:rPr lang="ru-RU" sz="1200" b="1" dirty="0">
                <a:solidFill>
                  <a:srgbClr val="1F497D"/>
                </a:solidFill>
                <a:effectLst/>
                <a:latin typeface="Cambria"/>
                <a:ea typeface="Times New Roman"/>
              </a:rPr>
              <a:t>;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</a:pPr>
            <a:r>
              <a:rPr lang="ru-RU" sz="1200" b="1" dirty="0">
                <a:solidFill>
                  <a:srgbClr val="1F497D"/>
                </a:solidFill>
                <a:effectLst/>
                <a:latin typeface="Cambria"/>
                <a:ea typeface="Times New Roman"/>
              </a:rPr>
              <a:t>выплату подъемного пособия </a:t>
            </a:r>
            <a:r>
              <a:rPr lang="ru-RU" sz="1200" b="1" dirty="0">
                <a:solidFill>
                  <a:srgbClr val="1F497D"/>
                </a:solidFill>
                <a:latin typeface="Cambria"/>
                <a:ea typeface="Times New Roman"/>
              </a:rPr>
              <a:t> </a:t>
            </a:r>
            <a:r>
              <a:rPr lang="ru-RU" sz="1200" b="1" dirty="0">
                <a:solidFill>
                  <a:srgbClr val="1F497D"/>
                </a:solidFill>
                <a:effectLst/>
                <a:latin typeface="Cambria"/>
                <a:ea typeface="Times New Roman"/>
              </a:rPr>
              <a:t>в размере </a:t>
            </a:r>
            <a:r>
              <a:rPr lang="ru-RU" sz="1200" b="1" dirty="0">
                <a:solidFill>
                  <a:srgbClr val="FF0000"/>
                </a:solidFill>
                <a:effectLst/>
                <a:latin typeface="Cambria"/>
                <a:ea typeface="Times New Roman"/>
              </a:rPr>
              <a:t>150 тыс. рублей </a:t>
            </a:r>
            <a:r>
              <a:rPr lang="ru-RU" sz="1200" b="1" dirty="0">
                <a:solidFill>
                  <a:srgbClr val="1F497D"/>
                </a:solidFill>
                <a:effectLst/>
                <a:latin typeface="Cambria"/>
                <a:ea typeface="Times New Roman"/>
              </a:rPr>
              <a:t>для молодых специалистов;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"/>
            </a:pPr>
            <a:r>
              <a:rPr lang="ru-RU" sz="1200" b="1" dirty="0">
                <a:solidFill>
                  <a:srgbClr val="0070C0"/>
                </a:solidFill>
                <a:latin typeface="Cambria" pitchFamily="18" charset="0"/>
                <a:ea typeface="Times New Roman"/>
              </a:rPr>
              <a:t>е</a:t>
            </a:r>
            <a:r>
              <a:rPr lang="ru-RU" sz="1200" b="1" dirty="0">
                <a:solidFill>
                  <a:srgbClr val="0070C0"/>
                </a:solidFill>
                <a:effectLst/>
                <a:latin typeface="Cambria" pitchFamily="18" charset="0"/>
                <a:ea typeface="Times New Roman"/>
              </a:rPr>
              <a:t>диновременная материальная помощь в размере </a:t>
            </a:r>
            <a:r>
              <a:rPr lang="ru-RU" sz="1200" b="1" dirty="0">
                <a:solidFill>
                  <a:srgbClr val="FF0000"/>
                </a:solidFill>
                <a:effectLst/>
                <a:latin typeface="Cambria" pitchFamily="18" charset="0"/>
                <a:ea typeface="Times New Roman"/>
              </a:rPr>
              <a:t>75 тыс.рублей.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"/>
            </a:pPr>
            <a:r>
              <a:rPr lang="ru-RU" sz="1200" b="1" dirty="0">
                <a:solidFill>
                  <a:srgbClr val="1F497D"/>
                </a:solidFill>
                <a:effectLst/>
                <a:latin typeface="Cambria"/>
                <a:ea typeface="Times New Roman"/>
              </a:rPr>
              <a:t>выплату компенсации, связанную </a:t>
            </a:r>
            <a:r>
              <a:rPr lang="ru-RU" sz="1200" dirty="0">
                <a:latin typeface="Times New Roman"/>
                <a:ea typeface="Times New Roman"/>
              </a:rPr>
              <a:t> </a:t>
            </a:r>
            <a:r>
              <a:rPr lang="ru-RU" sz="1200" b="1" dirty="0">
                <a:solidFill>
                  <a:srgbClr val="1F497D"/>
                </a:solidFill>
                <a:effectLst/>
                <a:latin typeface="Cambria"/>
                <a:ea typeface="Times New Roman"/>
              </a:rPr>
              <a:t>с наймом жилья;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</a:pPr>
            <a:r>
              <a:rPr lang="ru-RU" sz="1200" b="1" dirty="0">
                <a:solidFill>
                  <a:srgbClr val="1F497D"/>
                </a:solidFill>
                <a:effectLst/>
                <a:latin typeface="Cambria"/>
                <a:ea typeface="Times New Roman"/>
              </a:rPr>
              <a:t>повышение квалификации за счет средств работодателя.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i="1" dirty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В больнице созданы все условия для комфортной работы!!!</a:t>
            </a:r>
            <a:endParaRPr lang="ru-RU" sz="1200" b="1" i="1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 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77272"/>
            <a:ext cx="544635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427984" y="5229200"/>
            <a:ext cx="2880318" cy="105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000" dirty="0">
              <a:solidFill>
                <a:srgbClr val="333333"/>
              </a:solidFill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000" b="1" dirty="0">
              <a:solidFill>
                <a:srgbClr val="333333"/>
              </a:solidFill>
              <a:effectLst/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800" b="1" dirty="0">
              <a:solidFill>
                <a:srgbClr val="333333"/>
              </a:solidFill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ru-RU" sz="900" b="1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Интересующую информацию  по вопросу трудоустройства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                можно задать по телефонам: </a:t>
            </a:r>
            <a:endParaRPr lang="ru-RU" sz="900" b="1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b="1" i="1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          8(3522) 49-85-67</a:t>
            </a:r>
            <a:endParaRPr lang="ru-RU" sz="900" b="1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b="1" i="1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          8(3522) 25-03-03</a:t>
            </a:r>
            <a:endParaRPr lang="ru-RU" sz="900" b="1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        122</a:t>
            </a:r>
            <a:endParaRPr lang="ru-RU" sz="900" b="1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           8(35249) 2-45-12</a:t>
            </a:r>
            <a:endParaRPr lang="ru-RU" sz="900" b="1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         Адрес: Курганская область,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           г. Куртамыш, ул. Смирнова, 21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356992"/>
            <a:ext cx="30963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Bookman Old Style" pitchFamily="18" charset="0"/>
              </a:rPr>
              <a:t>следующих специалистов: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врача-терапевта участкового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врача-педиатра участкового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врача-терапевта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врача-педиатра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врача-анестезиолога-реаниматолога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врача-офтальмолога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</a:t>
            </a:r>
            <a:r>
              <a:rPr lang="ru-RU" sz="1400" dirty="0" err="1">
                <a:latin typeface="Bookman Old Style" pitchFamily="18" charset="0"/>
              </a:rPr>
              <a:t>оториноларинголога</a:t>
            </a:r>
            <a:endParaRPr lang="ru-RU" sz="1400" dirty="0">
              <a:latin typeface="Bookman Old Style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врача-невролога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врача-фтизиатра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врача-рентгенолога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врача-акушер-гинеколога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latin typeface="Bookman Old Style" pitchFamily="18" charset="0"/>
              </a:rPr>
              <a:t>врача-психиатра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88640"/>
            <a:ext cx="8280920" cy="1944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В ГБУ «Межрайонная больница № 6»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работают 59 врачей и 234 средних медицинских работников.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Оказываются следующие виды медицинской помощи по профилю: терапия, хирургия, офтальмология, оториноларингология,  гинекология, ОВП, стоматология, педиатрия, неврология, психиатрия-наркология.  </a:t>
            </a:r>
          </a:p>
        </p:txBody>
      </p:sp>
    </p:spTree>
    <p:extLst>
      <p:ext uri="{BB962C8B-B14F-4D97-AF65-F5344CB8AC3E}">
        <p14:creationId xmlns:p14="http://schemas.microsoft.com/office/powerpoint/2010/main" val="280037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571</TotalTime>
  <Words>265</Words>
  <Application>Microsoft Office PowerPoint</Application>
  <PresentationFormat>Экран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Arial</vt:lpstr>
      <vt:lpstr>Bookman Old Style</vt:lpstr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«Межрайонная больница № 6» расположена на территории Курганской области в г. Куртамыше. В состав больницы входит филиал в с. Целинное</dc:title>
  <dc:creator>пользователь</dc:creator>
  <cp:lastModifiedBy>Татьяна Сергеевна Котлованова</cp:lastModifiedBy>
  <cp:revision>52</cp:revision>
  <dcterms:created xsi:type="dcterms:W3CDTF">2023-02-05T19:07:36Z</dcterms:created>
  <dcterms:modified xsi:type="dcterms:W3CDTF">2023-12-05T04:45:41Z</dcterms:modified>
</cp:coreProperties>
</file>