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7" r:id="rId2"/>
    <p:sldId id="261" r:id="rId3"/>
    <p:sldId id="258" r:id="rId4"/>
    <p:sldId id="323" r:id="rId5"/>
    <p:sldId id="288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3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0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9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89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0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7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3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8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4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8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0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0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3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175E-FB49-46A2-8855-5319C95E90D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ABAF-9C44-4D19-81B1-DFE0E6C2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urgan-med.ru/privlechenie-meditsinskikh-rabotnikov/informatsiya-po-vakansiyam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la@odb45.ru" TargetMode="External"/><Relationship Id="rId2" Type="http://schemas.openxmlformats.org/officeDocument/2006/relationships/hyperlink" Target="mailto:in@odb45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" y="1942011"/>
            <a:ext cx="7593874" cy="2525485"/>
          </a:xfrm>
        </p:spPr>
        <p:txBody>
          <a:bodyPr>
            <a:noAutofit/>
          </a:bodyPr>
          <a:lstStyle/>
          <a:p>
            <a:r>
              <a:rPr lang="ru-RU" sz="3600" dirty="0" smtClean="0"/>
              <a:t>	</a:t>
            </a:r>
            <a: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</a:t>
            </a:r>
            <a:b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«Курганская областная детская клиническая больница </a:t>
            </a:r>
            <a:b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Красного Креста»</a:t>
            </a:r>
            <a:b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Курган</a:t>
            </a:r>
            <a:endParaRPr lang="ru-RU" sz="3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2899954"/>
            <a:ext cx="5895702" cy="3958046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f45ede363c344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" y="5998029"/>
            <a:ext cx="609600" cy="609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748937"/>
            <a:ext cx="10633166" cy="592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медицинской организации                       Вакансии                          Социальная поддержка</a:t>
            </a:r>
            <a:endParaRPr lang="ru-RU" sz="1600" b="1" dirty="0">
              <a:solidFill>
                <a:srgbClr val="990033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2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3" y="278674"/>
            <a:ext cx="10673687" cy="322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               </a:t>
            </a:r>
            <a:r>
              <a:rPr lang="ru-RU" sz="2800" b="1" dirty="0" smtClean="0"/>
              <a:t>О нас: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2023" y="687977"/>
            <a:ext cx="5042262" cy="5947955"/>
          </a:xfrm>
        </p:spPr>
        <p:txBody>
          <a:bodyPr>
            <a:normAutofit lnSpcReduction="10000"/>
          </a:bodyPr>
          <a:lstStyle/>
          <a:p>
            <a:pPr marL="36576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300" b="1" dirty="0" smtClean="0">
                <a:solidFill>
                  <a:srgbClr val="7030A0"/>
                </a:solidFill>
              </a:rPr>
              <a:t>Преимущества и возможности </a:t>
            </a:r>
            <a:r>
              <a:rPr lang="ru-RU" sz="2300" b="1" dirty="0" smtClean="0"/>
              <a:t>трудоустройства в нашей медицинской организации:</a:t>
            </a:r>
            <a:endParaRPr lang="ru-RU" sz="2300" b="1" dirty="0"/>
          </a:p>
          <a:p>
            <a:pPr marL="420624" indent="-384048">
              <a:lnSpc>
                <a:spcPct val="100000"/>
              </a:lnSpc>
              <a:spcBef>
                <a:spcPts val="0"/>
              </a:spcBef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7030A0"/>
                </a:solidFill>
              </a:rPr>
              <a:t>Современное оборудование </a:t>
            </a:r>
            <a:r>
              <a:rPr lang="ru-RU" sz="2300" b="1" dirty="0" smtClean="0"/>
              <a:t>(обновленная материально-техническая база)</a:t>
            </a:r>
          </a:p>
          <a:p>
            <a:pPr marL="420624" indent="-384048">
              <a:lnSpc>
                <a:spcPct val="100000"/>
              </a:lnSpc>
              <a:spcBef>
                <a:spcPts val="0"/>
              </a:spcBef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7030A0"/>
                </a:solidFill>
              </a:rPr>
              <a:t>Дружный коллектив </a:t>
            </a:r>
            <a:r>
              <a:rPr lang="ru-RU" sz="2300" b="1" dirty="0" smtClean="0"/>
              <a:t>(система наставничества, корпоративные мероприятия)</a:t>
            </a:r>
          </a:p>
          <a:p>
            <a:pPr marL="420624" indent="-384048">
              <a:lnSpc>
                <a:spcPct val="100000"/>
              </a:lnSpc>
              <a:spcBef>
                <a:spcPts val="0"/>
              </a:spcBef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7030A0"/>
                </a:solidFill>
              </a:rPr>
              <a:t>Стабильность </a:t>
            </a:r>
            <a:r>
              <a:rPr lang="ru-RU" sz="2300" b="1" dirty="0" smtClean="0"/>
              <a:t>(надежное государственное учреждение)</a:t>
            </a:r>
          </a:p>
          <a:p>
            <a:pPr marL="420624" indent="-384048">
              <a:lnSpc>
                <a:spcPct val="100000"/>
              </a:lnSpc>
              <a:spcBef>
                <a:spcPts val="0"/>
              </a:spcBef>
              <a:buFont typeface="Wingdings 2"/>
              <a:buChar char=""/>
              <a:defRPr/>
            </a:pPr>
            <a:r>
              <a:rPr lang="ru-RU" sz="2300" b="1" dirty="0" smtClean="0">
                <a:solidFill>
                  <a:srgbClr val="7030A0"/>
                </a:solidFill>
              </a:rPr>
              <a:t>Профессиональное обучение</a:t>
            </a:r>
          </a:p>
          <a:p>
            <a:pPr marL="36576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300" b="1" dirty="0" smtClean="0"/>
              <a:t>     Повышение квалификации</a:t>
            </a:r>
          </a:p>
          <a:p>
            <a:pPr marL="36576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300" b="1" dirty="0" smtClean="0"/>
              <a:t>     Профессиональная   </a:t>
            </a:r>
          </a:p>
          <a:p>
            <a:pPr marL="36576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300" b="1" dirty="0"/>
              <a:t> </a:t>
            </a:r>
            <a:r>
              <a:rPr lang="ru-RU" sz="2300" b="1" dirty="0" smtClean="0"/>
              <a:t>    переподготовка</a:t>
            </a:r>
            <a:endParaRPr lang="ru-RU" sz="2300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12" y="714103"/>
            <a:ext cx="3239674" cy="3058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>
          <a:xfrm>
            <a:off x="3474634" y="3772818"/>
            <a:ext cx="3318051" cy="2974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4718" r="313" b="19590"/>
          <a:stretch/>
        </p:blipFill>
        <p:spPr>
          <a:xfrm>
            <a:off x="209006" y="656495"/>
            <a:ext cx="3344006" cy="3149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6" t="4427" r="-2246" b="19382"/>
          <a:stretch/>
        </p:blipFill>
        <p:spPr>
          <a:xfrm>
            <a:off x="269966" y="3805646"/>
            <a:ext cx="3283046" cy="29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4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39634"/>
            <a:ext cx="11613075" cy="185492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организация для оказания высококвалифицированной специализированной медицинской помощи населению Курганской области в амбулаторно-поликлинических и стационарных условиях с применением высокоэффективных медицинских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технологий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базе больницы оказывается специализированная медицинская помощь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специальностям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342606"/>
            <a:ext cx="10820400" cy="3876079"/>
          </a:xfrm>
        </p:spPr>
        <p:txBody>
          <a:bodyPr>
            <a:normAutofit fontScale="62500" lnSpcReduction="20000"/>
          </a:bodyPr>
          <a:lstStyle/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педиатрии, неонатологии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пульмонологии, аллергологии-иммунологии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нефрологии, детской урологии-андрологии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детской хирургии, нейрохирургии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ематологии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детской онкологии</a:t>
            </a: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детской эндокринологии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травматологии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ортопедии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гастроэнтерологии</a:t>
            </a:r>
          </a:p>
          <a:p>
            <a:pPr marL="342900" indent="-3429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ториноларингологии, сурдологии-оториноларингологии</a:t>
            </a:r>
          </a:p>
          <a:p>
            <a:pPr marL="342900" indent="-3429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еврологии, медицинской реабилитации</a:t>
            </a:r>
          </a:p>
          <a:p>
            <a:pPr marL="342900" indent="-342900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ревматологии</a:t>
            </a:r>
          </a:p>
          <a:p>
            <a:pPr marL="342900" indent="-3429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фтальмологии</a:t>
            </a:r>
          </a:p>
          <a:p>
            <a:pPr marL="342900" indent="-342900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кушерству и гинекологии</a:t>
            </a:r>
          </a:p>
          <a:p>
            <a:pPr marL="342900" indent="-342900"/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6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35430" y="296091"/>
            <a:ext cx="11425644" cy="2995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ВАКАНСИИ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самых актуальных вакансиях можно узнать по ссылке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kurgan-med.ru/privlechenie-meditsinskikh-rabotnikov/informatsiya-po-vakansiyam.php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58510"/>
              </p:ext>
            </p:extLst>
          </p:nvPr>
        </p:nvGraphicFramePr>
        <p:xfrm>
          <a:off x="920932" y="1502229"/>
          <a:ext cx="9605553" cy="117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706"/>
                <a:gridCol w="447184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Заработная плата</a:t>
                      </a:r>
                      <a:endParaRPr lang="ru-RU" dirty="0"/>
                    </a:p>
                  </a:txBody>
                  <a:tcPr/>
                </a:tc>
              </a:tr>
              <a:tr h="403497"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Врач-педиатр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75 000 руб.</a:t>
                      </a:r>
                      <a:endParaRPr lang="ru-RU" dirty="0"/>
                    </a:p>
                  </a:txBody>
                  <a:tcPr/>
                </a:tc>
              </a:tr>
              <a:tr h="403497"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Врач-неонатолог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75 000 руб.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0932" y="2674984"/>
            <a:ext cx="10522131" cy="54719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/>
              <a:t>                                           Социальные гарантии</a:t>
            </a:r>
            <a:endParaRPr lang="ru-RU" sz="2500" b="1" dirty="0"/>
          </a:p>
        </p:txBody>
      </p:sp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88035"/>
              </p:ext>
            </p:extLst>
          </p:nvPr>
        </p:nvGraphicFramePr>
        <p:xfrm>
          <a:off x="640034" y="3239591"/>
          <a:ext cx="11083926" cy="339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405"/>
                <a:gridCol w="6044521"/>
              </a:tblGrid>
              <a:tr h="415668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Ежегодный оплачиваемый отпуск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количестве 28 календарных дней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4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 оплачиваемый отпуск за работу с вредными и (или) опасными условиями труда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количестве </a:t>
                      </a:r>
                      <a:r>
                        <a:rPr lang="ru-RU" sz="12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календарных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4807">
                <a:tc rowSpan="4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социальной поддержки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Выплата подъемного пособия медицинским работникам после окончания ими образовательных организаций высшего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(в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размере 100 тыс. руб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0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Единовременная выплата при трудоустройстве на отдельные должности, включенные в перечень вакантных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должностей, (в размере 300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0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служебного жилья или частичная компенсация расходов, связанных с наймом (поднаймом) жилого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помещения (в размере от 3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 10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Регулярная профессиональная переподготовка и повышение квалификационного уровня за счет работодателя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9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764373"/>
            <a:ext cx="11140440" cy="754938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/>
              <a:t>СВЯЗАТЬСЯ С НАМИ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413" y="1519311"/>
            <a:ext cx="10735096" cy="434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Задать вопросы и подать резюме можно любым удобным способом: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Рабочий телефон</a:t>
            </a:r>
          </a:p>
          <a:p>
            <a:pPr marL="0" indent="0">
              <a:buNone/>
            </a:pPr>
            <a:r>
              <a:rPr lang="ru-RU" dirty="0" smtClean="0"/>
              <a:t>8(3522)44-52-63 приемная главного врача</a:t>
            </a:r>
          </a:p>
          <a:p>
            <a:pPr marL="0" indent="0">
              <a:buNone/>
            </a:pPr>
            <a:r>
              <a:rPr lang="ru-RU" dirty="0" smtClean="0"/>
              <a:t>8(3522)44-41-20 отдел кадров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Электронная почта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hlinkClick r:id="rId2"/>
              </a:rPr>
              <a:t>in@odb45.ru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tla@odb45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Адрес</a:t>
            </a:r>
          </a:p>
          <a:p>
            <a:pPr marL="0" indent="0">
              <a:buNone/>
            </a:pPr>
            <a:r>
              <a:rPr lang="ru-RU" dirty="0" smtClean="0"/>
              <a:t>640008, Курганская область, г. Курган, пр. Конституции, д. 38</a:t>
            </a:r>
            <a:endParaRPr lang="ru-RU" dirty="0"/>
          </a:p>
        </p:txBody>
      </p:sp>
      <p:sp>
        <p:nvSpPr>
          <p:cNvPr id="5" name="AutoShape 2" descr="Логотип Вконтакте в вект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61829"/>
            <a:ext cx="624840" cy="624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07" y="1961829"/>
            <a:ext cx="62484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1289</TotalTime>
  <Words>293</Words>
  <Application>Microsoft Office PowerPoint</Application>
  <PresentationFormat>Широкоэкранный</PresentationFormat>
  <Paragraphs>54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Monotype Corsiva</vt:lpstr>
      <vt:lpstr>Times New Roman</vt:lpstr>
      <vt:lpstr>Wingdings 2</vt:lpstr>
      <vt:lpstr>След самолета</vt:lpstr>
      <vt:lpstr> трудоустройство  ГОСУДАРСТВЕННОЕ бюджетное учреждение «Курганская областная детская клиническая больница  имени Красного Креста» г. Курган</vt:lpstr>
      <vt:lpstr>                   О нас:</vt:lpstr>
      <vt:lpstr>Медицинская организация для оказания высококвалифицированной специализированной медицинской помощи населению Курганской области в амбулаторно-поликлинических и стационарных условиях с применением высокоэффективных медицинских технологий  На базе больницы оказывается специализированная медицинская помощь по специальностям:</vt:lpstr>
      <vt:lpstr>                                           Социальные гарантии</vt:lpstr>
      <vt:lpstr>СВЯЗАТЬСЯ С НАМИ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«Курганская областная детская клиническая больница  имени Красного Креста»</dc:title>
  <dc:creator>Елена Афонина Анатольевна</dc:creator>
  <cp:lastModifiedBy>Екатерина Логинова</cp:lastModifiedBy>
  <cp:revision>117</cp:revision>
  <cp:lastPrinted>2025-03-17T09:14:31Z</cp:lastPrinted>
  <dcterms:created xsi:type="dcterms:W3CDTF">2014-11-18T09:17:04Z</dcterms:created>
  <dcterms:modified xsi:type="dcterms:W3CDTF">2025-03-17T09:14:36Z</dcterms:modified>
</cp:coreProperties>
</file>