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43" r:id="rId1"/>
  </p:sldMasterIdLst>
  <p:notesMasterIdLst>
    <p:notesMasterId r:id="rId19"/>
  </p:notesMasterIdLst>
  <p:sldIdLst>
    <p:sldId id="256" r:id="rId2"/>
    <p:sldId id="294" r:id="rId3"/>
    <p:sldId id="328" r:id="rId4"/>
    <p:sldId id="385" r:id="rId5"/>
    <p:sldId id="386" r:id="rId6"/>
    <p:sldId id="387" r:id="rId7"/>
    <p:sldId id="329" r:id="rId8"/>
    <p:sldId id="330" r:id="rId9"/>
    <p:sldId id="333" r:id="rId10"/>
    <p:sldId id="384" r:id="rId11"/>
    <p:sldId id="377" r:id="rId12"/>
    <p:sldId id="378" r:id="rId13"/>
    <p:sldId id="380" r:id="rId14"/>
    <p:sldId id="381" r:id="rId15"/>
    <p:sldId id="382" r:id="rId16"/>
    <p:sldId id="383" r:id="rId17"/>
    <p:sldId id="327" r:id="rId18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E124"/>
    <a:srgbClr val="FF616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—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31" autoAdjust="0"/>
    <p:restoredTop sz="94629" autoAdjust="0"/>
  </p:normalViewPr>
  <p:slideViewPr>
    <p:cSldViewPr snapToGrid="0">
      <p:cViewPr varScale="1">
        <p:scale>
          <a:sx n="81" d="100"/>
          <a:sy n="81" d="100"/>
        </p:scale>
        <p:origin x="-10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FC8AC7-33D9-4A55-8C38-69E31F7893CA}" type="datetimeFigureOut">
              <a:rPr lang="ru-RU" smtClean="0"/>
              <a:pPr/>
              <a:t>01.02.2026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CE1F8-2503-4C53-8B5F-27B296604F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6453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CE1F8-2503-4C53-8B5F-27B296604FE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52691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CE1F8-2503-4C53-8B5F-27B296604FE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93578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CE1F8-2503-4C53-8B5F-27B296604FE9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93578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CE1F8-2503-4C53-8B5F-27B296604FE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93578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CE1F8-2503-4C53-8B5F-27B296604FE9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93578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CE1F8-2503-4C53-8B5F-27B296604FE9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93578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CE1F8-2503-4C53-8B5F-27B296604FE9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93578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CE1F8-2503-4C53-8B5F-27B296604FE9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93578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CE1F8-2503-4C53-8B5F-27B296604FE9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5269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CE1F8-2503-4C53-8B5F-27B296604FE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5558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CE1F8-2503-4C53-8B5F-27B296604FE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9357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CE1F8-2503-4C53-8B5F-27B296604FE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9357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CE1F8-2503-4C53-8B5F-27B296604FE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9357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CE1F8-2503-4C53-8B5F-27B296604FE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9357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CE1F8-2503-4C53-8B5F-27B296604FE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9357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CE1F8-2503-4C53-8B5F-27B296604FE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9357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CE1F8-2503-4C53-8B5F-27B296604FE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9357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CD5D6F-DB79-4491-B6D6-0A0EDB3B49B6}" type="datetimeFigureOut">
              <a:rPr lang="ru-RU" smtClean="0"/>
              <a:pPr/>
              <a:t>01.02.2026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58A31-2A99-492A-9030-A8354DE5004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61822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over dir="u"/>
      </p:transition>
    </mc:Choice>
    <mc:Fallback>
      <p:transition spd="slow">
        <p:cover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D5D6F-DB79-4491-B6D6-0A0EDB3B49B6}" type="datetimeFigureOut">
              <a:rPr lang="ru-RU" smtClean="0"/>
              <a:pPr/>
              <a:t>01.02.2026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58A31-2A99-492A-9030-A8354DE500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7074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over dir="u"/>
      </p:transition>
    </mc:Choice>
    <mc:Fallback>
      <p:transition spd="slow">
        <p:cover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D5D6F-DB79-4491-B6D6-0A0EDB3B49B6}" type="datetimeFigureOut">
              <a:rPr lang="ru-RU" smtClean="0"/>
              <a:pPr/>
              <a:t>01.02.2026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58A31-2A99-492A-9030-A8354DE5004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9413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over dir="u"/>
      </p:transition>
    </mc:Choice>
    <mc:Fallback>
      <p:transition spd="slow">
        <p:cover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D5D6F-DB79-4491-B6D6-0A0EDB3B49B6}" type="datetimeFigureOut">
              <a:rPr lang="ru-RU" smtClean="0"/>
              <a:pPr/>
              <a:t>01.02.2026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58A31-2A99-492A-9030-A8354DE500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2049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over dir="u"/>
      </p:transition>
    </mc:Choice>
    <mc:Fallback>
      <p:transition spd="slow">
        <p:cover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D5D6F-DB79-4491-B6D6-0A0EDB3B49B6}" type="datetimeFigureOut">
              <a:rPr lang="ru-RU" smtClean="0"/>
              <a:pPr/>
              <a:t>01.02.2026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58A31-2A99-492A-9030-A8354DE5004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26676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over dir="u"/>
      </p:transition>
    </mc:Choice>
    <mc:Fallback>
      <p:transition spd="slow">
        <p:cover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D5D6F-DB79-4491-B6D6-0A0EDB3B49B6}" type="datetimeFigureOut">
              <a:rPr lang="ru-RU" smtClean="0"/>
              <a:pPr/>
              <a:t>01.02.2026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58A31-2A99-492A-9030-A8354DE500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3387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over dir="u"/>
      </p:transition>
    </mc:Choice>
    <mc:Fallback>
      <p:transition spd="slow">
        <p:cover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D5D6F-DB79-4491-B6D6-0A0EDB3B49B6}" type="datetimeFigureOut">
              <a:rPr lang="ru-RU" smtClean="0"/>
              <a:pPr/>
              <a:t>01.02.2026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58A31-2A99-492A-9030-A8354DE500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3226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over dir="u"/>
      </p:transition>
    </mc:Choice>
    <mc:Fallback>
      <p:transition spd="slow">
        <p:cover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D5D6F-DB79-4491-B6D6-0A0EDB3B49B6}" type="datetimeFigureOut">
              <a:rPr lang="ru-RU" smtClean="0"/>
              <a:pPr/>
              <a:t>01.02.2026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58A31-2A99-492A-9030-A8354DE500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7225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over dir="u"/>
      </p:transition>
    </mc:Choice>
    <mc:Fallback>
      <p:transition spd="slow">
        <p:cover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D5D6F-DB79-4491-B6D6-0A0EDB3B49B6}" type="datetimeFigureOut">
              <a:rPr lang="ru-RU" smtClean="0"/>
              <a:pPr/>
              <a:t>01.02.2026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58A31-2A99-492A-9030-A8354DE500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6392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over dir="u"/>
      </p:transition>
    </mc:Choice>
    <mc:Fallback>
      <p:transition spd="slow">
        <p:cover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D5D6F-DB79-4491-B6D6-0A0EDB3B49B6}" type="datetimeFigureOut">
              <a:rPr lang="ru-RU" smtClean="0"/>
              <a:pPr/>
              <a:t>01.02.2026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58A31-2A99-492A-9030-A8354DE500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6588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over dir="u"/>
      </p:transition>
    </mc:Choice>
    <mc:Fallback>
      <p:transition spd="slow">
        <p:cover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D5D6F-DB79-4491-B6D6-0A0EDB3B49B6}" type="datetimeFigureOut">
              <a:rPr lang="ru-RU" smtClean="0"/>
              <a:pPr/>
              <a:t>01.02.2026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58A31-2A99-492A-9030-A8354DE5004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50069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over dir="u"/>
      </p:transition>
    </mc:Choice>
    <mc:Fallback>
      <p:transition spd="slow">
        <p:cover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25000">
              <a:srgbClr val="98D0A7"/>
            </a:gs>
            <a:gs pos="5000">
              <a:schemeClr val="accent5">
                <a:lumMod val="97000"/>
                <a:lumOff val="3000"/>
              </a:schemeClr>
            </a:gs>
            <a:gs pos="18000">
              <a:schemeClr val="accent5">
                <a:lumMod val="60000"/>
                <a:lumOff val="40000"/>
              </a:schemeClr>
            </a:gs>
            <a:gs pos="42000">
              <a:schemeClr val="accent5">
                <a:lumMod val="23000"/>
                <a:lumOff val="77000"/>
              </a:schemeClr>
            </a:gs>
            <a:gs pos="2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CD5D6F-DB79-4491-B6D6-0A0EDB3B49B6}" type="datetimeFigureOut">
              <a:rPr lang="ru-RU" smtClean="0"/>
              <a:pPr/>
              <a:t>01.02.2026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E658A31-2A99-492A-9030-A8354DE5004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86978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4" r:id="rId1"/>
    <p:sldLayoutId id="2147484345" r:id="rId2"/>
    <p:sldLayoutId id="2147484346" r:id="rId3"/>
    <p:sldLayoutId id="2147484347" r:id="rId4"/>
    <p:sldLayoutId id="2147484348" r:id="rId5"/>
    <p:sldLayoutId id="2147484349" r:id="rId6"/>
    <p:sldLayoutId id="2147484350" r:id="rId7"/>
    <p:sldLayoutId id="2147484351" r:id="rId8"/>
    <p:sldLayoutId id="2147484352" r:id="rId9"/>
    <p:sldLayoutId id="2147484353" r:id="rId10"/>
    <p:sldLayoutId id="2147484354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>
        <p:cover dir="u"/>
      </p:transition>
    </mc:Choice>
    <mc:Fallback>
      <p:transition spd="slow">
        <p:cover dir="u"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3.png"/><Relationship Id="rId4" Type="http://schemas.openxmlformats.org/officeDocument/2006/relationships/image" Target="../media/image11.jpeg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4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3.png"/><Relationship Id="rId4" Type="http://schemas.openxmlformats.org/officeDocument/2006/relationships/image" Target="../media/image15.jpe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8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3.png"/><Relationship Id="rId4" Type="http://schemas.openxmlformats.org/officeDocument/2006/relationships/image" Target="../media/image19.jpeg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2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3.png"/><Relationship Id="rId4" Type="http://schemas.openxmlformats.org/officeDocument/2006/relationships/image" Target="../media/image23.jpeg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6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3"/>
          <p:cNvSpPr>
            <a:spLocks noGrp="1"/>
          </p:cNvSpPr>
          <p:nvPr>
            <p:ph type="ctrTitle"/>
          </p:nvPr>
        </p:nvSpPr>
        <p:spPr>
          <a:xfrm>
            <a:off x="101600" y="1729605"/>
            <a:ext cx="8940800" cy="3140741"/>
          </a:xfrm>
        </p:spPr>
        <p:txBody>
          <a:bodyPr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20000"/>
              </a:lnSpc>
            </a:pPr>
            <a:r>
              <a:rPr lang="ru-RU" sz="2400" b="1" kern="800" spc="-30" dirty="0">
                <a:ln w="11430">
                  <a:solidFill>
                    <a:schemeClr val="tx1"/>
                  </a:solidFill>
                </a:ln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проводит набор кандидатов для обучения </a:t>
            </a:r>
            <a:r>
              <a:rPr lang="ru-RU" sz="2400" b="1" kern="800" spc="-30" dirty="0" smtClean="0">
                <a:ln w="11430">
                  <a:solidFill>
                    <a:schemeClr val="tx1"/>
                  </a:solidFill>
                </a:ln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kern="800" spc="-30" dirty="0" smtClean="0">
                <a:ln w="11430">
                  <a:solidFill>
                    <a:schemeClr val="tx1"/>
                  </a:solidFill>
                </a:ln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kern="800" spc="-30" dirty="0" smtClean="0">
                <a:ln w="11430">
                  <a:solidFill>
                    <a:schemeClr val="tx1"/>
                  </a:solidFill>
                </a:ln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Институт ФСБ России (г. Нижний Новгород), </a:t>
            </a:r>
            <a:br>
              <a:rPr lang="ru-RU" sz="2400" b="1" kern="800" spc="-30" dirty="0" smtClean="0">
                <a:ln w="11430">
                  <a:solidFill>
                    <a:schemeClr val="tx1"/>
                  </a:solidFill>
                </a:ln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kern="800" spc="-30" dirty="0" smtClean="0">
                <a:ln w="11430">
                  <a:solidFill>
                    <a:schemeClr val="tx1"/>
                  </a:solidFill>
                </a:ln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400" b="1" kern="800" spc="-30" dirty="0">
                <a:ln w="11430">
                  <a:solidFill>
                    <a:schemeClr val="tx1"/>
                  </a:solidFill>
                </a:ln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потоки подготовки </a:t>
            </a:r>
            <a:r>
              <a:rPr lang="ru-RU" sz="2400" b="1" kern="800" spc="-30" dirty="0" smtClean="0">
                <a:ln w="11430">
                  <a:solidFill>
                    <a:schemeClr val="tx1"/>
                  </a:solidFill>
                </a:ln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kern="800" spc="-30" dirty="0" smtClean="0">
                <a:ln w="11430">
                  <a:solidFill>
                    <a:schemeClr val="tx1"/>
                  </a:solidFill>
                </a:ln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kern="800" spc="-30" dirty="0" smtClean="0">
                <a:ln w="11430">
                  <a:solidFill>
                    <a:schemeClr val="tx1"/>
                  </a:solidFill>
                </a:ln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400" b="1" kern="800" spc="-30" dirty="0">
                <a:ln w="11430">
                  <a:solidFill>
                    <a:schemeClr val="tx1"/>
                  </a:solidFill>
                </a:ln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программам высшего </a:t>
            </a:r>
            <a:r>
              <a:rPr lang="ru-RU" sz="2400" b="1" kern="800" spc="-30" dirty="0" smtClean="0">
                <a:ln w="11430">
                  <a:solidFill>
                    <a:schemeClr val="tx1"/>
                  </a:solidFill>
                </a:ln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  <a:endParaRPr lang="ru-RU" sz="2400" b="1" kern="800" spc="-30" dirty="0">
              <a:ln w="11430">
                <a:solidFill>
                  <a:schemeClr val="tx1"/>
                </a:solidFill>
              </a:ln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одзаголовок 4"/>
          <p:cNvSpPr txBox="1">
            <a:spLocks/>
          </p:cNvSpPr>
          <p:nvPr/>
        </p:nvSpPr>
        <p:spPr bwMode="auto">
          <a:xfrm>
            <a:off x="3887253" y="6075308"/>
            <a:ext cx="1543251" cy="600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914377" eaLnBrk="1" hangingPunct="1">
              <a:defRPr/>
            </a:pPr>
            <a:endParaRPr lang="ru-RU" sz="700" b="1" kern="0" dirty="0">
              <a:ln w="1016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latin typeface="Arial"/>
              <a:cs typeface="Times New Roman" pitchFamily="18" charset="0"/>
            </a:endParaRPr>
          </a:p>
          <a:p>
            <a:pPr defTabSz="914377" eaLnBrk="1" hangingPunct="1">
              <a:defRPr/>
            </a:pPr>
            <a:r>
              <a:rPr lang="ru-RU" sz="1600" b="1" kern="0" dirty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latin typeface="Arial"/>
                <a:cs typeface="Times New Roman" pitchFamily="18" charset="0"/>
              </a:rPr>
              <a:t>г. Челябинск</a:t>
            </a:r>
          </a:p>
          <a:p>
            <a:pPr defTabSz="914377" eaLnBrk="1" hangingPunct="1">
              <a:defRPr/>
            </a:pPr>
            <a:r>
              <a:rPr lang="ru-RU" sz="1600" b="1" kern="0" dirty="0" smtClean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latin typeface="Arial"/>
                <a:cs typeface="Times New Roman" pitchFamily="18" charset="0"/>
              </a:rPr>
              <a:t>2026 </a:t>
            </a:r>
            <a:r>
              <a:rPr lang="ru-RU" sz="1600" b="1" kern="0" dirty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latin typeface="Arial"/>
                <a:cs typeface="Times New Roman" pitchFamily="18" charset="0"/>
              </a:rPr>
              <a:t>г.</a:t>
            </a:r>
            <a:endParaRPr lang="ru-RU" sz="2000" b="1" kern="0" dirty="0">
              <a:ln w="1016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latin typeface="Arial"/>
              <a:cs typeface="Times New Roman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0" y="0"/>
            <a:ext cx="9144001" cy="6858001"/>
            <a:chOff x="0" y="0"/>
            <a:chExt cx="9144001" cy="6858001"/>
          </a:xfrm>
        </p:grpSpPr>
        <p:pic>
          <p:nvPicPr>
            <p:cNvPr id="25" name="Picture 2" descr="E:\USBISHE\В работе\30032016\картинки\Карты\Россия\B5JFN2wIEAAz31W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7494" y="5402514"/>
              <a:ext cx="3056507" cy="1447973"/>
            </a:xfrm>
            <a:prstGeom prst="rect">
              <a:avLst/>
            </a:prstGeom>
            <a:noFill/>
            <a:effectLst>
              <a:softEdge rad="0"/>
            </a:effectLst>
            <a:extLst/>
          </p:spPr>
        </p:pic>
        <p:pic>
          <p:nvPicPr>
            <p:cNvPr id="10" name="Picture 5" descr="C:\Users\qwerty\Desktop\заставки\2_html_48c0cfd2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4806" y="203871"/>
              <a:ext cx="806054" cy="121036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9" descr="C:\Users\qwerty\Desktop\заставки\2020f003350fffda6d5b59ceff20d8fc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727" y="145644"/>
              <a:ext cx="732126" cy="132682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966406" y="5905336"/>
              <a:ext cx="406667" cy="488342"/>
            </a:xfrm>
            <a:prstGeom prst="rect">
              <a:avLst/>
            </a:prstGeom>
          </p:spPr>
        </p:pic>
        <p:sp>
          <p:nvSpPr>
            <p:cNvPr id="3" name="Овал 2"/>
            <p:cNvSpPr/>
            <p:nvPr/>
          </p:nvSpPr>
          <p:spPr>
            <a:xfrm>
              <a:off x="7078326" y="6416190"/>
              <a:ext cx="46375" cy="45719"/>
            </a:xfrm>
            <a:prstGeom prst="ellipse">
              <a:avLst/>
            </a:prstGeom>
            <a:solidFill>
              <a:srgbClr val="FF6161"/>
            </a:solidFill>
            <a:ln w="635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Picture 19" descr="Столб пограничный Россиия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0" y="4870347"/>
              <a:ext cx="366713" cy="1987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8" descr="Столб пограничный Россиия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801100" y="4870347"/>
              <a:ext cx="342900" cy="1987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6858001"/>
            </a:xfrm>
            <a:prstGeom prst="rect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1270834" y="329057"/>
            <a:ext cx="6776086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Пограничное управление </a:t>
            </a:r>
            <a:r>
              <a:rPr lang="ru-RU" sz="2400" b="1" dirty="0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ФСБ </a:t>
            </a:r>
            <a:r>
              <a:rPr lang="ru-RU" sz="2400" b="1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 </a:t>
            </a:r>
            <a:endParaRPr lang="ru-RU" sz="2400" b="1" dirty="0" smtClean="0">
              <a:ln w="3175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400" b="1" dirty="0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400" b="1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Челябинской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1876698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over dir="u"/>
      </p:transition>
    </mc:Choice>
    <mc:Fallback>
      <p:transition spd="slow">
        <p:cover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7748" y="0"/>
            <a:ext cx="9224336" cy="6858001"/>
            <a:chOff x="-7748" y="0"/>
            <a:chExt cx="9224336" cy="6858001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-7748" y="6202392"/>
              <a:ext cx="9144000" cy="65560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pic>
          <p:nvPicPr>
            <p:cNvPr id="25" name="Picture 2" descr="E:\USBISHE\В работе\30032016\картинки\Карты\Россия\B5JFN2wIEAAz31W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0081" y="5402514"/>
              <a:ext cx="3056507" cy="1447973"/>
            </a:xfrm>
            <a:prstGeom prst="rect">
              <a:avLst/>
            </a:prstGeom>
            <a:noFill/>
            <a:effectLst>
              <a:softEdge rad="0"/>
            </a:effectLst>
            <a:extLst/>
          </p:spPr>
        </p:pic>
        <p:pic>
          <p:nvPicPr>
            <p:cNvPr id="20" name="Picture 18" descr="Столб пограничный Россиия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801100" y="4870347"/>
              <a:ext cx="342900" cy="1987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6858001"/>
            </a:xfrm>
            <a:prstGeom prst="rect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96734" y="155705"/>
            <a:ext cx="839518" cy="1045257"/>
          </a:xfrm>
          <a:prstGeom prst="rect">
            <a:avLst/>
          </a:prstGeom>
        </p:spPr>
      </p:pic>
      <p:pic>
        <p:nvPicPr>
          <p:cNvPr id="16" name="Picture 5" descr="C:\Users\qwerty\Desktop\заставки\2_html_48c0cfd2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13" y="157764"/>
            <a:ext cx="696099" cy="1045257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Блок-схема: узел 3"/>
          <p:cNvSpPr/>
          <p:nvPr/>
        </p:nvSpPr>
        <p:spPr>
          <a:xfrm>
            <a:off x="8414186" y="6519578"/>
            <a:ext cx="323850" cy="328967"/>
          </a:xfrm>
          <a:prstGeom prst="flowChartConnector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96771" y="436573"/>
            <a:ext cx="7779340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проведения испытаний </a:t>
            </a:r>
          </a:p>
          <a:p>
            <a:pPr algn="ctr">
              <a:defRPr/>
            </a:pPr>
            <a:r>
              <a:rPr lang="ru-RU" sz="2000" b="1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Институте ФСБ России </a:t>
            </a:r>
          </a:p>
          <a:p>
            <a:pPr algn="ctr">
              <a:defRPr/>
            </a:pPr>
            <a:r>
              <a:rPr lang="ru-RU" sz="2000" b="1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(г. Нижний Новгород)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585892" y="1779580"/>
            <a:ext cx="820109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Зачисление на обучение в Институт осуществляется по результатам:</a:t>
            </a:r>
          </a:p>
          <a:p>
            <a:pPr algn="ctr">
              <a:defRPr/>
            </a:pPr>
            <a:endParaRPr lang="ru-RU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Определения годности кандидатов к поступлению в Институт </a:t>
            </a:r>
          </a:p>
          <a:p>
            <a:pPr algn="ctr"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 состоянию здоровья по результатам окончательного освидетельствования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ctr">
              <a:defRPr/>
            </a:pPr>
            <a:endParaRPr lang="ru-RU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2. Анализа уровня успеваемости за четыре курса обучения </a:t>
            </a:r>
          </a:p>
          <a:p>
            <a:pPr algn="ctr"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медицинском вузе (средний балл за 8 семестров обучения на основании представленной справки о периоде обучения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 algn="ctr">
              <a:defRPr/>
            </a:pPr>
            <a:endParaRPr lang="ru-RU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3. Повторной оценки уровня физической подготовленности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defRPr/>
            </a:pPr>
            <a:endParaRPr lang="ru-RU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Блок-схема: узел 11"/>
          <p:cNvSpPr/>
          <p:nvPr/>
        </p:nvSpPr>
        <p:spPr>
          <a:xfrm>
            <a:off x="8296734" y="6493392"/>
            <a:ext cx="441302" cy="355154"/>
          </a:xfrm>
          <a:prstGeom prst="flowChartConnector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xmlns="" val="260756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over dir="u"/>
      </p:transition>
    </mc:Choice>
    <mc:Fallback>
      <p:transition spd="slow">
        <p:cover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F:\1. ПОГРАНИЧНЫЙ ИНСТИТУТЫ\5. МАТЕРИАЛ ДЛЯ ПРОФРАБОТЫ\на 2023 год\Фото к слайдам профработы\инн\ifsb-nn-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201"/>
          <a:stretch/>
        </p:blipFill>
        <p:spPr bwMode="auto">
          <a:xfrm>
            <a:off x="535259" y="1636902"/>
            <a:ext cx="8181234" cy="456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-7748" y="0"/>
            <a:ext cx="9224336" cy="6858001"/>
            <a:chOff x="-7748" y="0"/>
            <a:chExt cx="9224336" cy="6858001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-7748" y="6202392"/>
              <a:ext cx="9144000" cy="65560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pic>
          <p:nvPicPr>
            <p:cNvPr id="25" name="Picture 2" descr="E:\USBISHE\В работе\30032016\картинки\Карты\Россия\B5JFN2wIEAAz31W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0081" y="5402514"/>
              <a:ext cx="3056507" cy="1447973"/>
            </a:xfrm>
            <a:prstGeom prst="rect">
              <a:avLst/>
            </a:prstGeom>
            <a:noFill/>
            <a:effectLst>
              <a:softEdge rad="0"/>
            </a:effectLst>
            <a:extLst/>
          </p:spPr>
        </p:pic>
        <p:pic>
          <p:nvPicPr>
            <p:cNvPr id="20" name="Picture 18" descr="Столб пограничный Россиия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801100" y="4870347"/>
              <a:ext cx="342900" cy="1987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6858001"/>
            </a:xfrm>
            <a:prstGeom prst="rect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96734" y="155705"/>
            <a:ext cx="839518" cy="1045257"/>
          </a:xfrm>
          <a:prstGeom prst="rect">
            <a:avLst/>
          </a:prstGeom>
        </p:spPr>
      </p:pic>
      <p:pic>
        <p:nvPicPr>
          <p:cNvPr id="16" name="Picture 5" descr="C:\Users\qwerty\Desktop\заставки\2_html_48c0cfd2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13" y="157764"/>
            <a:ext cx="696099" cy="1045257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Блок-схема: узел 3"/>
          <p:cNvSpPr/>
          <p:nvPr/>
        </p:nvSpPr>
        <p:spPr>
          <a:xfrm>
            <a:off x="8414186" y="6519578"/>
            <a:ext cx="323850" cy="328967"/>
          </a:xfrm>
          <a:prstGeom prst="flowChartConnector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96771" y="436573"/>
            <a:ext cx="7779340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Пограничное управление ФСБ России </a:t>
            </a:r>
          </a:p>
          <a:p>
            <a:pPr algn="ctr">
              <a:defRPr/>
            </a:pPr>
            <a:r>
              <a:rPr lang="ru-RU" sz="2400" b="1" dirty="0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Челябинской области предлагает следующие образовательные организации ФСБ России:</a:t>
            </a:r>
            <a:endParaRPr lang="ru-RU" sz="2400" b="1" dirty="0">
              <a:ln w="3175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713" y="1660069"/>
            <a:ext cx="9098539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ИНСТИТУТ ФСБ РОССИИ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31496" y="5719694"/>
            <a:ext cx="3254704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. Нижний Новгород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узел 18"/>
          <p:cNvSpPr/>
          <p:nvPr/>
        </p:nvSpPr>
        <p:spPr>
          <a:xfrm>
            <a:off x="8296734" y="6493392"/>
            <a:ext cx="441302" cy="355154"/>
          </a:xfrm>
          <a:prstGeom prst="flowChartConnector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7719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over dir="u"/>
      </p:transition>
    </mc:Choice>
    <mc:Fallback>
      <p:transition spd="slow">
        <p:cover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F:\1. ПОГРАНИЧНЫЙ ИНСТИТУТЫ\5. МАТЕРИАЛ ДЛЯ ПРОФРАБОТЫ\на 2023 год\Фото к слайдам профработы\инн\XXXL (1)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348"/>
          <a:stretch/>
        </p:blipFill>
        <p:spPr bwMode="auto">
          <a:xfrm>
            <a:off x="513571" y="3655917"/>
            <a:ext cx="3874316" cy="247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F:\1. ПОГРАНИЧНЫЙ ИНСТИТУТЫ\5. МАТЕРИАЛ ДЛЯ ПРОФРАБОТЫ\на 2023 год\Фото к слайдам профработы\инн\content-umtb-0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25"/>
          <a:stretch/>
        </p:blipFill>
        <p:spPr bwMode="auto">
          <a:xfrm>
            <a:off x="4674158" y="3655917"/>
            <a:ext cx="3901953" cy="247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1. ПОГРАНИЧНЫЙ ИНСТИТУТЫ\5. МАТЕРИАЛ ДЛЯ ПРОФРАБОТЫ\на 2023 год\Фото к слайдам профработы\инн\content-umtb-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4158" y="918486"/>
            <a:ext cx="3901596" cy="260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F:\1. ПОГРАНИЧНЫЙ ИНСТИТУТЫ\5. МАТЕРИАЛ ДЛЯ ПРОФРАБОТЫ\на 2023 год\Фото к слайдам профработы\инн\content-umtb-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571" y="918486"/>
            <a:ext cx="3889426" cy="259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-7748" y="0"/>
            <a:ext cx="9224336" cy="6858001"/>
            <a:chOff x="-7748" y="0"/>
            <a:chExt cx="9224336" cy="6858001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-7748" y="6202392"/>
              <a:ext cx="9144000" cy="65560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pic>
          <p:nvPicPr>
            <p:cNvPr id="25" name="Picture 2" descr="E:\USBISHE\В работе\30032016\картинки\Карты\Россия\B5JFN2wIEAAz31W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0081" y="5402514"/>
              <a:ext cx="3056507" cy="1447973"/>
            </a:xfrm>
            <a:prstGeom prst="rect">
              <a:avLst/>
            </a:prstGeom>
            <a:noFill/>
            <a:effectLst>
              <a:softEdge rad="0"/>
            </a:effectLst>
            <a:extLst/>
          </p:spPr>
        </p:pic>
        <p:pic>
          <p:nvPicPr>
            <p:cNvPr id="20" name="Picture 18" descr="Столб пограничный Россиия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801100" y="4870347"/>
              <a:ext cx="342900" cy="1987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6858001"/>
            </a:xfrm>
            <a:prstGeom prst="rect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96734" y="155705"/>
            <a:ext cx="839518" cy="1045257"/>
          </a:xfrm>
          <a:prstGeom prst="rect">
            <a:avLst/>
          </a:prstGeom>
        </p:spPr>
      </p:pic>
      <p:pic>
        <p:nvPicPr>
          <p:cNvPr id="16" name="Picture 5" descr="C:\Users\qwerty\Desktop\заставки\2_html_48c0cfd2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13" y="157764"/>
            <a:ext cx="696099" cy="1045257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Блок-схема: узел 3"/>
          <p:cNvSpPr/>
          <p:nvPr/>
        </p:nvSpPr>
        <p:spPr>
          <a:xfrm>
            <a:off x="8414186" y="6519578"/>
            <a:ext cx="323850" cy="328967"/>
          </a:xfrm>
          <a:prstGeom prst="flowChartConnector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982" y="449559"/>
            <a:ext cx="9098539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Институт ФСБ России (г. Нижний Новгород)</a:t>
            </a:r>
            <a:endParaRPr lang="ru-RU" sz="2400" b="1" dirty="0">
              <a:ln w="3175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83406" y="3194413"/>
            <a:ext cx="3829050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Центральный вход Института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688709" y="3150218"/>
            <a:ext cx="3968720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Современные классы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13571" y="5757168"/>
            <a:ext cx="3968720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Аудитория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664548" y="5833060"/>
            <a:ext cx="3968720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 подготовки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Блок-схема: узел 27"/>
          <p:cNvSpPr/>
          <p:nvPr/>
        </p:nvSpPr>
        <p:spPr>
          <a:xfrm>
            <a:off x="8296734" y="6493392"/>
            <a:ext cx="441302" cy="355154"/>
          </a:xfrm>
          <a:prstGeom prst="flowChartConnector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7641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over dir="u"/>
      </p:transition>
    </mc:Choice>
    <mc:Fallback>
      <p:transition spd="slow">
        <p:cover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F:\1. ПОГРАНИЧНЫЙ ИНСТИТУТЫ\5. МАТЕРИАЛ ДЛЯ ПРОФРАБОТЫ\на 2023 год\Фото к слайдам профработы\инн\content-umtb-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030" y="3637345"/>
            <a:ext cx="3968720" cy="264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:\1. ПОГРАНИЧНЫЙ ИНСТИТУТЫ\5. МАТЕРИАЛ ДЛЯ ПРОФРАБОТЫ\на 2023 год\Фото к слайдам профработы\инн\content-umtb-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8709" y="888560"/>
            <a:ext cx="3968720" cy="264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1. ПОГРАНИЧНЫЙ ИНСТИТУТЫ\5. МАТЕРИАЛ ДЛЯ ПРОФРАБОТЫ\на 2023 год\Фото к слайдам профработы\инн\content-umtb-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8709" y="3637345"/>
            <a:ext cx="3968720" cy="264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F:\1. ПОГРАНИЧНЫЙ ИНСТИТУТЫ\5. МАТЕРИАЛ ДЛЯ ПРОФРАБОТЫ\на 2023 год\Фото к слайдам профработы\инн\content-umtb-0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719"/>
          <a:stretch/>
        </p:blipFill>
        <p:spPr bwMode="auto">
          <a:xfrm>
            <a:off x="523029" y="888560"/>
            <a:ext cx="3959261" cy="262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-7748" y="0"/>
            <a:ext cx="9224336" cy="6858001"/>
            <a:chOff x="-7748" y="0"/>
            <a:chExt cx="9224336" cy="6858001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-7748" y="6202392"/>
              <a:ext cx="9144000" cy="65560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pic>
          <p:nvPicPr>
            <p:cNvPr id="25" name="Picture 2" descr="E:\USBISHE\В работе\30032016\картинки\Карты\Россия\B5JFN2wIEAAz31W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0081" y="5402514"/>
              <a:ext cx="3056507" cy="1447973"/>
            </a:xfrm>
            <a:prstGeom prst="rect">
              <a:avLst/>
            </a:prstGeom>
            <a:noFill/>
            <a:effectLst>
              <a:softEdge rad="0"/>
            </a:effectLst>
            <a:extLst/>
          </p:spPr>
        </p:pic>
        <p:pic>
          <p:nvPicPr>
            <p:cNvPr id="20" name="Picture 18" descr="Столб пограничный Россиия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801100" y="4870347"/>
              <a:ext cx="342900" cy="1987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6858001"/>
            </a:xfrm>
            <a:prstGeom prst="rect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96734" y="155705"/>
            <a:ext cx="839518" cy="1045257"/>
          </a:xfrm>
          <a:prstGeom prst="rect">
            <a:avLst/>
          </a:prstGeom>
        </p:spPr>
      </p:pic>
      <p:pic>
        <p:nvPicPr>
          <p:cNvPr id="16" name="Picture 5" descr="C:\Users\qwerty\Desktop\заставки\2_html_48c0cfd2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13" y="157764"/>
            <a:ext cx="696099" cy="1045257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Блок-схема: узел 3"/>
          <p:cNvSpPr/>
          <p:nvPr/>
        </p:nvSpPr>
        <p:spPr>
          <a:xfrm>
            <a:off x="8414186" y="6519578"/>
            <a:ext cx="323850" cy="328967"/>
          </a:xfrm>
          <a:prstGeom prst="flowChartConnector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982" y="449559"/>
            <a:ext cx="9098539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Институт ФСБ России (г. Нижний Новгород)</a:t>
            </a:r>
            <a:endParaRPr lang="ru-RU" sz="2400" b="1" dirty="0">
              <a:ln w="3175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83406" y="3194413"/>
            <a:ext cx="3829050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Спортивный комплекс</a:t>
            </a:r>
            <a:endParaRPr lang="ru-RU" b="1" dirty="0">
              <a:ln w="3175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688709" y="3150218"/>
            <a:ext cx="3968720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Спортивный зал</a:t>
            </a:r>
            <a:endParaRPr lang="ru-RU" b="1" dirty="0">
              <a:ln w="3175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13571" y="5757168"/>
            <a:ext cx="3968720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Бассейн</a:t>
            </a:r>
            <a:endParaRPr lang="ru-RU" b="1" dirty="0">
              <a:ln w="3175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664548" y="5833060"/>
            <a:ext cx="3968720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Спортивный зал</a:t>
            </a:r>
            <a:endParaRPr lang="ru-RU" b="1" dirty="0">
              <a:ln w="3175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Блок-схема: узел 23"/>
          <p:cNvSpPr/>
          <p:nvPr/>
        </p:nvSpPr>
        <p:spPr>
          <a:xfrm>
            <a:off x="8296734" y="6493392"/>
            <a:ext cx="441302" cy="355154"/>
          </a:xfrm>
          <a:prstGeom prst="flowChartConnector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1460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over dir="u"/>
      </p:transition>
    </mc:Choice>
    <mc:Fallback>
      <p:transition spd="slow">
        <p:cover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 descr="F:\1. ПОГРАНИЧНЫЙ ИНСТИТУТЫ\5. МАТЕРИАЛ ДЛЯ ПРОФРАБОТЫ\на 2023 год\Фото к слайдам профработы\инн\content-umtb-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307" y="3618395"/>
            <a:ext cx="3972984" cy="264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1. ПОГРАНИЧНЫЙ ИНСТИТУТЫ\5. МАТЕРИАЛ ДЛЯ ПРОФРАБОТЫ\на 2023 год\Фото к слайдам профработы\инн\content-umtb-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8709" y="880091"/>
            <a:ext cx="3968719" cy="264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F:\1. ПОГРАНИЧНЫЙ ИНСТИТУТЫ\5. МАТЕРИАЛ ДЛЯ ПРОФРАБОТЫ\на 2023 год\Фото к слайдам профработы\инн\content-umtb-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028" y="864217"/>
            <a:ext cx="3970829" cy="264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F:\1. ПОГРАНИЧНЫЙ ИНСТИТУТЫ\5. МАТЕРИАЛ ДЛЯ ПРОФРАБОТЫ\на 2023 год\Фото к слайдам профработы\инн\content-umtb-2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8709" y="3637345"/>
            <a:ext cx="3944559" cy="262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-7748" y="0"/>
            <a:ext cx="9224336" cy="6858001"/>
            <a:chOff x="-7748" y="0"/>
            <a:chExt cx="9224336" cy="6858001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-7748" y="6202392"/>
              <a:ext cx="9144000" cy="65560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pic>
          <p:nvPicPr>
            <p:cNvPr id="25" name="Picture 2" descr="E:\USBISHE\В работе\30032016\картинки\Карты\Россия\B5JFN2wIEAAz31W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0081" y="5402514"/>
              <a:ext cx="3056507" cy="1447973"/>
            </a:xfrm>
            <a:prstGeom prst="rect">
              <a:avLst/>
            </a:prstGeom>
            <a:noFill/>
            <a:effectLst>
              <a:softEdge rad="0"/>
            </a:effectLst>
            <a:extLst/>
          </p:spPr>
        </p:pic>
        <p:pic>
          <p:nvPicPr>
            <p:cNvPr id="20" name="Picture 18" descr="Столб пограничный Россиия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801100" y="4870347"/>
              <a:ext cx="342900" cy="1987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6858001"/>
            </a:xfrm>
            <a:prstGeom prst="rect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96734" y="155705"/>
            <a:ext cx="839518" cy="1045257"/>
          </a:xfrm>
          <a:prstGeom prst="rect">
            <a:avLst/>
          </a:prstGeom>
        </p:spPr>
      </p:pic>
      <p:pic>
        <p:nvPicPr>
          <p:cNvPr id="16" name="Picture 5" descr="C:\Users\qwerty\Desktop\заставки\2_html_48c0cfd2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13" y="157764"/>
            <a:ext cx="696099" cy="1045257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Блок-схема: узел 3"/>
          <p:cNvSpPr/>
          <p:nvPr/>
        </p:nvSpPr>
        <p:spPr>
          <a:xfrm>
            <a:off x="8414186" y="6519578"/>
            <a:ext cx="323850" cy="328967"/>
          </a:xfrm>
          <a:prstGeom prst="flowChartConnector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982" y="449559"/>
            <a:ext cx="9098539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Институт ФСБ России (г. Нижний Новгород)</a:t>
            </a:r>
            <a:endParaRPr lang="ru-RU" sz="2400" b="1" dirty="0">
              <a:ln w="3175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83406" y="3194413"/>
            <a:ext cx="3829050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Современный тир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688709" y="3150218"/>
            <a:ext cx="3968720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Общежитие курсантов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13571" y="5757168"/>
            <a:ext cx="3968720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Столовая Института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664548" y="5833060"/>
            <a:ext cx="3968720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Актовый зал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Блок-схема: узел 27"/>
          <p:cNvSpPr/>
          <p:nvPr/>
        </p:nvSpPr>
        <p:spPr>
          <a:xfrm>
            <a:off x="8296734" y="6493392"/>
            <a:ext cx="441302" cy="355154"/>
          </a:xfrm>
          <a:prstGeom prst="flowChartConnector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5285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over dir="u"/>
      </p:transition>
    </mc:Choice>
    <mc:Fallback>
      <p:transition spd="slow">
        <p:cover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F:\1. ПОГРАНИЧНЫЙ ИНСТИТУТЫ\5. МАТЕРИАЛ ДЛЯ ПРОФРАБОТЫ\на 2023 год\Фото к слайдам профработы\инн\content-umtb-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6397" y="3637345"/>
            <a:ext cx="3944559" cy="262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F:\1. ПОГРАНИЧНЫЙ ИНСТИТУТЫ\5. МАТЕРИАЛ ДЛЯ ПРОФРАБОТЫ\на 2023 год\Фото к слайдам профработы\инн\content-umtb-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570" y="3637343"/>
            <a:ext cx="3944561" cy="262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F:\1. ПОГРАНИЧНЫЙ ИНСТИТУТЫ\5. МАТЕРИАЛ ДЛЯ ПРОФРАБОТЫ\на 2023 год\Фото к слайдам профработы\инн\content-umtb-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6398" y="880089"/>
            <a:ext cx="3926870" cy="261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F:\1. ПОГРАНИЧНЫЙ ИНСТИТУТЫ\5. МАТЕРИАЛ ДЛЯ ПРОФРАБОТЫ\на 2023 год\Фото к слайдам профработы\инн\content-umtb-1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511" y="880090"/>
            <a:ext cx="3967064" cy="264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-7748" y="0"/>
            <a:ext cx="9224336" cy="6858001"/>
            <a:chOff x="-7748" y="0"/>
            <a:chExt cx="9224336" cy="6858001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-7748" y="6202392"/>
              <a:ext cx="9144000" cy="65560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pic>
          <p:nvPicPr>
            <p:cNvPr id="25" name="Picture 2" descr="E:\USBISHE\В работе\30032016\картинки\Карты\Россия\B5JFN2wIEAAz31W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0081" y="5402514"/>
              <a:ext cx="3056507" cy="1447973"/>
            </a:xfrm>
            <a:prstGeom prst="rect">
              <a:avLst/>
            </a:prstGeom>
            <a:noFill/>
            <a:effectLst>
              <a:softEdge rad="0"/>
            </a:effectLst>
            <a:extLst/>
          </p:spPr>
        </p:pic>
        <p:pic>
          <p:nvPicPr>
            <p:cNvPr id="20" name="Picture 18" descr="Столб пограничный Россиия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801100" y="4870347"/>
              <a:ext cx="342900" cy="1987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6858001"/>
            </a:xfrm>
            <a:prstGeom prst="rect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96734" y="155705"/>
            <a:ext cx="839518" cy="1045257"/>
          </a:xfrm>
          <a:prstGeom prst="rect">
            <a:avLst/>
          </a:prstGeom>
        </p:spPr>
      </p:pic>
      <p:pic>
        <p:nvPicPr>
          <p:cNvPr id="16" name="Picture 5" descr="C:\Users\qwerty\Desktop\заставки\2_html_48c0cfd2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13" y="157764"/>
            <a:ext cx="696099" cy="1045257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Блок-схема: узел 3"/>
          <p:cNvSpPr/>
          <p:nvPr/>
        </p:nvSpPr>
        <p:spPr>
          <a:xfrm>
            <a:off x="8414186" y="6519578"/>
            <a:ext cx="323850" cy="328967"/>
          </a:xfrm>
          <a:prstGeom prst="flowChartConnector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982" y="449559"/>
            <a:ext cx="9098539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Институт ФСБ России (г. Нижний Новгород)</a:t>
            </a:r>
            <a:endParaRPr lang="ru-RU" sz="2400" b="1" dirty="0">
              <a:ln w="3175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31258" y="2986190"/>
            <a:ext cx="8119698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Современное медицинское оборудование для практических занятий</a:t>
            </a:r>
          </a:p>
        </p:txBody>
      </p:sp>
      <p:sp>
        <p:nvSpPr>
          <p:cNvPr id="24" name="Блок-схема: узел 23"/>
          <p:cNvSpPr/>
          <p:nvPr/>
        </p:nvSpPr>
        <p:spPr>
          <a:xfrm>
            <a:off x="8296734" y="6493392"/>
            <a:ext cx="441302" cy="355154"/>
          </a:xfrm>
          <a:prstGeom prst="flowChartConnector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7642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over dir="u"/>
      </p:transition>
    </mc:Choice>
    <mc:Fallback>
      <p:transition spd="slow">
        <p:cover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F:\1. ПОГРАНИЧНЫЙ ИНСТИТУТЫ\5. МАТЕРИАЛ ДЛЯ ПРОФРАБОТЫ\на 2023 год\Фото к слайдам профработы\инн\content-umtb-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9721" y="3637343"/>
            <a:ext cx="3944558" cy="262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F:\1. ПОГРАНИЧНЫЙ ИНСТИТУТЫ\5. МАТЕРИАЛ ДЛЯ ПРОФРАБОТЫ\на 2023 год\Фото к слайдам профработы\инн\content-umtb-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6398" y="880088"/>
            <a:ext cx="3926870" cy="261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F:\1. ПОГРАНИЧНЫЙ ИНСТИТУТЫ\5. МАТЕРИАЛ ДЛЯ ПРОФРАБОТЫ\на 2023 год\Фото к слайдам профработы\инн\content-umtb-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262" y="880089"/>
            <a:ext cx="3926870" cy="261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-7748" y="0"/>
            <a:ext cx="9224336" cy="6858001"/>
            <a:chOff x="-7748" y="0"/>
            <a:chExt cx="9224336" cy="6858001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-7748" y="6202392"/>
              <a:ext cx="9144000" cy="65560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pic>
          <p:nvPicPr>
            <p:cNvPr id="25" name="Picture 2" descr="E:\USBISHE\В работе\30032016\картинки\Карты\Россия\B5JFN2wIEAAz31W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0081" y="5402514"/>
              <a:ext cx="3056507" cy="1447973"/>
            </a:xfrm>
            <a:prstGeom prst="rect">
              <a:avLst/>
            </a:prstGeom>
            <a:noFill/>
            <a:effectLst>
              <a:softEdge rad="0"/>
            </a:effectLst>
            <a:extLst/>
          </p:spPr>
        </p:pic>
        <p:pic>
          <p:nvPicPr>
            <p:cNvPr id="20" name="Picture 18" descr="Столб пограничный Россиия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801100" y="4870347"/>
              <a:ext cx="342900" cy="1987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6858001"/>
            </a:xfrm>
            <a:prstGeom prst="rect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96734" y="155705"/>
            <a:ext cx="839518" cy="1045257"/>
          </a:xfrm>
          <a:prstGeom prst="rect">
            <a:avLst/>
          </a:prstGeom>
        </p:spPr>
      </p:pic>
      <p:pic>
        <p:nvPicPr>
          <p:cNvPr id="16" name="Picture 5" descr="C:\Users\qwerty\Desktop\заставки\2_html_48c0cfd2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13" y="157764"/>
            <a:ext cx="696099" cy="1045257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Блок-схема: узел 3"/>
          <p:cNvSpPr/>
          <p:nvPr/>
        </p:nvSpPr>
        <p:spPr>
          <a:xfrm>
            <a:off x="8414186" y="6519578"/>
            <a:ext cx="323850" cy="328967"/>
          </a:xfrm>
          <a:prstGeom prst="flowChartConnector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982" y="449559"/>
            <a:ext cx="9098539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Институт ФСБ России (г. Нижний Новгород)</a:t>
            </a:r>
            <a:endParaRPr lang="ru-RU" sz="2400" b="1" dirty="0">
              <a:ln w="3175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Блок-схема: узел 23"/>
          <p:cNvSpPr/>
          <p:nvPr/>
        </p:nvSpPr>
        <p:spPr>
          <a:xfrm>
            <a:off x="8296734" y="6493392"/>
            <a:ext cx="441302" cy="355154"/>
          </a:xfrm>
          <a:prstGeom prst="flowChartConnector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31258" y="2986190"/>
            <a:ext cx="8119698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Современное медицинское оборудование для практических занятий</a:t>
            </a:r>
          </a:p>
        </p:txBody>
      </p:sp>
    </p:spTree>
    <p:extLst>
      <p:ext uri="{BB962C8B-B14F-4D97-AF65-F5344CB8AC3E}">
        <p14:creationId xmlns:p14="http://schemas.microsoft.com/office/powerpoint/2010/main" xmlns="" val="3780767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over dir="u"/>
      </p:transition>
    </mc:Choice>
    <mc:Fallback>
      <p:transition spd="slow">
        <p:cover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одзаголовок 4"/>
          <p:cNvSpPr txBox="1">
            <a:spLocks/>
          </p:cNvSpPr>
          <p:nvPr/>
        </p:nvSpPr>
        <p:spPr bwMode="auto">
          <a:xfrm>
            <a:off x="3887253" y="6075308"/>
            <a:ext cx="1543251" cy="600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914377" eaLnBrk="1" hangingPunct="1">
              <a:defRPr/>
            </a:pPr>
            <a:endParaRPr lang="ru-RU" sz="700" b="1" kern="0" dirty="0">
              <a:ln w="1016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latin typeface="Arial"/>
              <a:cs typeface="Times New Roman" pitchFamily="18" charset="0"/>
            </a:endParaRPr>
          </a:p>
          <a:p>
            <a:pPr defTabSz="914377" eaLnBrk="1" hangingPunct="1">
              <a:defRPr/>
            </a:pPr>
            <a:r>
              <a:rPr lang="ru-RU" sz="1600" b="1" kern="0" dirty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latin typeface="Arial"/>
                <a:cs typeface="Times New Roman" pitchFamily="18" charset="0"/>
              </a:rPr>
              <a:t>г. Челябинск</a:t>
            </a:r>
          </a:p>
          <a:p>
            <a:pPr defTabSz="914377" eaLnBrk="1" hangingPunct="1">
              <a:defRPr/>
            </a:pPr>
            <a:r>
              <a:rPr lang="ru-RU" sz="1600" b="1" kern="0" dirty="0" smtClean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latin typeface="Arial"/>
                <a:cs typeface="Times New Roman" pitchFamily="18" charset="0"/>
              </a:rPr>
              <a:t>2026 </a:t>
            </a:r>
            <a:r>
              <a:rPr lang="ru-RU" sz="1600" b="1" kern="0" dirty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latin typeface="Arial"/>
                <a:cs typeface="Times New Roman" pitchFamily="18" charset="0"/>
              </a:rPr>
              <a:t>г.</a:t>
            </a:r>
            <a:endParaRPr lang="ru-RU" sz="2000" b="1" kern="0" dirty="0">
              <a:ln w="1016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latin typeface="Arial"/>
              <a:cs typeface="Times New Roman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0" y="0"/>
            <a:ext cx="9144001" cy="6858001"/>
            <a:chOff x="0" y="0"/>
            <a:chExt cx="9144001" cy="6858001"/>
          </a:xfrm>
        </p:grpSpPr>
        <p:pic>
          <p:nvPicPr>
            <p:cNvPr id="25" name="Picture 2" descr="E:\USBISHE\В работе\30032016\картинки\Карты\Россия\B5JFN2wIEAAz31W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7494" y="5402514"/>
              <a:ext cx="3056507" cy="1447973"/>
            </a:xfrm>
            <a:prstGeom prst="rect">
              <a:avLst/>
            </a:prstGeom>
            <a:noFill/>
            <a:effectLst>
              <a:softEdge rad="0"/>
            </a:effectLst>
            <a:extLst/>
          </p:spPr>
        </p:pic>
        <p:pic>
          <p:nvPicPr>
            <p:cNvPr id="10" name="Picture 5" descr="C:\Users\qwerty\Desktop\заставки\2_html_48c0cfd2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4806" y="203871"/>
              <a:ext cx="806054" cy="121036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9" descr="C:\Users\qwerty\Desktop\заставки\2020f003350fffda6d5b59ceff20d8fc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727" y="145644"/>
              <a:ext cx="732126" cy="132682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966406" y="5905336"/>
              <a:ext cx="406667" cy="488342"/>
            </a:xfrm>
            <a:prstGeom prst="rect">
              <a:avLst/>
            </a:prstGeom>
          </p:spPr>
        </p:pic>
        <p:sp>
          <p:nvSpPr>
            <p:cNvPr id="3" name="Овал 2"/>
            <p:cNvSpPr/>
            <p:nvPr/>
          </p:nvSpPr>
          <p:spPr>
            <a:xfrm>
              <a:off x="7078326" y="6416190"/>
              <a:ext cx="46375" cy="45719"/>
            </a:xfrm>
            <a:prstGeom prst="ellipse">
              <a:avLst/>
            </a:prstGeom>
            <a:solidFill>
              <a:srgbClr val="FF6161"/>
            </a:solidFill>
            <a:ln w="635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Picture 19" descr="Столб пограничный Россиия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0" y="4870347"/>
              <a:ext cx="366713" cy="1987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8" descr="Столб пограничный Россиия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801100" y="4870347"/>
              <a:ext cx="342900" cy="1987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6858001"/>
            </a:xfrm>
            <a:prstGeom prst="rect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1270834" y="329057"/>
            <a:ext cx="6776086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Пограничное управление </a:t>
            </a:r>
            <a:r>
              <a:rPr lang="ru-RU" sz="2400" b="1" dirty="0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ФСБ </a:t>
            </a:r>
            <a:r>
              <a:rPr lang="ru-RU" sz="2400" b="1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 </a:t>
            </a:r>
            <a:endParaRPr lang="ru-RU" sz="2400" b="1" dirty="0" smtClean="0">
              <a:ln w="3175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400" b="1" dirty="0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400" b="1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Челябинской области</a:t>
            </a:r>
          </a:p>
        </p:txBody>
      </p:sp>
      <p:sp>
        <p:nvSpPr>
          <p:cNvPr id="21" name="Подзаголовок 4"/>
          <p:cNvSpPr txBox="1">
            <a:spLocks/>
          </p:cNvSpPr>
          <p:nvPr/>
        </p:nvSpPr>
        <p:spPr bwMode="auto">
          <a:xfrm>
            <a:off x="1716125" y="2167799"/>
            <a:ext cx="5744827" cy="1669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914377" eaLnBrk="1" hangingPunct="1">
              <a:defRPr/>
            </a:pPr>
            <a:r>
              <a:rPr lang="ru-RU" sz="2400" b="1" kern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Arial"/>
                <a:cs typeface="Times New Roman" pitchFamily="18" charset="0"/>
              </a:rPr>
              <a:t>Приём заявок на обучение осуществляется по телефонам:</a:t>
            </a:r>
          </a:p>
          <a:p>
            <a:pPr defTabSz="914377" eaLnBrk="1" hangingPunct="1">
              <a:defRPr/>
            </a:pPr>
            <a:r>
              <a:rPr lang="ru-RU" sz="2400" b="1" kern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Arial"/>
                <a:cs typeface="Times New Roman" pitchFamily="18" charset="0"/>
              </a:rPr>
              <a:t>8 (351) </a:t>
            </a:r>
            <a:r>
              <a:rPr lang="ru-RU" sz="2400" b="1" kern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Arial"/>
                <a:cs typeface="Times New Roman" pitchFamily="18" charset="0"/>
              </a:rPr>
              <a:t>749-21-66</a:t>
            </a:r>
            <a:endParaRPr lang="ru-RU" sz="2400" b="1" kern="0" dirty="0">
              <a:ln w="10160">
                <a:solidFill>
                  <a:schemeClr val="tx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latin typeface="Arial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5718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over dir="u"/>
      </p:transition>
    </mc:Choice>
    <mc:Fallback>
      <p:transition spd="slow">
        <p:cover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7748" y="0"/>
            <a:ext cx="9224336" cy="6858001"/>
            <a:chOff x="-7748" y="0"/>
            <a:chExt cx="9224336" cy="6858001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-7748" y="6202392"/>
              <a:ext cx="9144000" cy="65560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pic>
          <p:nvPicPr>
            <p:cNvPr id="25" name="Picture 2" descr="E:\USBISHE\В работе\30032016\картинки\Карты\Россия\B5JFN2wIEAAz31W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0081" y="5402514"/>
              <a:ext cx="3056507" cy="1447973"/>
            </a:xfrm>
            <a:prstGeom prst="rect">
              <a:avLst/>
            </a:prstGeom>
            <a:noFill/>
            <a:effectLst>
              <a:softEdge rad="0"/>
            </a:effectLst>
            <a:extLst/>
          </p:spPr>
        </p:pic>
        <p:pic>
          <p:nvPicPr>
            <p:cNvPr id="20" name="Picture 18" descr="Столб пограничный Россиия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801100" y="4870347"/>
              <a:ext cx="342900" cy="1987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6858001"/>
            </a:xfrm>
            <a:prstGeom prst="rect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96734" y="155705"/>
            <a:ext cx="839518" cy="1045257"/>
          </a:xfrm>
          <a:prstGeom prst="rect">
            <a:avLst/>
          </a:prstGeom>
        </p:spPr>
      </p:pic>
      <p:pic>
        <p:nvPicPr>
          <p:cNvPr id="16" name="Picture 5" descr="C:\Users\qwerty\Desktop\заставки\2_html_48c0cfd2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13" y="157764"/>
            <a:ext cx="696099" cy="1045257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Блок-схема: узел 3"/>
          <p:cNvSpPr/>
          <p:nvPr/>
        </p:nvSpPr>
        <p:spPr>
          <a:xfrm>
            <a:off x="8414186" y="6519578"/>
            <a:ext cx="323850" cy="328967"/>
          </a:xfrm>
          <a:prstGeom prst="flowChartConnector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96770" y="478278"/>
            <a:ext cx="7499964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ПРЕДЛАГАЕМ:</a:t>
            </a:r>
            <a:endParaRPr lang="ru-RU" sz="2000" b="1" dirty="0">
              <a:ln w="3175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Заголовок 3"/>
          <p:cNvSpPr>
            <a:spLocks noGrp="1"/>
          </p:cNvSpPr>
          <p:nvPr>
            <p:ph type="ctrTitle"/>
          </p:nvPr>
        </p:nvSpPr>
        <p:spPr>
          <a:xfrm>
            <a:off x="101600" y="1086485"/>
            <a:ext cx="8940800" cy="5023721"/>
          </a:xfrm>
        </p:spPr>
        <p:txBody>
          <a:bodyPr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>
              <a:lnSpc>
                <a:spcPct val="120000"/>
              </a:lnSpc>
            </a:pPr>
            <a:r>
              <a:rPr lang="ru-RU" sz="1800" b="1" kern="800" spc="-30" dirty="0">
                <a:ln w="11430">
                  <a:solidFill>
                    <a:schemeClr val="tx1"/>
                  </a:solidFill>
                </a:ln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период обучения курсанты </a:t>
            </a:r>
            <a:r>
              <a:rPr lang="ru-RU" sz="1800" b="1" kern="800" spc="-30" dirty="0" smtClean="0">
                <a:ln w="11430">
                  <a:solidFill>
                    <a:schemeClr val="tx1"/>
                  </a:solidFill>
                </a:ln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обеспечиваются: </a:t>
            </a:r>
            <a:br>
              <a:rPr lang="ru-RU" sz="1800" b="1" kern="800" spc="-30" dirty="0" smtClean="0">
                <a:ln w="11430">
                  <a:solidFill>
                    <a:schemeClr val="tx1"/>
                  </a:solidFill>
                </a:ln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kern="800" spc="-30" dirty="0" smtClean="0">
                <a:ln w="11430">
                  <a:solidFill>
                    <a:schemeClr val="tx1"/>
                  </a:solidFill>
                </a:ln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денежным </a:t>
            </a:r>
            <a:r>
              <a:rPr lang="ru-RU" sz="1800" b="1" kern="800" spc="-30" dirty="0" smtClean="0">
                <a:ln w="11430">
                  <a:solidFill>
                    <a:schemeClr val="tx1"/>
                  </a:solidFill>
                </a:ln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довольствием (СТИПЕНДИЕЙ);</a:t>
            </a:r>
            <a:r>
              <a:rPr lang="ru-RU" sz="1800" b="1" kern="800" spc="-30" dirty="0" smtClean="0">
                <a:ln w="11430">
                  <a:solidFill>
                    <a:schemeClr val="tx1"/>
                  </a:solidFill>
                </a:ln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kern="800" spc="-30" dirty="0" smtClean="0">
                <a:ln w="11430">
                  <a:solidFill>
                    <a:schemeClr val="tx1"/>
                  </a:solidFill>
                </a:ln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kern="800" spc="-30" dirty="0" smtClean="0">
                <a:ln w="11430">
                  <a:solidFill>
                    <a:schemeClr val="tx1"/>
                  </a:solidFill>
                </a:ln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бесплатным </a:t>
            </a:r>
            <a:r>
              <a:rPr lang="ru-RU" sz="1800" b="1" kern="800" spc="-30" dirty="0">
                <a:ln w="11430">
                  <a:solidFill>
                    <a:schemeClr val="tx1"/>
                  </a:solidFill>
                </a:ln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питанием и </a:t>
            </a:r>
            <a:r>
              <a:rPr lang="ru-RU" sz="1800" b="1" kern="800" spc="-30" dirty="0" smtClean="0">
                <a:ln w="11430">
                  <a:solidFill>
                    <a:schemeClr val="tx1"/>
                  </a:solidFill>
                </a:ln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жильем; </a:t>
            </a:r>
            <a:br>
              <a:rPr lang="ru-RU" sz="1800" b="1" kern="800" spc="-30" dirty="0" smtClean="0">
                <a:ln w="11430">
                  <a:solidFill>
                    <a:schemeClr val="tx1"/>
                  </a:solidFill>
                </a:ln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kern="800" spc="-30" dirty="0" smtClean="0">
                <a:ln w="11430">
                  <a:solidFill>
                    <a:schemeClr val="tx1"/>
                  </a:solidFill>
                </a:ln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вещевым </a:t>
            </a:r>
            <a:r>
              <a:rPr lang="ru-RU" sz="1800" b="1" kern="800" spc="-30" dirty="0">
                <a:ln w="11430">
                  <a:solidFill>
                    <a:schemeClr val="tx1"/>
                  </a:solidFill>
                </a:ln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имуществом </a:t>
            </a:r>
            <a:r>
              <a:rPr lang="ru-RU" sz="1800" b="1" kern="800" spc="-30" dirty="0" smtClean="0">
                <a:ln w="11430">
                  <a:solidFill>
                    <a:schemeClr val="tx1"/>
                  </a:solidFill>
                </a:ln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800" b="1" kern="800" spc="-30" dirty="0">
                <a:ln w="11430">
                  <a:solidFill>
                    <a:schemeClr val="tx1"/>
                  </a:solidFill>
                </a:ln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медицинским </a:t>
            </a:r>
            <a:r>
              <a:rPr lang="ru-RU" sz="1800" b="1" kern="800" spc="-30" dirty="0" smtClean="0">
                <a:ln w="11430">
                  <a:solidFill>
                    <a:schemeClr val="tx1"/>
                  </a:solidFill>
                </a:ln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обслуживанием;</a:t>
            </a:r>
            <a:br>
              <a:rPr lang="ru-RU" sz="1800" b="1" kern="800" spc="-30" dirty="0" smtClean="0">
                <a:ln w="11430">
                  <a:solidFill>
                    <a:schemeClr val="tx1"/>
                  </a:solidFill>
                </a:ln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kern="800" spc="-30" dirty="0" smtClean="0">
                <a:ln w="11430">
                  <a:solidFill>
                    <a:schemeClr val="tx1"/>
                  </a:solidFill>
                </a:ln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бесплатным </a:t>
            </a:r>
            <a:r>
              <a:rPr lang="ru-RU" sz="1800" b="1" kern="800" spc="-30" dirty="0">
                <a:ln w="11430">
                  <a:solidFill>
                    <a:schemeClr val="tx1"/>
                  </a:solidFill>
                </a:ln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проездом один раз в год к месту проведения отпуска и обратно. </a:t>
            </a:r>
            <a:r>
              <a:rPr lang="ru-RU" sz="1800" b="1" kern="800" spc="-30" dirty="0" smtClean="0">
                <a:ln w="11430">
                  <a:solidFill>
                    <a:schemeClr val="tx1"/>
                  </a:solidFill>
                </a:ln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kern="800" spc="-30" dirty="0" smtClean="0">
                <a:ln w="11430">
                  <a:solidFill>
                    <a:schemeClr val="tx1"/>
                  </a:solidFill>
                </a:ln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kern="800" spc="-30" dirty="0">
                <a:ln w="11430">
                  <a:solidFill>
                    <a:schemeClr val="tx1"/>
                  </a:solidFill>
                </a:ln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kern="800" spc="-30" dirty="0">
                <a:ln w="11430">
                  <a:solidFill>
                    <a:schemeClr val="tx1"/>
                  </a:solidFill>
                </a:ln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kern="800" spc="-30" dirty="0">
                <a:ln w="11430">
                  <a:solidFill>
                    <a:schemeClr val="tx1"/>
                  </a:solidFill>
                </a:ln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окончанию обучения выпускники </a:t>
            </a:r>
            <a:r>
              <a:rPr lang="ru-RU" sz="1800" b="1" kern="800" spc="-30" dirty="0" smtClean="0">
                <a:ln w="11430">
                  <a:solidFill>
                    <a:schemeClr val="tx1"/>
                  </a:solidFill>
                </a:ln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приобретают: </a:t>
            </a:r>
            <a:r>
              <a:rPr lang="ru-RU" sz="1800" b="1" kern="800" spc="-30" dirty="0" smtClean="0">
                <a:ln w="11430">
                  <a:solidFill>
                    <a:schemeClr val="tx1"/>
                  </a:solidFill>
                </a:ln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kern="800" spc="-30" dirty="0" smtClean="0">
                <a:ln w="11430">
                  <a:solidFill>
                    <a:schemeClr val="tx1"/>
                  </a:solidFill>
                </a:ln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kern="800" spc="-30" dirty="0" smtClean="0">
                <a:ln w="11430">
                  <a:solidFill>
                    <a:schemeClr val="tx1"/>
                  </a:solidFill>
                </a:ln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ВОИНСКОЕ ЗВАНИЕ «ЛЕЙТЕНАНТ»;</a:t>
            </a:r>
            <a:r>
              <a:rPr lang="ru-RU" sz="1800" b="1" kern="800" spc="-30" dirty="0" smtClean="0">
                <a:ln w="11430">
                  <a:solidFill>
                    <a:schemeClr val="tx1"/>
                  </a:solidFill>
                </a:ln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kern="800" spc="-30" dirty="0" smtClean="0">
                <a:ln w="11430">
                  <a:solidFill>
                    <a:schemeClr val="tx1"/>
                  </a:solidFill>
                </a:ln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kern="800" spc="-30" dirty="0" smtClean="0">
                <a:ln w="11430">
                  <a:solidFill>
                    <a:schemeClr val="tx1"/>
                  </a:solidFill>
                </a:ln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гарантированное трудоустройство</a:t>
            </a:r>
            <a:r>
              <a:rPr lang="ru-RU" sz="1800" b="1" kern="800" spc="-30" dirty="0">
                <a:ln w="11430">
                  <a:solidFill>
                    <a:schemeClr val="tx1"/>
                  </a:solidFill>
                </a:ln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sz="1800" b="1" kern="800" spc="-30" dirty="0" smtClean="0">
                <a:ln w="11430">
                  <a:solidFill>
                    <a:schemeClr val="tx1"/>
                  </a:solidFill>
                </a:ln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kern="800" spc="-30" dirty="0" smtClean="0">
                <a:ln w="11430">
                  <a:solidFill>
                    <a:schemeClr val="tx1"/>
                  </a:solidFill>
                </a:ln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kern="800" spc="-30" dirty="0" smtClean="0">
                <a:ln w="11430">
                  <a:solidFill>
                    <a:schemeClr val="tx1"/>
                  </a:solidFill>
                </a:ln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фиксированное </a:t>
            </a:r>
            <a:r>
              <a:rPr lang="ru-RU" sz="1800" b="1" kern="800" spc="-30" dirty="0">
                <a:ln w="11430">
                  <a:solidFill>
                    <a:schemeClr val="tx1"/>
                  </a:solidFill>
                </a:ln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денежное </a:t>
            </a:r>
            <a:r>
              <a:rPr lang="ru-RU" sz="1800" b="1" kern="800" spc="-30" dirty="0" smtClean="0">
                <a:ln w="11430">
                  <a:solidFill>
                    <a:schemeClr val="tx1"/>
                  </a:solidFill>
                </a:ln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довольствие;</a:t>
            </a:r>
            <a:br>
              <a:rPr lang="ru-RU" sz="1800" b="1" kern="800" spc="-30" dirty="0" smtClean="0">
                <a:ln w="11430">
                  <a:solidFill>
                    <a:schemeClr val="tx1"/>
                  </a:solidFill>
                </a:ln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kern="800" spc="-30" dirty="0">
                <a:ln w="11430">
                  <a:solidFill>
                    <a:schemeClr val="tx1"/>
                  </a:solidFill>
                </a:ln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1800" b="1" kern="800" spc="-30" dirty="0" smtClean="0">
                <a:ln w="11430">
                  <a:solidFill>
                    <a:schemeClr val="tx1"/>
                  </a:solidFill>
                </a:ln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kern="800" spc="-30" dirty="0">
                <a:ln w="11430">
                  <a:solidFill>
                    <a:schemeClr val="tx1"/>
                  </a:solidFill>
                </a:ln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участия в программе «Военная ипотека», что позволяет приобрести личную жилую недвижимость </a:t>
            </a:r>
            <a:r>
              <a:rPr lang="ru-RU" sz="1800" b="1" kern="800" spc="-30" dirty="0" smtClean="0">
                <a:ln w="11430">
                  <a:solidFill>
                    <a:schemeClr val="tx1"/>
                  </a:solidFill>
                </a:ln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kern="800" spc="-30" dirty="0" smtClean="0">
                <a:ln w="11430">
                  <a:solidFill>
                    <a:schemeClr val="tx1"/>
                  </a:solidFill>
                </a:ln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kern="800" spc="-30" dirty="0" smtClean="0">
                <a:ln w="11430">
                  <a:solidFill>
                    <a:schemeClr val="tx1"/>
                  </a:solidFill>
                </a:ln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800" b="1" kern="800" spc="-30" dirty="0">
                <a:ln w="11430">
                  <a:solidFill>
                    <a:schemeClr val="tx1"/>
                  </a:solidFill>
                </a:ln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раннем сроке </a:t>
            </a:r>
            <a:r>
              <a:rPr lang="ru-RU" sz="1800" b="1" kern="800" spc="-30" dirty="0" smtClean="0">
                <a:ln w="11430">
                  <a:solidFill>
                    <a:schemeClr val="tx1"/>
                  </a:solidFill>
                </a:ln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службы;</a:t>
            </a:r>
            <a:br>
              <a:rPr lang="ru-RU" sz="1800" b="1" kern="800" spc="-30" dirty="0" smtClean="0">
                <a:ln w="11430">
                  <a:solidFill>
                    <a:schemeClr val="tx1"/>
                  </a:solidFill>
                </a:ln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kern="800" spc="-30" dirty="0" smtClean="0">
                <a:ln w="11430">
                  <a:solidFill>
                    <a:schemeClr val="tx1"/>
                  </a:solidFill>
                </a:ln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ВОЗМОЖНОСТЬ ПРОДОЛЖИТЬ ОБУЧНИЕ ПО ПРОФИЛЮ ПОДГОТОВКИ В ОРДИНАТУРЕ.</a:t>
            </a:r>
            <a:endParaRPr lang="ru-RU" sz="1800" b="1" kern="800" spc="-30" dirty="0">
              <a:ln w="11430">
                <a:solidFill>
                  <a:schemeClr val="tx1"/>
                </a:solidFill>
              </a:ln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Блок-схема: узел 11"/>
          <p:cNvSpPr/>
          <p:nvPr/>
        </p:nvSpPr>
        <p:spPr>
          <a:xfrm>
            <a:off x="8296734" y="6493392"/>
            <a:ext cx="441302" cy="355154"/>
          </a:xfrm>
          <a:prstGeom prst="flowChartConnector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8175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over dir="u"/>
      </p:transition>
    </mc:Choice>
    <mc:Fallback>
      <p:transition spd="slow">
        <p:cover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7748" y="0"/>
            <a:ext cx="9224336" cy="6858001"/>
            <a:chOff x="-7748" y="0"/>
            <a:chExt cx="9224336" cy="6858001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-7748" y="6202392"/>
              <a:ext cx="9144000" cy="65560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pic>
          <p:nvPicPr>
            <p:cNvPr id="25" name="Picture 2" descr="E:\USBISHE\В работе\30032016\картинки\Карты\Россия\B5JFN2wIEAAz31W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0081" y="5402514"/>
              <a:ext cx="3056507" cy="1447973"/>
            </a:xfrm>
            <a:prstGeom prst="rect">
              <a:avLst/>
            </a:prstGeom>
            <a:noFill/>
            <a:effectLst>
              <a:softEdge rad="0"/>
            </a:effectLst>
            <a:extLst/>
          </p:spPr>
        </p:pic>
        <p:pic>
          <p:nvPicPr>
            <p:cNvPr id="20" name="Picture 18" descr="Столб пограничный Россиия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801100" y="4870347"/>
              <a:ext cx="342900" cy="1987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6858001"/>
            </a:xfrm>
            <a:prstGeom prst="rect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96734" y="155705"/>
            <a:ext cx="839518" cy="1045257"/>
          </a:xfrm>
          <a:prstGeom prst="rect">
            <a:avLst/>
          </a:prstGeom>
        </p:spPr>
      </p:pic>
      <p:pic>
        <p:nvPicPr>
          <p:cNvPr id="16" name="Picture 5" descr="C:\Users\qwerty\Desktop\заставки\2_html_48c0cfd2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13" y="157764"/>
            <a:ext cx="696099" cy="1045257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Блок-схема: узел 3"/>
          <p:cNvSpPr/>
          <p:nvPr/>
        </p:nvSpPr>
        <p:spPr>
          <a:xfrm>
            <a:off x="8414186" y="6519578"/>
            <a:ext cx="323850" cy="328967"/>
          </a:xfrm>
          <a:prstGeom prst="flowChartConnector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96771" y="436573"/>
            <a:ext cx="7366896" cy="138499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</a:t>
            </a:r>
            <a:r>
              <a:rPr lang="ru-RU" sz="2800" b="1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кандидатам </a:t>
            </a:r>
            <a:r>
              <a:rPr lang="ru-RU" sz="2800" b="1" dirty="0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800" b="1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</a:t>
            </a:r>
            <a:endParaRPr lang="ru-RU" sz="2800" b="1" dirty="0" smtClean="0">
              <a:ln w="3175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800" b="1" dirty="0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Институт ФСБ России </a:t>
            </a:r>
          </a:p>
          <a:p>
            <a:pPr algn="ctr">
              <a:defRPr/>
            </a:pPr>
            <a:r>
              <a:rPr lang="ru-RU" sz="2800" b="1" dirty="0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(г. Нижний Новгород)</a:t>
            </a:r>
            <a:endParaRPr lang="ru-RU" sz="2800" b="1" dirty="0">
              <a:ln w="3175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64833" y="2131287"/>
            <a:ext cx="8201098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Для обучения принимаются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граждане Российской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Федерации в возрасте не старше 27 лет,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прошедшие обучение не менее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 курсов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специальностям «Лечебное дело», «Педиатрия», </a:t>
            </a:r>
            <a:endParaRPr lang="ru-RU" sz="28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Медико-профилактическое дело» или «Стоматология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». 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b="1" i="1" dirty="0">
              <a:ln w="3175">
                <a:noFill/>
                <a:prstDash val="solid"/>
              </a:ln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Блок-схема: узел 11"/>
          <p:cNvSpPr/>
          <p:nvPr/>
        </p:nvSpPr>
        <p:spPr>
          <a:xfrm>
            <a:off x="8296734" y="6493392"/>
            <a:ext cx="441302" cy="355154"/>
          </a:xfrm>
          <a:prstGeom prst="flowChartConnector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6713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over dir="u"/>
      </p:transition>
    </mc:Choice>
    <mc:Fallback>
      <p:transition spd="slow">
        <p:cover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8"/>
          <p:cNvGrpSpPr/>
          <p:nvPr/>
        </p:nvGrpSpPr>
        <p:grpSpPr>
          <a:xfrm>
            <a:off x="-7748" y="0"/>
            <a:ext cx="9224336" cy="6858001"/>
            <a:chOff x="-7748" y="0"/>
            <a:chExt cx="9224336" cy="6858001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-7748" y="6202392"/>
              <a:ext cx="9144000" cy="65560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pic>
          <p:nvPicPr>
            <p:cNvPr id="25" name="Picture 2" descr="E:\USBISHE\В работе\30032016\картинки\Карты\Россия\B5JFN2wIEAAz31W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0081" y="5402514"/>
              <a:ext cx="3056507" cy="1447973"/>
            </a:xfrm>
            <a:prstGeom prst="rect">
              <a:avLst/>
            </a:prstGeom>
            <a:noFill/>
            <a:effectLst>
              <a:softEdge rad="0"/>
            </a:effectLst>
            <a:extLst/>
          </p:spPr>
        </p:pic>
        <p:pic>
          <p:nvPicPr>
            <p:cNvPr id="20" name="Picture 18" descr="Столб пограничный Россиия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801100" y="4870347"/>
              <a:ext cx="342900" cy="1987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6858001"/>
            </a:xfrm>
            <a:prstGeom prst="rect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96734" y="155705"/>
            <a:ext cx="839518" cy="1045257"/>
          </a:xfrm>
          <a:prstGeom prst="rect">
            <a:avLst/>
          </a:prstGeom>
        </p:spPr>
      </p:pic>
      <p:pic>
        <p:nvPicPr>
          <p:cNvPr id="16" name="Picture 5" descr="C:\Users\qwerty\Desktop\заставки\2_html_48c0cfd2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13" y="157764"/>
            <a:ext cx="696099" cy="1045257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Блок-схема: узел 3"/>
          <p:cNvSpPr/>
          <p:nvPr/>
        </p:nvSpPr>
        <p:spPr>
          <a:xfrm>
            <a:off x="8414186" y="6519578"/>
            <a:ext cx="323850" cy="328967"/>
          </a:xfrm>
          <a:prstGeom prst="flowChartConnector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96770" y="436573"/>
            <a:ext cx="7585229" cy="138499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Институт </a:t>
            </a:r>
            <a:r>
              <a:rPr lang="ru-RU" sz="2800" b="1" dirty="0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ФСБ России </a:t>
            </a:r>
          </a:p>
          <a:p>
            <a:pPr algn="ctr">
              <a:defRPr/>
            </a:pPr>
            <a:r>
              <a:rPr lang="ru-RU" sz="2800" b="1" dirty="0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(г. Нижний Новгород</a:t>
            </a:r>
            <a:r>
              <a:rPr lang="ru-RU" sz="2800" b="1" dirty="0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>
              <a:defRPr/>
            </a:pPr>
            <a:r>
              <a:rPr lang="ru-RU" sz="2800" b="1" dirty="0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Проводит обучение по специальностям:</a:t>
            </a:r>
            <a:endParaRPr lang="ru-RU" sz="2800" b="1" dirty="0">
              <a:ln w="3175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64833" y="2131287"/>
            <a:ext cx="8201098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Специальность – лечебное дело.</a:t>
            </a:r>
          </a:p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Квалификация – врач-лечебник. </a:t>
            </a:r>
          </a:p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Направленность программы подготовки – военно-морская медицина.</a:t>
            </a:r>
          </a:p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Срок обучения – 2 года.</a:t>
            </a:r>
          </a:p>
          <a:p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Принимаются студенты только мужского пола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прошедшие обучение  четырех курсов образовательных организаций высшего образования по специальностям «Лечебное дело», «Педиатрия».</a:t>
            </a:r>
          </a:p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Специальность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лечебное дело.</a:t>
            </a:r>
          </a:p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Квалификация – врач-лечебник. </a:t>
            </a:r>
          </a:p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Направленность программы подготовки – медицинское обеспечение органов безопасности.</a:t>
            </a:r>
          </a:p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Срок обучения – 2 года.</a:t>
            </a:r>
          </a:p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Принимаются студенты мужского и женского пола, прошедшие обучение  четырех курсов образовательных организаций высшего образования по специальностям «Лечебное дело», «Педиатрия».</a:t>
            </a:r>
          </a:p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ru-RU" sz="1600" b="1" i="1" dirty="0">
              <a:ln w="3175">
                <a:noFill/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Блок-схема: узел 11"/>
          <p:cNvSpPr/>
          <p:nvPr/>
        </p:nvSpPr>
        <p:spPr>
          <a:xfrm>
            <a:off x="8296734" y="6493392"/>
            <a:ext cx="441302" cy="355154"/>
          </a:xfrm>
          <a:prstGeom prst="flowChartConnector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6713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over dir="u"/>
      </p:transition>
    </mc:Choice>
    <mc:Fallback>
      <p:transition spd="slow">
        <p:cover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8"/>
          <p:cNvGrpSpPr/>
          <p:nvPr/>
        </p:nvGrpSpPr>
        <p:grpSpPr>
          <a:xfrm>
            <a:off x="-7748" y="0"/>
            <a:ext cx="9224336" cy="6858001"/>
            <a:chOff x="-7748" y="0"/>
            <a:chExt cx="9224336" cy="6858001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-7748" y="6202392"/>
              <a:ext cx="9144000" cy="65560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pic>
          <p:nvPicPr>
            <p:cNvPr id="25" name="Picture 2" descr="E:\USBISHE\В работе\30032016\картинки\Карты\Россия\B5JFN2wIEAAz31W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0081" y="5402514"/>
              <a:ext cx="3056507" cy="1447973"/>
            </a:xfrm>
            <a:prstGeom prst="rect">
              <a:avLst/>
            </a:prstGeom>
            <a:noFill/>
            <a:effectLst>
              <a:softEdge rad="0"/>
            </a:effectLst>
            <a:extLst/>
          </p:spPr>
        </p:pic>
        <p:pic>
          <p:nvPicPr>
            <p:cNvPr id="20" name="Picture 18" descr="Столб пограничный Россиия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801100" y="4870347"/>
              <a:ext cx="342900" cy="1987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6858001"/>
            </a:xfrm>
            <a:prstGeom prst="rect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96734" y="155705"/>
            <a:ext cx="839518" cy="1045257"/>
          </a:xfrm>
          <a:prstGeom prst="rect">
            <a:avLst/>
          </a:prstGeom>
        </p:spPr>
      </p:pic>
      <p:pic>
        <p:nvPicPr>
          <p:cNvPr id="16" name="Picture 5" descr="C:\Users\qwerty\Desktop\заставки\2_html_48c0cfd2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13" y="157764"/>
            <a:ext cx="696099" cy="1045257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Блок-схема: узел 3"/>
          <p:cNvSpPr/>
          <p:nvPr/>
        </p:nvSpPr>
        <p:spPr>
          <a:xfrm>
            <a:off x="8414186" y="6519578"/>
            <a:ext cx="323850" cy="328967"/>
          </a:xfrm>
          <a:prstGeom prst="flowChartConnector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96770" y="436573"/>
            <a:ext cx="7585229" cy="138499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Институт </a:t>
            </a:r>
            <a:r>
              <a:rPr lang="ru-RU" sz="2800" b="1" dirty="0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ФСБ России </a:t>
            </a:r>
          </a:p>
          <a:p>
            <a:pPr algn="ctr">
              <a:defRPr/>
            </a:pPr>
            <a:r>
              <a:rPr lang="ru-RU" sz="2800" b="1" dirty="0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(г. Нижний Новгород</a:t>
            </a:r>
            <a:r>
              <a:rPr lang="ru-RU" sz="2800" b="1" dirty="0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>
              <a:defRPr/>
            </a:pPr>
            <a:r>
              <a:rPr lang="ru-RU" sz="2800" b="1" dirty="0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Проводит обучение по специальностям:</a:t>
            </a:r>
            <a:endParaRPr lang="ru-RU" sz="2800" b="1" dirty="0">
              <a:ln w="3175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53110" y="1885102"/>
            <a:ext cx="8201098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Специальность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медико-профилактическое дело.</a:t>
            </a:r>
          </a:p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Квалификация – врач по общей гигиене, по эпидемиологии. </a:t>
            </a:r>
          </a:p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Направленность программы подготовки – медико-профилактическое дело.</a:t>
            </a:r>
          </a:p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Срок обучения – 2 года.</a:t>
            </a:r>
          </a:p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Принимаются студенты мужского и женского пола, прошедшие обучение  четырех курсов образовательных организаций высшего образования по специальности «Медико-профилактическое дело».</a:t>
            </a:r>
          </a:p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Специальность – стоматология.</a:t>
            </a:r>
          </a:p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Квалификация – врач-стоматолог. </a:t>
            </a:r>
          </a:p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Направленность программы подготовки – медицинское обеспечение оперативно-служебной деятельности органов безопасности (врачебный персонал военно-медицинских организаций (подразделений).</a:t>
            </a:r>
          </a:p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Срок обучения – 1 год.</a:t>
            </a:r>
          </a:p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Принимаются студенты мужского и женского пола, прошедшие обучение  четырех курсов образовательных организаций высшего образования по специальности «Стоматология».</a:t>
            </a:r>
          </a:p>
          <a:p>
            <a:pPr algn="just"/>
            <a:endParaRPr lang="ru-RU" sz="1600" b="1" i="1" dirty="0">
              <a:ln w="3175">
                <a:noFill/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Блок-схема: узел 11"/>
          <p:cNvSpPr/>
          <p:nvPr/>
        </p:nvSpPr>
        <p:spPr>
          <a:xfrm>
            <a:off x="8296734" y="6493392"/>
            <a:ext cx="441302" cy="355154"/>
          </a:xfrm>
          <a:prstGeom prst="flowChartConnector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6713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over dir="u"/>
      </p:transition>
    </mc:Choice>
    <mc:Fallback>
      <p:transition spd="slow">
        <p:cover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8"/>
          <p:cNvGrpSpPr/>
          <p:nvPr/>
        </p:nvGrpSpPr>
        <p:grpSpPr>
          <a:xfrm>
            <a:off x="-7748" y="0"/>
            <a:ext cx="9224336" cy="6858001"/>
            <a:chOff x="-7748" y="0"/>
            <a:chExt cx="9224336" cy="6858001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-7748" y="6202392"/>
              <a:ext cx="9144000" cy="65560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pic>
          <p:nvPicPr>
            <p:cNvPr id="25" name="Picture 2" descr="E:\USBISHE\В работе\30032016\картинки\Карты\Россия\B5JFN2wIEAAz31W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0081" y="5402514"/>
              <a:ext cx="3056507" cy="1447973"/>
            </a:xfrm>
            <a:prstGeom prst="rect">
              <a:avLst/>
            </a:prstGeom>
            <a:noFill/>
            <a:effectLst>
              <a:softEdge rad="0"/>
            </a:effectLst>
            <a:extLst/>
          </p:spPr>
        </p:pic>
        <p:pic>
          <p:nvPicPr>
            <p:cNvPr id="20" name="Picture 18" descr="Столб пограничный Россиия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801100" y="4870347"/>
              <a:ext cx="342900" cy="1987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6858001"/>
            </a:xfrm>
            <a:prstGeom prst="rect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96734" y="155705"/>
            <a:ext cx="839518" cy="1045257"/>
          </a:xfrm>
          <a:prstGeom prst="rect">
            <a:avLst/>
          </a:prstGeom>
        </p:spPr>
      </p:pic>
      <p:pic>
        <p:nvPicPr>
          <p:cNvPr id="16" name="Picture 5" descr="C:\Users\qwerty\Desktop\заставки\2_html_48c0cfd2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13" y="157764"/>
            <a:ext cx="696099" cy="1045257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Блок-схема: узел 3"/>
          <p:cNvSpPr/>
          <p:nvPr/>
        </p:nvSpPr>
        <p:spPr>
          <a:xfrm>
            <a:off x="8414186" y="6519578"/>
            <a:ext cx="323850" cy="328967"/>
          </a:xfrm>
          <a:prstGeom prst="flowChartConnector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09599" y="926123"/>
            <a:ext cx="8288215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Институт </a:t>
            </a:r>
            <a:r>
              <a:rPr lang="ru-RU" sz="2800" b="1" dirty="0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ФСБ России </a:t>
            </a:r>
            <a:r>
              <a:rPr lang="ru-RU" sz="2800" b="1" dirty="0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800" b="1" dirty="0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Нижний Новгород</a:t>
            </a:r>
            <a:r>
              <a:rPr lang="ru-RU" sz="2800" b="1" dirty="0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n w="3175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64833" y="2131287"/>
            <a:ext cx="820109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Обучение осуществляется на бюджетной основе путем перевода студента с гражданского ВУЗа в образовательную организацию ФСБ России. </a:t>
            </a:r>
          </a:p>
          <a:p>
            <a:pPr>
              <a:defRPr/>
            </a:pPr>
            <a:endParaRPr lang="ru-RU" sz="20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Студенты, продолжают обучение в Институте ФСБ России с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пятого учебного курса.</a:t>
            </a:r>
          </a:p>
          <a:p>
            <a:pPr>
              <a:defRPr/>
            </a:pPr>
            <a:endParaRPr lang="ru-RU" sz="20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Денежные затраты на проезд для сдачи вступительных испытаний возмещаются в полном объеме. 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2000" b="1" i="1" dirty="0">
              <a:ln w="3175">
                <a:noFill/>
                <a:prstDash val="solid"/>
              </a:ln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Блок-схема: узел 11"/>
          <p:cNvSpPr/>
          <p:nvPr/>
        </p:nvSpPr>
        <p:spPr>
          <a:xfrm>
            <a:off x="8296734" y="6493392"/>
            <a:ext cx="441302" cy="355154"/>
          </a:xfrm>
          <a:prstGeom prst="flowChartConnector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6713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over dir="u"/>
      </p:transition>
    </mc:Choice>
    <mc:Fallback>
      <p:transition spd="slow">
        <p:cover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7748" y="0"/>
            <a:ext cx="9224336" cy="6858001"/>
            <a:chOff x="-7748" y="0"/>
            <a:chExt cx="9224336" cy="6858001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-7748" y="6202392"/>
              <a:ext cx="9144000" cy="65560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pic>
          <p:nvPicPr>
            <p:cNvPr id="25" name="Picture 2" descr="E:\USBISHE\В работе\30032016\картинки\Карты\Россия\B5JFN2wIEAAz31W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0081" y="5402514"/>
              <a:ext cx="3056507" cy="1447973"/>
            </a:xfrm>
            <a:prstGeom prst="rect">
              <a:avLst/>
            </a:prstGeom>
            <a:noFill/>
            <a:effectLst>
              <a:softEdge rad="0"/>
            </a:effectLst>
            <a:extLst/>
          </p:spPr>
        </p:pic>
        <p:pic>
          <p:nvPicPr>
            <p:cNvPr id="20" name="Picture 18" descr="Столб пограничный Россиия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801100" y="4870347"/>
              <a:ext cx="342900" cy="1987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6858001"/>
            </a:xfrm>
            <a:prstGeom prst="rect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96734" y="155705"/>
            <a:ext cx="839518" cy="1045257"/>
          </a:xfrm>
          <a:prstGeom prst="rect">
            <a:avLst/>
          </a:prstGeom>
        </p:spPr>
      </p:pic>
      <p:pic>
        <p:nvPicPr>
          <p:cNvPr id="16" name="Picture 5" descr="C:\Users\qwerty\Desktop\заставки\2_html_48c0cfd2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13" y="157764"/>
            <a:ext cx="696099" cy="1045257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Блок-схема: узел 3"/>
          <p:cNvSpPr/>
          <p:nvPr/>
        </p:nvSpPr>
        <p:spPr>
          <a:xfrm>
            <a:off x="8414186" y="6519578"/>
            <a:ext cx="323850" cy="328967"/>
          </a:xfrm>
          <a:prstGeom prst="flowChartConnector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96771" y="436573"/>
            <a:ext cx="7779340" cy="9541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</a:t>
            </a:r>
            <a:r>
              <a:rPr lang="ru-RU" sz="2800" b="1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проверки кандидатов </a:t>
            </a:r>
          </a:p>
          <a:p>
            <a:pPr algn="ctr">
              <a:defRPr/>
            </a:pPr>
            <a:r>
              <a:rPr lang="ru-RU" sz="2800" b="1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обучения Пограничным управлением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600002" y="1803041"/>
            <a:ext cx="820109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Проверки проводятся поэтапно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  <a:p>
            <a:pPr algn="ctr">
              <a:defRPr/>
            </a:pPr>
            <a:endParaRPr lang="ru-RU" sz="2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1.	Формирование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личного дела кандидата и проверка допуска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сведениям, составляющим государственную тайну. </a:t>
            </a:r>
          </a:p>
          <a:p>
            <a:pPr algn="just">
              <a:defRPr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2.	Определение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профессиональной пригодности с помощью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тестирования.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3.	Определение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годности кандидата по медицинским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показаниям.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AutoNum type="arabicPeriod" startAt="4"/>
              <a:defRPr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Прохождение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профессиональной пригодности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применением специальных технический средств (полиграф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marL="457200" indent="-457200" algn="just">
              <a:buAutoNum type="arabicPeriod" startAt="4"/>
              <a:defRPr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Проверка уровня физической подготовки.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Блок-схема: узел 11"/>
          <p:cNvSpPr/>
          <p:nvPr/>
        </p:nvSpPr>
        <p:spPr>
          <a:xfrm>
            <a:off x="8296734" y="6493392"/>
            <a:ext cx="441302" cy="355154"/>
          </a:xfrm>
          <a:prstGeom prst="flowChartConnector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7011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over dir="u"/>
      </p:transition>
    </mc:Choice>
    <mc:Fallback>
      <p:transition spd="slow">
        <p:cover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7748" y="0"/>
            <a:ext cx="9224336" cy="6858001"/>
            <a:chOff x="-7748" y="0"/>
            <a:chExt cx="9224336" cy="6858001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-7748" y="6202392"/>
              <a:ext cx="9144000" cy="65560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pic>
          <p:nvPicPr>
            <p:cNvPr id="25" name="Picture 2" descr="E:\USBISHE\В работе\30032016\картинки\Карты\Россия\B5JFN2wIEAAz31W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0081" y="5402514"/>
              <a:ext cx="3056507" cy="1447973"/>
            </a:xfrm>
            <a:prstGeom prst="rect">
              <a:avLst/>
            </a:prstGeom>
            <a:noFill/>
            <a:effectLst>
              <a:softEdge rad="0"/>
            </a:effectLst>
            <a:extLst/>
          </p:spPr>
        </p:pic>
        <p:pic>
          <p:nvPicPr>
            <p:cNvPr id="20" name="Picture 18" descr="Столб пограничный Россиия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801100" y="4870347"/>
              <a:ext cx="342900" cy="1987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6858001"/>
            </a:xfrm>
            <a:prstGeom prst="rect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96734" y="155705"/>
            <a:ext cx="839518" cy="1045257"/>
          </a:xfrm>
          <a:prstGeom prst="rect">
            <a:avLst/>
          </a:prstGeom>
        </p:spPr>
      </p:pic>
      <p:pic>
        <p:nvPicPr>
          <p:cNvPr id="16" name="Picture 5" descr="C:\Users\qwerty\Desktop\заставки\2_html_48c0cfd2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13" y="157764"/>
            <a:ext cx="696099" cy="1045257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Блок-схема: узел 3"/>
          <p:cNvSpPr/>
          <p:nvPr/>
        </p:nvSpPr>
        <p:spPr>
          <a:xfrm>
            <a:off x="8414186" y="6519578"/>
            <a:ext cx="323850" cy="328967"/>
          </a:xfrm>
          <a:prstGeom prst="flowChartConnector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96771" y="436573"/>
            <a:ext cx="7779340" cy="138499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Общие правила приёма кандидатов </a:t>
            </a:r>
          </a:p>
          <a:p>
            <a:pPr algn="ctr">
              <a:defRPr/>
            </a:pPr>
            <a:r>
              <a:rPr lang="ru-RU" sz="2800" b="1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обучения в </a:t>
            </a:r>
            <a:r>
              <a:rPr lang="ru-RU" sz="2800" b="1" dirty="0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Институте </a:t>
            </a:r>
            <a:r>
              <a:rPr lang="ru-RU" sz="2800" b="1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ФСБ России </a:t>
            </a:r>
          </a:p>
          <a:p>
            <a:pPr algn="ctr">
              <a:defRPr/>
            </a:pPr>
            <a:r>
              <a:rPr lang="ru-RU" sz="2800" b="1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(г. Нижний Новгород)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585892" y="1853866"/>
            <a:ext cx="820109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Кандидаты не позднее 1 марта года поступления должны подать заявление и документы для личного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дела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Пограничное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управление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ФСБ России по Челябинской области.</a:t>
            </a:r>
            <a:endParaRPr lang="ru-RU" sz="2400" b="1" i="1" dirty="0">
              <a:ln w="3175">
                <a:noFill/>
                <a:prstDash val="solid"/>
              </a:ln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Блок-схема: узел 12"/>
          <p:cNvSpPr/>
          <p:nvPr/>
        </p:nvSpPr>
        <p:spPr>
          <a:xfrm>
            <a:off x="8296734" y="6493392"/>
            <a:ext cx="441302" cy="355154"/>
          </a:xfrm>
          <a:prstGeom prst="flowChartConnector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5760" y="2987179"/>
            <a:ext cx="8131623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Кандидаты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обучение проходят предварительное </a:t>
            </a:r>
          </a:p>
          <a:p>
            <a:pPr algn="ctr"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окончательное освидетельствование на предмет годности </a:t>
            </a:r>
          </a:p>
          <a:p>
            <a:pPr algn="ctr"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 военной службе и поступлению (обучению) в Институт.</a:t>
            </a:r>
          </a:p>
          <a:p>
            <a:pPr algn="ctr">
              <a:defRPr/>
            </a:pPr>
            <a:endParaRPr lang="ru-RU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Предварительное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освидетельствование проводит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военно-врачебная комиссия МСЧ УФСБ России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 месту обучения студента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Окончательное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освидетельствование кандидатов проводится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военно-врачебной комиссией Института в период проведения вступительных испытаний.</a:t>
            </a:r>
          </a:p>
        </p:txBody>
      </p:sp>
    </p:spTree>
    <p:extLst>
      <p:ext uri="{BB962C8B-B14F-4D97-AF65-F5344CB8AC3E}">
        <p14:creationId xmlns:p14="http://schemas.microsoft.com/office/powerpoint/2010/main" xmlns="" val="2279376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over dir="u"/>
      </p:transition>
    </mc:Choice>
    <mc:Fallback>
      <p:transition spd="slow">
        <p:cover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7748" y="0"/>
            <a:ext cx="9224336" cy="6858001"/>
            <a:chOff x="-7748" y="0"/>
            <a:chExt cx="9224336" cy="6858001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-7748" y="6202392"/>
              <a:ext cx="9144000" cy="65560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pic>
          <p:nvPicPr>
            <p:cNvPr id="25" name="Picture 2" descr="E:\USBISHE\В работе\30032016\картинки\Карты\Россия\B5JFN2wIEAAz31W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0081" y="5402514"/>
              <a:ext cx="3056507" cy="1447973"/>
            </a:xfrm>
            <a:prstGeom prst="rect">
              <a:avLst/>
            </a:prstGeom>
            <a:noFill/>
            <a:effectLst>
              <a:softEdge rad="0"/>
            </a:effectLst>
            <a:extLst/>
          </p:spPr>
        </p:pic>
        <p:pic>
          <p:nvPicPr>
            <p:cNvPr id="20" name="Picture 18" descr="Столб пограничный Россиия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801100" y="4870347"/>
              <a:ext cx="342900" cy="1987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6858001"/>
            </a:xfrm>
            <a:prstGeom prst="rect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96734" y="155705"/>
            <a:ext cx="839518" cy="1045257"/>
          </a:xfrm>
          <a:prstGeom prst="rect">
            <a:avLst/>
          </a:prstGeom>
        </p:spPr>
      </p:pic>
      <p:pic>
        <p:nvPicPr>
          <p:cNvPr id="16" name="Picture 5" descr="C:\Users\qwerty\Desktop\заставки\2_html_48c0cfd2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13" y="157764"/>
            <a:ext cx="696099" cy="1045257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Блок-схема: узел 3"/>
          <p:cNvSpPr/>
          <p:nvPr/>
        </p:nvSpPr>
        <p:spPr>
          <a:xfrm>
            <a:off x="8414186" y="6519578"/>
            <a:ext cx="323850" cy="328967"/>
          </a:xfrm>
          <a:prstGeom prst="flowChartConnector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96771" y="436573"/>
            <a:ext cx="7779340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проведения испытаний </a:t>
            </a:r>
          </a:p>
          <a:p>
            <a:pPr algn="ctr">
              <a:defRPr/>
            </a:pPr>
            <a:r>
              <a:rPr lang="ru-RU" sz="2000" b="1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Институте ФСБ России </a:t>
            </a:r>
          </a:p>
          <a:p>
            <a:pPr algn="ctr">
              <a:defRPr/>
            </a:pPr>
            <a:r>
              <a:rPr lang="ru-RU" sz="2000" b="1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(г. Нижний Новгород)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585892" y="1779580"/>
            <a:ext cx="820109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 соответствии личных дел установленным требованиям Институт направляет в Пограничное управление вызовы не позднее 1 августа года поступления с указанием времени прибытия на обучение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defRPr/>
            </a:pPr>
            <a:endParaRPr lang="ru-RU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 прибытии в Институт кандидаты представляют заявление </a:t>
            </a:r>
          </a:p>
          <a:p>
            <a:pPr algn="ctr"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 переводе и справку о периоде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обучения,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которой указываются уровень образования, на основании которого поступил обучающийся для освоения соответствующей образовательной программы, перечень и объем изученных учебных дисциплин (модулей), пройденных практик, выполненных научных исследований, оценки, полученные при промежуточной аттестации, </a:t>
            </a:r>
          </a:p>
          <a:p>
            <a:pPr algn="ctr"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иные документы, подтверждающие достижения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кандидата.</a:t>
            </a:r>
          </a:p>
          <a:p>
            <a:pPr algn="ctr">
              <a:defRPr/>
            </a:pPr>
            <a:endParaRPr lang="ru-RU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Блок-схема: узел 11"/>
          <p:cNvSpPr/>
          <p:nvPr/>
        </p:nvSpPr>
        <p:spPr>
          <a:xfrm>
            <a:off x="8296734" y="6493392"/>
            <a:ext cx="441302" cy="355154"/>
          </a:xfrm>
          <a:prstGeom prst="flowChartConnector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863542"/>
      </p:ext>
    </p:extLst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14821</TotalTime>
  <Words>701</Words>
  <Application>Microsoft Office PowerPoint</Application>
  <PresentationFormat>Экран (4:3)</PresentationFormat>
  <Paragraphs>169</Paragraphs>
  <Slides>17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Интеграл</vt:lpstr>
      <vt:lpstr>проводит набор кандидатов для обучения  в Институт ФСБ России (г. Нижний Новгород),  на потоки подготовки  по программам высшего образования</vt:lpstr>
      <vt:lpstr>В период обучения курсанты обеспечиваются:  * денежным довольствием (СТИПЕНДИЕЙ); * бесплатным питанием и жильем;  * вещевым имуществом и медицинским обслуживанием; * бесплатным проездом один раз в год к месту проведения отпуска и обратно.   По окончанию обучения выпускники приобретают:  * ВОИНСКОЕ ЗВАНИЕ «ЛЕЙТЕНАНТ»; * гарантированное трудоустройство; * фиксированное денежное довольствие; * возможность участия в программе «Военная ипотека», что позволяет приобрести личную жилую недвижимость  в раннем сроке службы; * ВОЗМОЖНОСТЬ ПРОДОЛЖИТЬ ОБУЧНИЕ ПО ПРОФИЛЮ ПОДГОТОВКИ В ОРДИНАТУРЕ.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555</cp:lastModifiedBy>
  <cp:revision>517</cp:revision>
  <cp:lastPrinted>2022-01-20T05:28:37Z</cp:lastPrinted>
  <dcterms:created xsi:type="dcterms:W3CDTF">2022-01-12T08:45:27Z</dcterms:created>
  <dcterms:modified xsi:type="dcterms:W3CDTF">2026-02-01T10:27:12Z</dcterms:modified>
</cp:coreProperties>
</file>