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82F"/>
    <a:srgbClr val="E3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8" y="72"/>
      </p:cViewPr>
      <p:guideLst>
        <p:guide orient="horz" pos="2160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1DDB8-11B2-F12C-F135-9522AAADE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435A0-7C97-CAB2-1DC8-50339C60C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8E982-2AD1-5A99-3B6A-0DDD0A1D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8C634-42D1-AB33-4F2E-E3EFF61D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21562-1910-CE69-AF9C-4DB59A70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7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008E3-8709-7F78-3A05-6D56FDF3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0C7F26-0DE3-FBBC-3F9A-A4C98F878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693061-94CD-A815-17A1-ACA511FD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64F4D-214F-0974-FE2D-86808476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6EEFD-BF29-8E20-2628-588ACF91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2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E5C95F-6ADA-EED1-617B-C1D036625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58FA64-0721-F9DD-8C9E-A6F71980A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16A66-8A6F-496C-ED3E-4340558F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B024DF-B8CC-97C5-E31C-DAF08E95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E5CDD-4260-77EA-1A92-77311C58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5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F7B9A-7F5B-CEDD-705E-54FC0D5B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11D75-4D00-4EFF-9BC8-3694AEE5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D2C0F-AADD-A9FD-B22A-1E80CBC8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25470-12BF-1C7A-E0C3-885B926D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FB18C2-C15C-1B61-1598-FE6816F7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5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3388A-A84F-7693-D5D7-0BCD1A53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7AF760-8B0A-9DD3-2B0D-5B9E918FA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EF6BF-D43B-AEED-31C2-93213A60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4BEBA-27EE-1431-8692-1782ABCE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50317-2C66-1F2C-E962-93AE0375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8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19CFA-34A4-612D-1D4D-4C6A0FA7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7F600-7C19-5027-0C6E-B2E862259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CA9123-E22C-E76C-0156-94984082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B26DE7-B7C1-8FAA-4174-E52535D0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6A0E2-A7E4-224A-B196-A3D109C0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088A42-B10A-81CA-0CAE-1E451115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8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CB1D-F7A8-FCD7-72DC-F5A5AC12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2C6F6-22B4-C89E-DB29-3B27239BE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D06563-F71A-036C-8BC1-030508EAC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C3DC6F-238C-D0F3-1500-1D715E50F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CBD831-1D9F-E54B-C287-007278038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C63C21-DAAF-070E-38B6-1729D703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E6D694-5D3D-4561-26FC-6C195DD5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B99D8E-4CE7-37FA-6DA9-A99FA13A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3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06254-D136-368F-E75C-2EE3ECD4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1F3D7D-EFAE-084A-1259-62D585FF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3891B1-672A-2EAC-A078-35B9EE8A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4B9582-8137-51D6-C18D-06B9BC3D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4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160F6F-3B63-1292-7726-8E2EFE3F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428D64-C0F3-7864-30A2-36E3F7CC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39448A-740E-0A08-5701-C583E1A0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9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60C58-D5AE-B287-B47C-C024E54D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62B65-3385-7720-C9DA-B8A5AA34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BFAC71-92A5-E0E7-197F-FAFBE7A4D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C272E5-FAF3-4628-D916-AAEC746B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D94C3-7097-667E-7FBD-11E07840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60F709-482A-D64D-EE9F-47DEE1ED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4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8ACCC-6A83-7090-5F81-F1BDB803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5A9059-6404-6A9D-07B1-6335FC152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CD5293-CE94-0832-61E7-230B9149C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61121-CB24-BB93-F7F7-16CA1EC9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356918-2473-C4DA-8B72-FE1AC5F0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4AE4A-9571-80F5-C555-5E91F300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2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D4642-AF4A-D384-4FD3-A3B8722D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78E77A-5597-41AA-2E43-89674B7DE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10F01-28B5-94F7-966F-B1EAECAFE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D286-BDD0-4263-BC30-9FE5171BD6EC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F6E7A-20D1-0C7C-CA54-1987E6499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F0C286-9EC4-207B-9006-45C177A2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7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hyperlink" Target="http://www.consultant.ru/document/cons_doc_LAW_10407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entlibrary.ru/book/ISBN9785970430217.html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A26139-EE72-4547-B4C9-957DA34F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54024"/>
            <a:ext cx="11182350" cy="47085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 шаблоне представлен не полный материал лекции, а только образцы слайдов, содержащих различные элементы оформления учебного материала.</a:t>
            </a:r>
          </a:p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презентации: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Используйте шрифт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во всех слайдах. 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Размер шрифта: для заголовков – 28, для текста – не меньше 12 пт.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Цвет заголовков – </a:t>
            </a:r>
            <a:r>
              <a:rPr lang="ru-RU" altLang="ru-RU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темно-зеленый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текста – черный.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Для всех заимствованных изображений необходимо указать источник.</a:t>
            </a:r>
          </a:p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Размер шрифта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ссылки – от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8 до 11, шрифт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надписи –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материалы кафедры ссылки давать не нужно.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Минимальное время для озвученной лекции не менее 50 минут </a:t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(двухчасовая лекция).</a:t>
            </a:r>
          </a:p>
          <a:p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85600-A2BE-4B0B-87A2-24AE1ED64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942" y="962024"/>
            <a:ext cx="2843408" cy="3133726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772E5CA-F44F-4E93-8B96-EFA79635BB5B}"/>
              </a:ext>
            </a:extLst>
          </p:cNvPr>
          <p:cNvCxnSpPr/>
          <p:nvPr/>
        </p:nvCxnSpPr>
        <p:spPr>
          <a:xfrm>
            <a:off x="6905625" y="2457450"/>
            <a:ext cx="20859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5"/>
    </mc:Choice>
    <mc:Fallback xmlns="">
      <p:transition spd="slow" advTm="1216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794CE1-B0D3-821A-E71F-029B9D2D89CE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12ACE-E139-4743-B55B-05BF63EF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CE6AE26-39CE-4442-B7F4-71482FCC0A5F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для самоконтроля</a:t>
            </a:r>
            <a:endParaRPr lang="ru-RU" sz="2800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23DE7A73-978C-47D0-96A8-85A3B1A8ABD5}"/>
              </a:ext>
            </a:extLst>
          </p:cNvPr>
          <p:cNvSpPr txBox="1">
            <a:spLocks noChangeArrowheads="1"/>
          </p:cNvSpPr>
          <p:nvPr/>
        </p:nvSpPr>
        <p:spPr>
          <a:xfrm>
            <a:off x="986798" y="1323078"/>
            <a:ext cx="8197850" cy="591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 Назовите….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Перечислите ….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Определите …..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В чем сходство…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В чем различие…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6.  ….</a:t>
            </a:r>
          </a:p>
        </p:txBody>
      </p:sp>
    </p:spTree>
    <p:extLst>
      <p:ext uri="{BB962C8B-B14F-4D97-AF65-F5344CB8AC3E}">
        <p14:creationId xmlns:p14="http://schemas.microsoft.com/office/powerpoint/2010/main" val="236021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794CE1-B0D3-821A-E71F-029B9D2D89CE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12ACE-E139-4743-B55B-05BF63EF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FBCD005C-B342-4C4A-9066-7FABAC8D844C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9C49C39D-2D8B-40A5-BBD3-FF12E32B3935}"/>
              </a:ext>
            </a:extLst>
          </p:cNvPr>
          <p:cNvSpPr txBox="1">
            <a:spLocks noChangeArrowheads="1"/>
          </p:cNvSpPr>
          <p:nvPr/>
        </p:nvSpPr>
        <p:spPr>
          <a:xfrm>
            <a:off x="986798" y="920355"/>
            <a:ext cx="10843252" cy="591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Госпитальная гигиена. Санитарно-эпидемиологические требования к устройству и эксплуатации лечебно-профилактических учреждений.: Учебное пособие / Знаменский А.В., Лизунов Ю.В., Тужилов А.А.; Под ред. Ю.В. Лизунова. – СПб.: Фолиант, 2004. – 240 с</a:t>
            </a:r>
          </a:p>
          <a:p>
            <a:pPr marL="0" indent="0"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Коммунальная гигиена. [Электронный ресурс] : учебник / под ред. В. Т. Мазаева. - М. : ГЭОТАР-Медиа, 2014. -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http://www.studentlibrary.ru/book/ISBN9785970430217.html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Постановление Главного государственного санитарного врача РФ от 18.05.2010 N 58 (ред. от 10.06.2016) "Об утверждении СанПиН 2.1.3.2630-10 "Санитарно-эпидемиологические требования к организациям, осуществляющим медицинскую деятельность" (вместе с "СанПиН 2.1.3.2630-10. Санитарно-эпидемиологические правила и нормативы...") (Зарегистрировано в Минюсте России 09.08.2010 N 18094) - Режим доступа: 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http://www.consultant.ru/document/cons_doc_LAW_104071/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Сборник типовых ситуационных задач с эталонами их решения для самоподготовки студентов по гигиене и основам экологии человека (Учебно-методическое пособие для студентов). Министерство здравоохранения и социального развития Российской Федерации. Российский Национальный исследовательский медицинский университет имени Н.И. Пирогова. – Москва : Издательство ИКАР, 2012. – 102 с.</a:t>
            </a:r>
          </a:p>
        </p:txBody>
      </p:sp>
    </p:spTree>
    <p:extLst>
      <p:ext uri="{BB962C8B-B14F-4D97-AF65-F5344CB8AC3E}">
        <p14:creationId xmlns:p14="http://schemas.microsoft.com/office/powerpoint/2010/main" val="221851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794CE1-B0D3-821A-E71F-029B9D2D89CE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12ACE-E139-4743-B55B-05BF63EF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7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DF898C-095B-E074-BC97-C94C10C52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200" y="1304170"/>
            <a:ext cx="7151557" cy="7730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D19F2A-4DBF-7916-4DEF-25AA4556C114}"/>
              </a:ext>
            </a:extLst>
          </p:cNvPr>
          <p:cNvSpPr txBox="1"/>
          <p:nvPr/>
        </p:nvSpPr>
        <p:spPr>
          <a:xfrm>
            <a:off x="838985" y="2518191"/>
            <a:ext cx="11114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</a:rPr>
              <a:t>Современные гигиенические проблемы больничного строительства</a:t>
            </a:r>
          </a:p>
          <a:p>
            <a:pPr algn="ctr">
              <a:defRPr/>
            </a:pPr>
            <a:endParaRPr lang="ru-RU" altLang="ru-RU" sz="2800" b="1" dirty="0">
              <a:solidFill>
                <a:srgbClr val="12682F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12682F"/>
                </a:solidFill>
                <a:latin typeface="Arial" panose="020B0604020202020204" pitchFamily="34" charset="0"/>
              </a:rPr>
              <a:t>Дисциплина Общая гигиена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2682F"/>
                </a:solidFill>
                <a:latin typeface="Arial" panose="020B0604020202020204" pitchFamily="34" charset="0"/>
              </a:rPr>
              <a:t>Специальность 31.05.01 Лечебное дело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2682F"/>
                </a:solidFill>
                <a:latin typeface="Arial" panose="020B0604020202020204" pitchFamily="34" charset="0"/>
              </a:rPr>
              <a:t>Лекция (2 часа)</a:t>
            </a:r>
          </a:p>
          <a:p>
            <a:pPr algn="ctr">
              <a:defRPr/>
            </a:pPr>
            <a:endParaRPr lang="ru-RU" sz="1600" b="1" dirty="0">
              <a:solidFill>
                <a:srgbClr val="12682F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12682F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12682F"/>
              </a:solidFill>
              <a:latin typeface="Arial" panose="020B0604020202020204" pitchFamily="34" charset="0"/>
            </a:endParaRPr>
          </a:p>
          <a:p>
            <a:pPr algn="r"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Л.П. Банникова, д-р мед. наук, доцент</a:t>
            </a:r>
          </a:p>
          <a:p>
            <a:pPr algn="r"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Кафедра Общей гигиены</a:t>
            </a:r>
          </a:p>
          <a:p>
            <a:pPr algn="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Южно-Уральский государственный</a:t>
            </a:r>
          </a:p>
          <a:p>
            <a:pPr algn="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медицинский университет, Челябинск, Россия</a:t>
            </a:r>
          </a:p>
          <a:p>
            <a:pPr algn="ctr">
              <a:defRPr/>
            </a:pPr>
            <a:endParaRPr lang="ru-RU" sz="1600" b="1" dirty="0">
              <a:solidFill>
                <a:srgbClr val="12682F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D33347C-122F-7433-72D0-847CAFAF9AF0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D131E6-5491-D30A-AFDF-281A56FF0D09}"/>
              </a:ext>
            </a:extLst>
          </p:cNvPr>
          <p:cNvSpPr txBox="1"/>
          <p:nvPr/>
        </p:nvSpPr>
        <p:spPr>
          <a:xfrm>
            <a:off x="921890" y="6061982"/>
            <a:ext cx="91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50" smtClean="0">
                <a:latin typeface="Arial" panose="020B0604020202020204" pitchFamily="34" charset="0"/>
                <a:ea typeface="Fact Semi Expanded" panose="020B0505040504020204" pitchFamily="34" charset="-52"/>
                <a:cs typeface="Arial" panose="020B0604020202020204" pitchFamily="34" charset="0"/>
              </a:rPr>
              <a:t>2024 </a:t>
            </a:r>
            <a:r>
              <a:rPr lang="ru-RU" sz="1000" spc="50" dirty="0">
                <a:latin typeface="Arial" panose="020B0604020202020204" pitchFamily="34" charset="0"/>
                <a:ea typeface="Fact Semi Expanded" panose="020B0505040504020204" pitchFamily="34" charset="-52"/>
                <a:cs typeface="Arial" panose="020B0604020202020204" pitchFamily="34" charset="0"/>
              </a:rPr>
              <a:t>ГОД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419590-A568-53CC-0C80-D73914328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2187" y="-1700010"/>
            <a:ext cx="7151556" cy="44996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07E5E53-5F38-4DB7-500B-BA018AD4E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3742" y="568963"/>
            <a:ext cx="3778258" cy="179061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9216883-62C1-EFD6-C494-F4E00DBE7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51687" y="812384"/>
            <a:ext cx="2302369" cy="110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"/>
    </mc:Choice>
    <mc:Fallback xmlns="">
      <p:transition spd="slow" advTm="296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781601-4B50-8C49-3A57-403D75043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794CE1-B0D3-821A-E71F-029B9D2D89CE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10F874-46BE-4FA6-8B4B-8ADD5B71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219919"/>
            <a:ext cx="9150350" cy="549624"/>
          </a:xfrm>
        </p:spPr>
        <p:txBody>
          <a:bodyPr/>
          <a:lstStyle/>
          <a:p>
            <a:r>
              <a:rPr 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97C8260-13F1-4DD9-98A5-2729E286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80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 медицинских организаций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современного больничного строительства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Гигиенические требования к ЛПО</a:t>
            </a:r>
          </a:p>
        </p:txBody>
      </p:sp>
    </p:spTree>
    <p:extLst>
      <p:ext uri="{BB962C8B-B14F-4D97-AF65-F5344CB8AC3E}">
        <p14:creationId xmlns:p14="http://schemas.microsoft.com/office/powerpoint/2010/main" val="7318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7E3FA1-B9D9-4436-B82C-ADF7CD8F3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sp>
        <p:nvSpPr>
          <p:cNvPr id="35" name="Прямоугольник 2">
            <a:extLst>
              <a:ext uri="{FF2B5EF4-FFF2-40B4-BE49-F238E27FC236}">
                <a16:creationId xmlns:a16="http://schemas.microsoft.com/office/drawing/2014/main" id="{94C363B7-FDAB-48F0-A6E4-4361B7A1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070" y="2494047"/>
            <a:ext cx="1916113" cy="758825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Медицинские организации по надзору в сфере защиты прав потребителей и благополучия человека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">
            <a:extLst>
              <a:ext uri="{FF2B5EF4-FFF2-40B4-BE49-F238E27FC236}">
                <a16:creationId xmlns:a16="http://schemas.microsoft.com/office/drawing/2014/main" id="{309EF802-B651-4353-8B6B-F6B9130D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020" y="2494047"/>
            <a:ext cx="2095500" cy="749300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Медицинские организации особого типа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id="{06B045E6-3CDA-473E-B976-E133FA569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945" y="3532272"/>
            <a:ext cx="2501900" cy="863600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Лечебно-профилактические медицинские организации: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1">
            <a:extLst>
              <a:ext uri="{FF2B5EF4-FFF2-40B4-BE49-F238E27FC236}">
                <a16:creationId xmlns:a16="http://schemas.microsoft.com/office/drawing/2014/main" id="{0CF39C09-72AE-4BF0-B5E3-9ABE81A7F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458" y="1428835"/>
            <a:ext cx="2501900" cy="863600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Номенклатура медицинских организаций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5">
            <a:extLst>
              <a:ext uri="{FF2B5EF4-FFF2-40B4-BE49-F238E27FC236}">
                <a16:creationId xmlns:a16="http://schemas.microsoft.com/office/drawing/2014/main" id="{CA7DD067-2069-457C-8E89-A005F7CC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683" y="3586247"/>
            <a:ext cx="1166812" cy="371475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Больницы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6">
            <a:extLst>
              <a:ext uri="{FF2B5EF4-FFF2-40B4-BE49-F238E27FC236}">
                <a16:creationId xmlns:a16="http://schemas.microsoft.com/office/drawing/2014/main" id="{901C54D3-8E37-4501-85B4-9C051EFE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070" y="4078372"/>
            <a:ext cx="1131888" cy="411163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Поликлиники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7">
            <a:extLst>
              <a:ext uri="{FF2B5EF4-FFF2-40B4-BE49-F238E27FC236}">
                <a16:creationId xmlns:a16="http://schemas.microsoft.com/office/drawing/2014/main" id="{BB9AAEC4-5C26-420E-A07E-40F9756C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358" y="4789572"/>
            <a:ext cx="1017587" cy="471488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Диспансеры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10">
            <a:extLst>
              <a:ext uri="{FF2B5EF4-FFF2-40B4-BE49-F238E27FC236}">
                <a16:creationId xmlns:a16="http://schemas.microsoft.com/office/drawing/2014/main" id="{E1EF3943-E9A1-495A-A8D9-AD99ED261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595" y="4784810"/>
            <a:ext cx="1084263" cy="490537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Центры (</a:t>
            </a:r>
            <a:r>
              <a:rPr lang="ru-RU" altLang="ru-RU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детские)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13">
            <a:extLst>
              <a:ext uri="{FF2B5EF4-FFF2-40B4-BE49-F238E27FC236}">
                <a16:creationId xmlns:a16="http://schemas.microsoft.com/office/drawing/2014/main" id="{6DC1CD28-CAAF-4E29-AE22-B410B4DB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458" y="4797510"/>
            <a:ext cx="1138237" cy="541337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Санаторно-курортные организации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17">
            <a:extLst>
              <a:ext uri="{FF2B5EF4-FFF2-40B4-BE49-F238E27FC236}">
                <a16:creationId xmlns:a16="http://schemas.microsoft.com/office/drawing/2014/main" id="{A2AAF3A8-08E5-4A70-B3C0-2E391944C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383" y="3532272"/>
            <a:ext cx="1171575" cy="517525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Амбулатории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18">
            <a:extLst>
              <a:ext uri="{FF2B5EF4-FFF2-40B4-BE49-F238E27FC236}">
                <a16:creationId xmlns:a16="http://schemas.microsoft.com/office/drawing/2014/main" id="{BA4D5F4D-FFAE-4549-8745-F2D2303C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795" y="4807035"/>
            <a:ext cx="1060450" cy="528637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Женские консультации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19">
            <a:extLst>
              <a:ext uri="{FF2B5EF4-FFF2-40B4-BE49-F238E27FC236}">
                <a16:creationId xmlns:a16="http://schemas.microsoft.com/office/drawing/2014/main" id="{F29010F6-4FBD-4127-84C5-61C00941E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683" y="4230772"/>
            <a:ext cx="1736725" cy="569913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 скорой медицинской помощи и переливания крови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AutoShape 14">
            <a:extLst>
              <a:ext uri="{FF2B5EF4-FFF2-40B4-BE49-F238E27FC236}">
                <a16:creationId xmlns:a16="http://schemas.microsoft.com/office/drawing/2014/main" id="{636C59DA-28D9-4025-84F1-7D7B9D06E2AC}"/>
              </a:ext>
            </a:extLst>
          </p:cNvPr>
          <p:cNvCxnSpPr>
            <a:cxnSpLocks noChangeShapeType="1"/>
            <a:stCxn id="38" idx="2"/>
          </p:cNvCxnSpPr>
          <p:nvPr/>
        </p:nvCxnSpPr>
        <p:spPr bwMode="auto">
          <a:xfrm>
            <a:off x="5918408" y="2292435"/>
            <a:ext cx="0" cy="1227137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5">
            <a:extLst>
              <a:ext uri="{FF2B5EF4-FFF2-40B4-BE49-F238E27FC236}">
                <a16:creationId xmlns:a16="http://schemas.microsoft.com/office/drawing/2014/main" id="{610DBC2F-2C77-459F-B6E3-C80921A253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03845" y="2003510"/>
            <a:ext cx="965200" cy="471487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6">
            <a:extLst>
              <a:ext uri="{FF2B5EF4-FFF2-40B4-BE49-F238E27FC236}">
                <a16:creationId xmlns:a16="http://schemas.microsoft.com/office/drawing/2014/main" id="{AC712363-0919-456C-B9C2-4ADCFDE0A5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1420" y="1932072"/>
            <a:ext cx="1257300" cy="53975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17">
            <a:extLst>
              <a:ext uri="{FF2B5EF4-FFF2-40B4-BE49-F238E27FC236}">
                <a16:creationId xmlns:a16="http://schemas.microsoft.com/office/drawing/2014/main" id="{92665BDF-0FAC-461A-958B-36F0ECB7B5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32495" y="3706897"/>
            <a:ext cx="450850" cy="7938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18">
            <a:extLst>
              <a:ext uri="{FF2B5EF4-FFF2-40B4-BE49-F238E27FC236}">
                <a16:creationId xmlns:a16="http://schemas.microsoft.com/office/drawing/2014/main" id="{8D6DB8EB-C6FB-4F2D-968A-B079262CEA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94370" y="4049797"/>
            <a:ext cx="674688" cy="155575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19">
            <a:extLst>
              <a:ext uri="{FF2B5EF4-FFF2-40B4-BE49-F238E27FC236}">
                <a16:creationId xmlns:a16="http://schemas.microsoft.com/office/drawing/2014/main" id="{2E4D5860-D598-4AF0-81CE-4DB17D2CFC6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654633" y="4314910"/>
            <a:ext cx="1065212" cy="498475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20">
            <a:extLst>
              <a:ext uri="{FF2B5EF4-FFF2-40B4-BE49-F238E27FC236}">
                <a16:creationId xmlns:a16="http://schemas.microsoft.com/office/drawing/2014/main" id="{312EFBE7-3C10-47A2-B864-FEE4F4ABD07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37295" y="4395872"/>
            <a:ext cx="576263" cy="40005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21">
            <a:extLst>
              <a:ext uri="{FF2B5EF4-FFF2-40B4-BE49-F238E27FC236}">
                <a16:creationId xmlns:a16="http://schemas.microsoft.com/office/drawing/2014/main" id="{510487CE-8601-40F5-9EC1-91B173732C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69220" y="4408572"/>
            <a:ext cx="0" cy="40005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22">
            <a:extLst>
              <a:ext uri="{FF2B5EF4-FFF2-40B4-BE49-F238E27FC236}">
                <a16:creationId xmlns:a16="http://schemas.microsoft.com/office/drawing/2014/main" id="{6CB1E2A1-F5AA-42FD-81E6-5826D3ECA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3783" y="4408572"/>
            <a:ext cx="336550" cy="411163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3">
            <a:extLst>
              <a:ext uri="{FF2B5EF4-FFF2-40B4-BE49-F238E27FC236}">
                <a16:creationId xmlns:a16="http://schemas.microsoft.com/office/drawing/2014/main" id="{F47C6039-00C0-47F0-92A1-73DE166F0C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7145" y="4154572"/>
            <a:ext cx="793750" cy="29210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4">
            <a:extLst>
              <a:ext uri="{FF2B5EF4-FFF2-40B4-BE49-F238E27FC236}">
                <a16:creationId xmlns:a16="http://schemas.microsoft.com/office/drawing/2014/main" id="{F64A2A3B-008F-4A34-B1B7-D8C9B64EA3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72545" y="3738647"/>
            <a:ext cx="528638" cy="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67C22202-4DC2-4D8B-960C-4D4DB69330C3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D3D52-D50D-4D74-9FF5-D55F9AE993A6}"/>
              </a:ext>
            </a:extLst>
          </p:cNvPr>
          <p:cNvSpPr/>
          <p:nvPr/>
        </p:nvSpPr>
        <p:spPr>
          <a:xfrm>
            <a:off x="3240089" y="5970965"/>
            <a:ext cx="8951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Рис.1   Номенклатура медицинских организаций по виду медицинской деятельности </a:t>
            </a:r>
            <a:endParaRPr lang="ru-RU" sz="1200" dirty="0"/>
          </a:p>
        </p:txBody>
      </p:sp>
      <p:sp>
        <p:nvSpPr>
          <p:cNvPr id="60" name="Заголовок 3">
            <a:extLst>
              <a:ext uri="{FF2B5EF4-FFF2-40B4-BE49-F238E27FC236}">
                <a16:creationId xmlns:a16="http://schemas.microsoft.com/office/drawing/2014/main" id="{1277F041-F252-4F0F-8B69-006657FB7567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531350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Номенклатура медицинских организаций </a:t>
            </a:r>
            <a:endParaRPr lang="ru-RU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"/>
    </mc:Choice>
    <mc:Fallback xmlns="">
      <p:transition spd="slow" advTm="30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0133" y="1257077"/>
            <a:ext cx="8251991" cy="892048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794CE1-B0D3-821A-E71F-029B9D2D89CE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8B7D11-4119-416F-9BFE-9AD0B75D5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8AD5E93E-61F8-41B6-AA1E-EF6E5E21039B}"/>
              </a:ext>
            </a:extLst>
          </p:cNvPr>
          <p:cNvSpPr/>
          <p:nvPr/>
        </p:nvSpPr>
        <p:spPr>
          <a:xfrm>
            <a:off x="2984500" y="1833208"/>
            <a:ext cx="2752328" cy="22743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виду, объему, характеру оказываемой медицинской помощи и системе организации работы больница может быть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B220EC2-E521-48D1-9138-C5A27FAB8042}"/>
              </a:ext>
            </a:extLst>
          </p:cNvPr>
          <p:cNvSpPr/>
          <p:nvPr/>
        </p:nvSpPr>
        <p:spPr>
          <a:xfrm>
            <a:off x="6621462" y="1743079"/>
            <a:ext cx="2865437" cy="7642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профилю: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однопрофильной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многопрофильной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специализированной</a:t>
            </a:r>
            <a:endParaRPr lang="ru-RU" sz="12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0BD325A-17D8-42A1-89BA-38154E67A413}"/>
              </a:ext>
            </a:extLst>
          </p:cNvPr>
          <p:cNvSpPr/>
          <p:nvPr/>
        </p:nvSpPr>
        <p:spPr>
          <a:xfrm>
            <a:off x="6621462" y="2629547"/>
            <a:ext cx="2865437" cy="892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системе организации: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объединенной с поликлиникой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необъединенной с поликлиникой</a:t>
            </a:r>
            <a:endParaRPr lang="ru-RU" sz="12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8AC7AA2-0321-4A06-824B-CD5B23707B18}"/>
              </a:ext>
            </a:extLst>
          </p:cNvPr>
          <p:cNvSpPr/>
          <p:nvPr/>
        </p:nvSpPr>
        <p:spPr>
          <a:xfrm>
            <a:off x="6621462" y="3692512"/>
            <a:ext cx="2865437" cy="653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объему деятельности: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различной коечной мощности</a:t>
            </a:r>
            <a:endParaRPr lang="ru-RU" sz="1200" dirty="0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A5AC34C7-02FF-47D5-BA4B-DD93C0080A75}"/>
              </a:ext>
            </a:extLst>
          </p:cNvPr>
          <p:cNvSpPr/>
          <p:nvPr/>
        </p:nvSpPr>
        <p:spPr>
          <a:xfrm>
            <a:off x="5962650" y="1585866"/>
            <a:ext cx="357360" cy="27423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A1B836E3-24B0-4069-B54C-F36EFF6450C6}"/>
              </a:ext>
            </a:extLst>
          </p:cNvPr>
          <p:cNvSpPr/>
          <p:nvPr/>
        </p:nvSpPr>
        <p:spPr>
          <a:xfrm>
            <a:off x="2984500" y="4354255"/>
            <a:ext cx="2752328" cy="22726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режиму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стационары городских больниц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делятся: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BAB6C44-3132-47CC-A0F5-1D8D30BA6AE0}"/>
              </a:ext>
            </a:extLst>
          </p:cNvPr>
          <p:cNvSpPr/>
          <p:nvPr/>
        </p:nvSpPr>
        <p:spPr>
          <a:xfrm>
            <a:off x="6621462" y="4626573"/>
            <a:ext cx="2865437" cy="558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стационары с круглосуточным пребыванием больных</a:t>
            </a:r>
            <a:endParaRPr lang="ru-RU" sz="12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B631BA-503A-4A23-A10F-5BE7FCFF6B10}"/>
              </a:ext>
            </a:extLst>
          </p:cNvPr>
          <p:cNvSpPr/>
          <p:nvPr/>
        </p:nvSpPr>
        <p:spPr>
          <a:xfrm>
            <a:off x="6621462" y="5383926"/>
            <a:ext cx="2865437" cy="361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дневные стационары</a:t>
            </a:r>
            <a:endParaRPr lang="ru-RU" sz="12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62C160-F86C-4E49-A505-1CE3F99EA107}"/>
              </a:ext>
            </a:extLst>
          </p:cNvPr>
          <p:cNvSpPr/>
          <p:nvPr/>
        </p:nvSpPr>
        <p:spPr>
          <a:xfrm>
            <a:off x="6621462" y="5993526"/>
            <a:ext cx="2865437" cy="361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стационары смешанного режима работы</a:t>
            </a:r>
            <a:endParaRPr lang="ru-RU" sz="1200" dirty="0"/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E0060890-B188-4F23-9B7C-80891CAACDC3}"/>
              </a:ext>
            </a:extLst>
          </p:cNvPr>
          <p:cNvSpPr/>
          <p:nvPr/>
        </p:nvSpPr>
        <p:spPr>
          <a:xfrm>
            <a:off x="6046788" y="4509064"/>
            <a:ext cx="357360" cy="19797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2044E2-3535-43CD-BC2A-84091846EC4E}"/>
              </a:ext>
            </a:extLst>
          </p:cNvPr>
          <p:cNvSpPr/>
          <p:nvPr/>
        </p:nvSpPr>
        <p:spPr>
          <a:xfrm>
            <a:off x="772320" y="1008988"/>
            <a:ext cx="10993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 мощности и подчинения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и муниципальной систем здравоохранения по территориальному признаку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) больницы подразделяются:</a:t>
            </a:r>
          </a:p>
        </p:txBody>
      </p:sp>
      <p:sp>
        <p:nvSpPr>
          <p:cNvPr id="32" name="Заголовок 3">
            <a:extLst>
              <a:ext uri="{FF2B5EF4-FFF2-40B4-BE49-F238E27FC236}">
                <a16:creationId xmlns:a16="http://schemas.microsoft.com/office/drawing/2014/main" id="{46609F0D-242C-4C28-881D-0836100F7139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550400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Номенклатура медицинских организаций </a:t>
            </a:r>
            <a:endParaRPr lang="ru-RU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"/>
    </mc:Choice>
    <mc:Fallback xmlns="">
      <p:transition spd="slow" advTm="8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794CE1-B0D3-821A-E71F-029B9D2D89CE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12ACE-E139-4743-B55B-05BF63EF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EEE67F6B-B3DD-47A3-A969-6BE631836EB4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Основные направления современного больничного строительства</a:t>
            </a:r>
            <a:endParaRPr lang="ru-RU" sz="2800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E83851ED-4D86-4394-9DDB-955E671B6A19}"/>
              </a:ext>
            </a:extLst>
          </p:cNvPr>
          <p:cNvSpPr txBox="1">
            <a:spLocks/>
          </p:cNvSpPr>
          <p:nvPr/>
        </p:nvSpPr>
        <p:spPr>
          <a:xfrm>
            <a:off x="1176338" y="1214438"/>
            <a:ext cx="10606087" cy="5254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сети стационарной помощи населения РФ осуществляется за счет строительства новых больниц, а также за счет реконструкции и расширения существующих больниц с увеличением их мощности.</a:t>
            </a:r>
          </a:p>
          <a:p>
            <a:pPr>
              <a:spcBef>
                <a:spcPts val="0"/>
              </a:spcBef>
              <a:defRPr/>
            </a:pPr>
            <a:endParaRPr lang="ru-R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70C0"/>
              </a:buClr>
              <a:buNone/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современного больничного строительства: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крупных многопрофильных и специализированных комплексов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вместимости больниц, их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коечности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этажности, в связи с чем основной системой застройки является – централизованная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новых специализированных отделений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инженерного оборудования и санитарно-технического оснащения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централизация, расширение и создание новых лечебно-диагностических и вспомогательных служб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унификация палатных отделений, что связано с необходимостью перепрофилирования отделений, обеспечения максимальной структурной гибкости</a:t>
            </a:r>
          </a:p>
          <a:p>
            <a:pPr>
              <a:spcBef>
                <a:spcPts val="0"/>
              </a:spcBef>
              <a:defRPr/>
            </a:pPr>
            <a:endParaRPr lang="ru-RU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794CE1-B0D3-821A-E71F-029B9D2D89CE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12ACE-E139-4743-B55B-05BF63EF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F4F5A806-CC56-4F37-A3B6-39C5A0121BAD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Основные направления современного больничного строительства</a:t>
            </a:r>
            <a:endParaRPr lang="ru-RU" sz="2800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5" descr="https://ok-t.ru/helpiksorg/baza5/183787703455.files/image480.jpg">
            <a:extLst>
              <a:ext uri="{FF2B5EF4-FFF2-40B4-BE49-F238E27FC236}">
                <a16:creationId xmlns:a16="http://schemas.microsoft.com/office/drawing/2014/main" id="{2EF25EAD-15B3-43AF-A661-4873A51E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66" y="1403801"/>
            <a:ext cx="44323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B449F130-9B7E-4730-BE92-75A3ECD2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541" y="5159826"/>
            <a:ext cx="44751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Рис.2 Схемы вариантов планировочных решений палатных отделений: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— однокоридорная застройка; 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двухкоридорнзя застройка; 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3 </a:t>
            </a: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периметральная квадратная;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4 </a:t>
            </a: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периметральная круглая</a:t>
            </a:r>
            <a:endParaRPr lang="ru-RU" altLang="ru-RU" sz="1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4A1818AF-17BF-46EA-9E08-1C42F298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98" y="1123122"/>
            <a:ext cx="855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Архитектурно-планировочные решения больничных отделений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59796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794CE1-B0D3-821A-E71F-029B9D2D89CE}"/>
              </a:ext>
            </a:extLst>
          </p:cNvPr>
          <p:cNvCxnSpPr>
            <a:cxnSpLocks/>
          </p:cNvCxnSpPr>
          <p:nvPr/>
        </p:nvCxnSpPr>
        <p:spPr>
          <a:xfrm>
            <a:off x="986798" y="6308202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12ACE-E139-4743-B55B-05BF63EF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F1AEFF5A-DFDE-497E-8DEE-6DAFD5EFC6F6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Гигиенические требования к ЛПО</a:t>
            </a:r>
            <a:endParaRPr lang="ru-RU" sz="2800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A3ED831-48E6-49A7-9B12-9FC226C7CF60}"/>
              </a:ext>
            </a:extLst>
          </p:cNvPr>
          <p:cNvGrpSpPr/>
          <p:nvPr/>
        </p:nvGrpSpPr>
        <p:grpSpPr>
          <a:xfrm>
            <a:off x="3400305" y="1828712"/>
            <a:ext cx="6229470" cy="1181525"/>
            <a:chOff x="2413898" y="33142"/>
            <a:chExt cx="5347736" cy="1181525"/>
          </a:xfrm>
        </p:grpSpPr>
        <p:sp>
          <p:nvSpPr>
            <p:cNvPr id="25" name="Прямоугольник: скругленные верхние углы 24">
              <a:extLst>
                <a:ext uri="{FF2B5EF4-FFF2-40B4-BE49-F238E27FC236}">
                  <a16:creationId xmlns:a16="http://schemas.microsoft.com/office/drawing/2014/main" id="{2B1C6EFF-BF48-48B1-A4DD-7115AF0A675D}"/>
                </a:ext>
              </a:extLst>
            </p:cNvPr>
            <p:cNvSpPr/>
            <p:nvPr/>
          </p:nvSpPr>
          <p:spPr>
            <a:xfrm rot="5400000">
              <a:off x="4497003" y="-2049963"/>
              <a:ext cx="1181525" cy="5347736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77065DDF-D2D7-45BD-BFD3-E4F6E8845735}"/>
                </a:ext>
              </a:extLst>
            </p:cNvPr>
            <p:cNvSpPr txBox="1"/>
            <p:nvPr/>
          </p:nvSpPr>
          <p:spPr>
            <a:xfrm>
              <a:off x="2413898" y="90819"/>
              <a:ext cx="5290059" cy="1066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kern="1200" dirty="0">
                  <a:latin typeface="Arial" pitchFamily="34" charset="0"/>
                  <a:cs typeface="Arial" pitchFamily="34" charset="0"/>
                </a:rPr>
                <a:t>это система организационных мероприятий и правил, направленных на обеспечение физического и психологического комфорта больных, являющегося важным </a:t>
              </a:r>
              <a:r>
                <a:rPr lang="ru-RU" sz="1400" kern="1200" dirty="0" err="1">
                  <a:latin typeface="Arial" pitchFamily="34" charset="0"/>
                  <a:cs typeface="Arial" pitchFamily="34" charset="0"/>
                </a:rPr>
                <a:t>саногенным</a:t>
              </a:r>
              <a:r>
                <a:rPr lang="ru-RU" sz="1400" kern="1200" dirty="0">
                  <a:latin typeface="Arial" pitchFamily="34" charset="0"/>
                  <a:cs typeface="Arial" pitchFamily="34" charset="0"/>
                </a:rPr>
                <a:t> фактором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32C090B-9244-4129-BFE0-274ACEFCB418}"/>
              </a:ext>
            </a:extLst>
          </p:cNvPr>
          <p:cNvGrpSpPr/>
          <p:nvPr/>
        </p:nvGrpSpPr>
        <p:grpSpPr>
          <a:xfrm>
            <a:off x="986798" y="1795570"/>
            <a:ext cx="2413505" cy="1244591"/>
            <a:chOff x="391" y="0"/>
            <a:chExt cx="2413505" cy="124459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0505A855-857A-4F1E-AF4C-59C51EBFC646}"/>
                </a:ext>
              </a:extLst>
            </p:cNvPr>
            <p:cNvSpPr/>
            <p:nvPr/>
          </p:nvSpPr>
          <p:spPr>
            <a:xfrm>
              <a:off x="391" y="0"/>
              <a:ext cx="2413505" cy="124459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1C54A0B5-BB10-4581-86F0-43070EB7964B}"/>
                </a:ext>
              </a:extLst>
            </p:cNvPr>
            <p:cNvSpPr txBox="1"/>
            <p:nvPr/>
          </p:nvSpPr>
          <p:spPr>
            <a:xfrm>
              <a:off x="61147" y="60756"/>
              <a:ext cx="2291993" cy="1123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Лечебно- охранительный режи</a:t>
              </a:r>
              <a:r>
                <a:rPr lang="ru-RU" sz="2000" b="1" i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CCF335A-F98C-4133-9540-701463371DC3}"/>
              </a:ext>
            </a:extLst>
          </p:cNvPr>
          <p:cNvGrpSpPr/>
          <p:nvPr/>
        </p:nvGrpSpPr>
        <p:grpSpPr>
          <a:xfrm>
            <a:off x="3317567" y="3162835"/>
            <a:ext cx="6312208" cy="1181525"/>
            <a:chOff x="2331160" y="1367265"/>
            <a:chExt cx="5434613" cy="1181525"/>
          </a:xfrm>
        </p:grpSpPr>
        <p:sp>
          <p:nvSpPr>
            <p:cNvPr id="21" name="Прямоугольник: скругленные верхние углы 20">
              <a:extLst>
                <a:ext uri="{FF2B5EF4-FFF2-40B4-BE49-F238E27FC236}">
                  <a16:creationId xmlns:a16="http://schemas.microsoft.com/office/drawing/2014/main" id="{BD2EF027-2648-4CD7-BA73-0FDCC7D3274F}"/>
                </a:ext>
              </a:extLst>
            </p:cNvPr>
            <p:cNvSpPr/>
            <p:nvPr/>
          </p:nvSpPr>
          <p:spPr>
            <a:xfrm rot="5400000">
              <a:off x="4457704" y="-759279"/>
              <a:ext cx="1181525" cy="5434613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437E59F4-67FD-4C4C-B06A-96CE417C7C14}"/>
                </a:ext>
              </a:extLst>
            </p:cNvPr>
            <p:cNvSpPr txBox="1"/>
            <p:nvPr/>
          </p:nvSpPr>
          <p:spPr>
            <a:xfrm>
              <a:off x="2331161" y="1424941"/>
              <a:ext cx="5376936" cy="1066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kern="1200" dirty="0">
                  <a:latin typeface="Arial" pitchFamily="34" charset="0"/>
                  <a:cs typeface="Arial" pitchFamily="34" charset="0"/>
                </a:rPr>
                <a:t>это научно обоснованная система норм и правил, регулирующих надлежащие коммунальные условия в помещениях больниц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2E991B-462F-409E-9E34-6DEB2A41A345}"/>
              </a:ext>
            </a:extLst>
          </p:cNvPr>
          <p:cNvGrpSpPr/>
          <p:nvPr/>
        </p:nvGrpSpPr>
        <p:grpSpPr>
          <a:xfrm>
            <a:off x="986798" y="3104000"/>
            <a:ext cx="2326012" cy="1244591"/>
            <a:chOff x="391" y="1308430"/>
            <a:chExt cx="2326012" cy="124459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0320A8F1-3A25-494F-B71F-C7A3CF5471C1}"/>
                </a:ext>
              </a:extLst>
            </p:cNvPr>
            <p:cNvSpPr/>
            <p:nvPr/>
          </p:nvSpPr>
          <p:spPr>
            <a:xfrm>
              <a:off x="391" y="1308430"/>
              <a:ext cx="2326012" cy="124459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10">
              <a:extLst>
                <a:ext uri="{FF2B5EF4-FFF2-40B4-BE49-F238E27FC236}">
                  <a16:creationId xmlns:a16="http://schemas.microsoft.com/office/drawing/2014/main" id="{6F1C2D6A-7F14-427F-BF2A-32D8D1069B24}"/>
                </a:ext>
              </a:extLst>
            </p:cNvPr>
            <p:cNvSpPr txBox="1"/>
            <p:nvPr/>
          </p:nvSpPr>
          <p:spPr>
            <a:xfrm>
              <a:off x="61147" y="1369186"/>
              <a:ext cx="2204500" cy="1123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Санитарно-гигиенический режим</a:t>
              </a:r>
              <a:endParaRPr lang="ru-RU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9910774-203C-45D5-B335-0EE62AFD67F2}"/>
              </a:ext>
            </a:extLst>
          </p:cNvPr>
          <p:cNvGrpSpPr/>
          <p:nvPr/>
        </p:nvGrpSpPr>
        <p:grpSpPr>
          <a:xfrm>
            <a:off x="3247227" y="4542697"/>
            <a:ext cx="6382548" cy="1439593"/>
            <a:chOff x="2260820" y="2747127"/>
            <a:chExt cx="5504562" cy="1439593"/>
          </a:xfrm>
        </p:grpSpPr>
        <p:sp>
          <p:nvSpPr>
            <p:cNvPr id="17" name="Прямоугольник: скругленные верхние углы 16">
              <a:extLst>
                <a:ext uri="{FF2B5EF4-FFF2-40B4-BE49-F238E27FC236}">
                  <a16:creationId xmlns:a16="http://schemas.microsoft.com/office/drawing/2014/main" id="{6E38358E-37CD-413A-AEDD-48C0DB31EEC0}"/>
                </a:ext>
              </a:extLst>
            </p:cNvPr>
            <p:cNvSpPr/>
            <p:nvPr/>
          </p:nvSpPr>
          <p:spPr>
            <a:xfrm rot="5400000">
              <a:off x="4293304" y="714643"/>
              <a:ext cx="1439593" cy="550456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5A3916A1-F99A-43F1-A5FD-1239FAD215F3}"/>
                </a:ext>
              </a:extLst>
            </p:cNvPr>
            <p:cNvSpPr txBox="1"/>
            <p:nvPr/>
          </p:nvSpPr>
          <p:spPr>
            <a:xfrm>
              <a:off x="2260820" y="2817403"/>
              <a:ext cx="5434287" cy="1299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kern="1200" dirty="0">
                  <a:latin typeface="Arial" pitchFamily="34" charset="0"/>
                  <a:cs typeface="Arial" pitchFamily="34" charset="0"/>
                </a:rPr>
                <a:t>это многоступенчатая система мероприятий, направленных на предупреждение ИСМП, возникающих у больных во время пребывания в стационаре. Этот режим не только обеспечивает оптимальные гигиенические условия лечебных организаций, предотвращает возникновение ИСМП, но и оказывает позитивное влияние на выздоровление больных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BA9CD8-FB15-46E3-BD42-0773D21E9014}"/>
              </a:ext>
            </a:extLst>
          </p:cNvPr>
          <p:cNvGrpSpPr/>
          <p:nvPr/>
        </p:nvGrpSpPr>
        <p:grpSpPr>
          <a:xfrm>
            <a:off x="1006493" y="4412430"/>
            <a:ext cx="2280123" cy="1703347"/>
            <a:chOff x="20086" y="2616860"/>
            <a:chExt cx="2280123" cy="1703347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EB6F6F9-A26F-4807-84CE-480236106C93}"/>
                </a:ext>
              </a:extLst>
            </p:cNvPr>
            <p:cNvSpPr/>
            <p:nvPr/>
          </p:nvSpPr>
          <p:spPr>
            <a:xfrm>
              <a:off x="20086" y="2616860"/>
              <a:ext cx="2260428" cy="170334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: скругленные углы 14">
              <a:extLst>
                <a:ext uri="{FF2B5EF4-FFF2-40B4-BE49-F238E27FC236}">
                  <a16:creationId xmlns:a16="http://schemas.microsoft.com/office/drawing/2014/main" id="{B7B128AB-4C75-45D7-AE76-0AA89CDE01F4}"/>
                </a:ext>
              </a:extLst>
            </p:cNvPr>
            <p:cNvSpPr txBox="1"/>
            <p:nvPr/>
          </p:nvSpPr>
          <p:spPr>
            <a:xfrm>
              <a:off x="103237" y="2700011"/>
              <a:ext cx="2196972" cy="1537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Санитарно-противоэпидемический режим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Текст 2">
            <a:extLst>
              <a:ext uri="{FF2B5EF4-FFF2-40B4-BE49-F238E27FC236}">
                <a16:creationId xmlns:a16="http://schemas.microsoft.com/office/drawing/2014/main" id="{A9D2B5C0-1F79-4E06-82A6-5E9823E18D7C}"/>
              </a:ext>
            </a:extLst>
          </p:cNvPr>
          <p:cNvSpPr txBox="1">
            <a:spLocks noChangeArrowheads="1"/>
          </p:cNvSpPr>
          <p:nvPr/>
        </p:nvSpPr>
        <p:spPr>
          <a:xfrm>
            <a:off x="986798" y="1305991"/>
            <a:ext cx="8105775" cy="500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Виды режима больничной среды</a:t>
            </a:r>
          </a:p>
          <a:p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3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F501E4-F415-8081-8141-AF00DF0BF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794CE1-B0D3-821A-E71F-029B9D2D89CE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12ACE-E139-4743-B55B-05BF63EF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1E2D464-2D87-4F93-B8C5-3DF577658FF7}"/>
              </a:ext>
            </a:extLst>
          </p:cNvPr>
          <p:cNvSpPr txBox="1">
            <a:spLocks/>
          </p:cNvSpPr>
          <p:nvPr/>
        </p:nvSpPr>
        <p:spPr>
          <a:xfrm>
            <a:off x="2336800" y="331835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гигиенических мероприятий и санитарного режима в отделениях для ожоговых больных и центрах для пересадки органов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7324F7-EB46-48BD-AACF-4ABB4AA96A64}"/>
              </a:ext>
            </a:extLst>
          </p:cNvPr>
          <p:cNvSpPr/>
          <p:nvPr/>
        </p:nvSpPr>
        <p:spPr>
          <a:xfrm>
            <a:off x="1141413" y="1431083"/>
            <a:ext cx="1083151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Борьба с ИСМП - основная гигиеническая проблема при организации центров для лечения ожоговых больных и по пересадке органов.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защиты обожженных участков тела от проникновения инфекции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каждая палатная секция должна иметь установку искусственного климата,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обеспечивающую централизованную подачу воздуха после его очистки специальными фильтрами.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палатах для ожоговых пациентов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рекомендуется подавать воздух сверху однонаправленным воздушным потоком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зону операционного стола.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									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						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Ожоговый центр г. Челябинск</a:t>
            </a:r>
          </a:p>
        </p:txBody>
      </p:sp>
      <p:pic>
        <p:nvPicPr>
          <p:cNvPr id="10" name="Рисунок 3" descr="https://im0-tub-ru.yandex.net/i?id=30bb64abb426b1470a7d7c854ddfea68-l&amp;n=13">
            <a:extLst>
              <a:ext uri="{FF2B5EF4-FFF2-40B4-BE49-F238E27FC236}">
                <a16:creationId xmlns:a16="http://schemas.microsoft.com/office/drawing/2014/main" id="{4CA29590-9D35-4E15-9837-4932A6CA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536178"/>
            <a:ext cx="35480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BDCEBB-56FD-4145-BE92-97E6F83E621C}"/>
              </a:ext>
            </a:extLst>
          </p:cNvPr>
          <p:cNvSpPr/>
          <p:nvPr/>
        </p:nvSpPr>
        <p:spPr>
          <a:xfrm>
            <a:off x="4318000" y="637089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https://im0-tub-ru.yandex.net/i?id=30bb64abb426b1470a7d7c854ddfea68-l&amp;n=13</a:t>
            </a:r>
          </a:p>
        </p:txBody>
      </p:sp>
    </p:spTree>
    <p:extLst>
      <p:ext uri="{BB962C8B-B14F-4D97-AF65-F5344CB8AC3E}">
        <p14:creationId xmlns:p14="http://schemas.microsoft.com/office/powerpoint/2010/main" val="3649373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565</Words>
  <Application>Microsoft Office PowerPoint</Application>
  <PresentationFormat>Широкоэкранный</PresentationFormat>
  <Paragraphs>117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Fact Semi Expanded</vt:lpstr>
      <vt:lpstr>Times New Roman</vt:lpstr>
      <vt:lpstr>Тема Office</vt:lpstr>
      <vt:lpstr>Презентация PowerPoint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Олейник</dc:creator>
  <cp:lastModifiedBy>Юсупова Регина Батырхановна</cp:lastModifiedBy>
  <cp:revision>12</cp:revision>
  <dcterms:created xsi:type="dcterms:W3CDTF">2023-05-15T12:31:55Z</dcterms:created>
  <dcterms:modified xsi:type="dcterms:W3CDTF">2024-08-28T05:56:26Z</dcterms:modified>
</cp:coreProperties>
</file>