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  <p:sldMasterId id="2147483715" r:id="rId2"/>
    <p:sldMasterId id="2147483729" r:id="rId3"/>
  </p:sldMasterIdLst>
  <p:notesMasterIdLst>
    <p:notesMasterId r:id="rId58"/>
  </p:notesMasterIdLst>
  <p:handoutMasterIdLst>
    <p:handoutMasterId r:id="rId59"/>
  </p:handoutMasterIdLst>
  <p:sldIdLst>
    <p:sldId id="2147470626" r:id="rId4"/>
    <p:sldId id="2147470663" r:id="rId5"/>
    <p:sldId id="2147470678" r:id="rId6"/>
    <p:sldId id="2147470664" r:id="rId7"/>
    <p:sldId id="2147470666" r:id="rId8"/>
    <p:sldId id="2147470671" r:id="rId9"/>
    <p:sldId id="2147470681" r:id="rId10"/>
    <p:sldId id="2147470684" r:id="rId11"/>
    <p:sldId id="2147470685" r:id="rId12"/>
    <p:sldId id="2147470687" r:id="rId13"/>
    <p:sldId id="2147470688" r:id="rId14"/>
    <p:sldId id="2147470690" r:id="rId15"/>
    <p:sldId id="2147470697" r:id="rId16"/>
    <p:sldId id="2147470696" r:id="rId17"/>
    <p:sldId id="2147470699" r:id="rId18"/>
    <p:sldId id="2147470707" r:id="rId19"/>
    <p:sldId id="2147470676" r:id="rId20"/>
    <p:sldId id="2147470701" r:id="rId21"/>
    <p:sldId id="2147470706" r:id="rId22"/>
    <p:sldId id="2147470710" r:id="rId23"/>
    <p:sldId id="2147470741" r:id="rId24"/>
    <p:sldId id="2147470742" r:id="rId25"/>
    <p:sldId id="2147470743" r:id="rId26"/>
    <p:sldId id="2147470744" r:id="rId27"/>
    <p:sldId id="2147470745" r:id="rId28"/>
    <p:sldId id="2147470746" r:id="rId29"/>
    <p:sldId id="2147470747" r:id="rId30"/>
    <p:sldId id="2147470748" r:id="rId31"/>
    <p:sldId id="2147470749" r:id="rId32"/>
    <p:sldId id="2147470750" r:id="rId33"/>
    <p:sldId id="2147470751" r:id="rId34"/>
    <p:sldId id="2147470752" r:id="rId35"/>
    <p:sldId id="2147470753" r:id="rId36"/>
    <p:sldId id="2147470754" r:id="rId37"/>
    <p:sldId id="2147470755" r:id="rId38"/>
    <p:sldId id="2147470756" r:id="rId39"/>
    <p:sldId id="2147470757" r:id="rId40"/>
    <p:sldId id="2147470758" r:id="rId41"/>
    <p:sldId id="2147470759" r:id="rId42"/>
    <p:sldId id="2147470760" r:id="rId43"/>
    <p:sldId id="2147470774" r:id="rId44"/>
    <p:sldId id="2147470762" r:id="rId45"/>
    <p:sldId id="2147470763" r:id="rId46"/>
    <p:sldId id="2147470764" r:id="rId47"/>
    <p:sldId id="2147470765" r:id="rId48"/>
    <p:sldId id="2147470766" r:id="rId49"/>
    <p:sldId id="2147470767" r:id="rId50"/>
    <p:sldId id="2147470768" r:id="rId51"/>
    <p:sldId id="2147470769" r:id="rId52"/>
    <p:sldId id="2147470770" r:id="rId53"/>
    <p:sldId id="2147470771" r:id="rId54"/>
    <p:sldId id="2147470772" r:id="rId55"/>
    <p:sldId id="2147470773" r:id="rId56"/>
    <p:sldId id="2147470662" r:id="rId5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Ксероз при АД" id="{B318CA5F-68F4-4848-8AC2-0D9E446F4867}">
          <p14:sldIdLst>
            <p14:sldId id="2147470626"/>
            <p14:sldId id="2147470663"/>
            <p14:sldId id="2147470678"/>
            <p14:sldId id="2147470664"/>
            <p14:sldId id="2147470666"/>
            <p14:sldId id="2147470671"/>
            <p14:sldId id="2147470681"/>
            <p14:sldId id="2147470684"/>
            <p14:sldId id="2147470685"/>
            <p14:sldId id="2147470687"/>
            <p14:sldId id="2147470688"/>
            <p14:sldId id="2147470690"/>
            <p14:sldId id="2147470697"/>
            <p14:sldId id="2147470696"/>
            <p14:sldId id="2147470699"/>
            <p14:sldId id="2147470707"/>
            <p14:sldId id="2147470676"/>
            <p14:sldId id="2147470701"/>
            <p14:sldId id="2147470706"/>
            <p14:sldId id="2147470710"/>
            <p14:sldId id="2147470741"/>
            <p14:sldId id="2147470742"/>
            <p14:sldId id="2147470743"/>
            <p14:sldId id="2147470744"/>
            <p14:sldId id="2147470745"/>
            <p14:sldId id="2147470746"/>
            <p14:sldId id="2147470747"/>
            <p14:sldId id="2147470748"/>
            <p14:sldId id="2147470749"/>
            <p14:sldId id="2147470750"/>
            <p14:sldId id="2147470751"/>
            <p14:sldId id="2147470752"/>
            <p14:sldId id="2147470753"/>
            <p14:sldId id="2147470754"/>
            <p14:sldId id="2147470755"/>
            <p14:sldId id="2147470756"/>
            <p14:sldId id="2147470757"/>
            <p14:sldId id="2147470758"/>
            <p14:sldId id="2147470759"/>
            <p14:sldId id="2147470760"/>
            <p14:sldId id="2147470774"/>
            <p14:sldId id="2147470762"/>
            <p14:sldId id="2147470763"/>
            <p14:sldId id="2147470764"/>
            <p14:sldId id="2147470765"/>
            <p14:sldId id="2147470766"/>
            <p14:sldId id="2147470767"/>
            <p14:sldId id="2147470768"/>
            <p14:sldId id="2147470769"/>
            <p14:sldId id="2147470770"/>
            <p14:sldId id="2147470771"/>
            <p14:sldId id="2147470772"/>
            <p14:sldId id="2147470773"/>
            <p14:sldId id="2147470662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kk" initials="n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75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59A4B1-F2E0-442B-8ABD-7B06C45A7E4B}" v="52" dt="2023-03-26T13:32:59.9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 autoAdjust="0"/>
    <p:restoredTop sz="92000" autoAdjust="0"/>
  </p:normalViewPr>
  <p:slideViewPr>
    <p:cSldViewPr snapToGrid="0">
      <p:cViewPr>
        <p:scale>
          <a:sx n="100" d="100"/>
          <a:sy n="100" d="100"/>
        </p:scale>
        <p:origin x="-954" y="-2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111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-382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notesMaster" Target="notesMasters/notesMaster1.xml"/><Relationship Id="rId66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commentAuthors" Target="commentAuthors.xml"/><Relationship Id="rId65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OPOVA Oksana" userId="27762e55-3213-460e-980d-903a7921f3ad" providerId="ADAL" clId="{8D59A4B1-F2E0-442B-8ABD-7B06C45A7E4B}"/>
    <pc:docChg chg="custSel addSld delSld modSld sldOrd modSection">
      <pc:chgData name="POPOVA Oksana" userId="27762e55-3213-460e-980d-903a7921f3ad" providerId="ADAL" clId="{8D59A4B1-F2E0-442B-8ABD-7B06C45A7E4B}" dt="2023-03-26T13:36:20.974" v="619" actId="2890"/>
      <pc:docMkLst>
        <pc:docMk/>
      </pc:docMkLst>
      <pc:sldChg chg="del">
        <pc:chgData name="POPOVA Oksana" userId="27762e55-3213-460e-980d-903a7921f3ad" providerId="ADAL" clId="{8D59A4B1-F2E0-442B-8ABD-7B06C45A7E4B}" dt="2023-03-26T11:31:21.531" v="196"/>
        <pc:sldMkLst>
          <pc:docMk/>
          <pc:sldMk cId="1788873506" sldId="276"/>
        </pc:sldMkLst>
      </pc:sldChg>
      <pc:sldChg chg="modSp mod">
        <pc:chgData name="POPOVA Oksana" userId="27762e55-3213-460e-980d-903a7921f3ad" providerId="ADAL" clId="{8D59A4B1-F2E0-442B-8ABD-7B06C45A7E4B}" dt="2023-03-26T13:15:58.975" v="424" actId="113"/>
        <pc:sldMkLst>
          <pc:docMk/>
          <pc:sldMk cId="0" sldId="377"/>
        </pc:sldMkLst>
        <pc:spChg chg="mod">
          <ac:chgData name="POPOVA Oksana" userId="27762e55-3213-460e-980d-903a7921f3ad" providerId="ADAL" clId="{8D59A4B1-F2E0-442B-8ABD-7B06C45A7E4B}" dt="2023-03-26T11:37:20.095" v="242" actId="14100"/>
          <ac:spMkLst>
            <pc:docMk/>
            <pc:sldMk cId="0" sldId="377"/>
            <ac:spMk id="4" creationId="{00000000-0000-0000-0000-000000000000}"/>
          </ac:spMkLst>
        </pc:spChg>
        <pc:spChg chg="mod">
          <ac:chgData name="POPOVA Oksana" userId="27762e55-3213-460e-980d-903a7921f3ad" providerId="ADAL" clId="{8D59A4B1-F2E0-442B-8ABD-7B06C45A7E4B}" dt="2023-03-26T13:15:58.975" v="424" actId="113"/>
          <ac:spMkLst>
            <pc:docMk/>
            <pc:sldMk cId="0" sldId="377"/>
            <ac:spMk id="5" creationId="{00000000-0000-0000-0000-000000000000}"/>
          </ac:spMkLst>
        </pc:spChg>
      </pc:sldChg>
      <pc:sldChg chg="modSp mod">
        <pc:chgData name="POPOVA Oksana" userId="27762e55-3213-460e-980d-903a7921f3ad" providerId="ADAL" clId="{8D59A4B1-F2E0-442B-8ABD-7B06C45A7E4B}" dt="2023-03-26T13:17:04.315" v="426" actId="1076"/>
        <pc:sldMkLst>
          <pc:docMk/>
          <pc:sldMk cId="3957333848" sldId="405"/>
        </pc:sldMkLst>
        <pc:spChg chg="mod">
          <ac:chgData name="POPOVA Oksana" userId="27762e55-3213-460e-980d-903a7921f3ad" providerId="ADAL" clId="{8D59A4B1-F2E0-442B-8ABD-7B06C45A7E4B}" dt="2023-03-26T13:17:04.315" v="426" actId="1076"/>
          <ac:spMkLst>
            <pc:docMk/>
            <pc:sldMk cId="3957333848" sldId="405"/>
            <ac:spMk id="2" creationId="{00000000-0000-0000-0000-000000000000}"/>
          </ac:spMkLst>
        </pc:spChg>
        <pc:spChg chg="mod">
          <ac:chgData name="POPOVA Oksana" userId="27762e55-3213-460e-980d-903a7921f3ad" providerId="ADAL" clId="{8D59A4B1-F2E0-442B-8ABD-7B06C45A7E4B}" dt="2023-03-26T12:48:48.719" v="248" actId="14100"/>
          <ac:spMkLst>
            <pc:docMk/>
            <pc:sldMk cId="3957333848" sldId="405"/>
            <ac:spMk id="5" creationId="{00000000-0000-0000-0000-000000000000}"/>
          </ac:spMkLst>
        </pc:spChg>
      </pc:sldChg>
      <pc:sldChg chg="modSp mod ord">
        <pc:chgData name="POPOVA Oksana" userId="27762e55-3213-460e-980d-903a7921f3ad" providerId="ADAL" clId="{8D59A4B1-F2E0-442B-8ABD-7B06C45A7E4B}" dt="2023-03-26T13:04:42.860" v="310"/>
        <pc:sldMkLst>
          <pc:docMk/>
          <pc:sldMk cId="2076716359" sldId="406"/>
        </pc:sldMkLst>
        <pc:spChg chg="mod">
          <ac:chgData name="POPOVA Oksana" userId="27762e55-3213-460e-980d-903a7921f3ad" providerId="ADAL" clId="{8D59A4B1-F2E0-442B-8ABD-7B06C45A7E4B}" dt="2023-03-26T12:49:42.407" v="250" actId="1076"/>
          <ac:spMkLst>
            <pc:docMk/>
            <pc:sldMk cId="2076716359" sldId="406"/>
            <ac:spMk id="5" creationId="{00000000-0000-0000-0000-000000000000}"/>
          </ac:spMkLst>
        </pc:spChg>
      </pc:sldChg>
      <pc:sldChg chg="delSp del mod">
        <pc:chgData name="POPOVA Oksana" userId="27762e55-3213-460e-980d-903a7921f3ad" providerId="ADAL" clId="{8D59A4B1-F2E0-442B-8ABD-7B06C45A7E4B}" dt="2023-03-26T11:28:04.653" v="194" actId="2696"/>
        <pc:sldMkLst>
          <pc:docMk/>
          <pc:sldMk cId="2890417675" sldId="414"/>
        </pc:sldMkLst>
        <pc:spChg chg="del">
          <ac:chgData name="POPOVA Oksana" userId="27762e55-3213-460e-980d-903a7921f3ad" providerId="ADAL" clId="{8D59A4B1-F2E0-442B-8ABD-7B06C45A7E4B}" dt="2023-03-26T11:19:08.836" v="192" actId="21"/>
          <ac:spMkLst>
            <pc:docMk/>
            <pc:sldMk cId="2890417675" sldId="414"/>
            <ac:spMk id="7" creationId="{00000000-0000-0000-0000-000000000000}"/>
          </ac:spMkLst>
        </pc:spChg>
      </pc:sldChg>
      <pc:sldChg chg="modSp mod modNotesTx">
        <pc:chgData name="POPOVA Oksana" userId="27762e55-3213-460e-980d-903a7921f3ad" providerId="ADAL" clId="{8D59A4B1-F2E0-442B-8ABD-7B06C45A7E4B}" dt="2023-03-26T13:23:31.242" v="444"/>
        <pc:sldMkLst>
          <pc:docMk/>
          <pc:sldMk cId="3609781883" sldId="415"/>
        </pc:sldMkLst>
        <pc:spChg chg="mod">
          <ac:chgData name="POPOVA Oksana" userId="27762e55-3213-460e-980d-903a7921f3ad" providerId="ADAL" clId="{8D59A4B1-F2E0-442B-8ABD-7B06C45A7E4B}" dt="2023-03-26T11:59:45.959" v="246" actId="1076"/>
          <ac:spMkLst>
            <pc:docMk/>
            <pc:sldMk cId="3609781883" sldId="415"/>
            <ac:spMk id="5" creationId="{00000000-0000-0000-0000-000000000000}"/>
          </ac:spMkLst>
        </pc:spChg>
      </pc:sldChg>
      <pc:sldChg chg="modSp mod">
        <pc:chgData name="POPOVA Oksana" userId="27762e55-3213-460e-980d-903a7921f3ad" providerId="ADAL" clId="{8D59A4B1-F2E0-442B-8ABD-7B06C45A7E4B}" dt="2023-03-26T11:59:33.347" v="245" actId="1076"/>
        <pc:sldMkLst>
          <pc:docMk/>
          <pc:sldMk cId="2287804636" sldId="420"/>
        </pc:sldMkLst>
        <pc:spChg chg="mod">
          <ac:chgData name="POPOVA Oksana" userId="27762e55-3213-460e-980d-903a7921f3ad" providerId="ADAL" clId="{8D59A4B1-F2E0-442B-8ABD-7B06C45A7E4B}" dt="2023-03-26T11:59:33.347" v="245" actId="1076"/>
          <ac:spMkLst>
            <pc:docMk/>
            <pc:sldMk cId="2287804636" sldId="420"/>
            <ac:spMk id="3" creationId="{00000000-0000-0000-0000-000000000000}"/>
          </ac:spMkLst>
        </pc:spChg>
        <pc:spChg chg="mod">
          <ac:chgData name="POPOVA Oksana" userId="27762e55-3213-460e-980d-903a7921f3ad" providerId="ADAL" clId="{8D59A4B1-F2E0-442B-8ABD-7B06C45A7E4B}" dt="2023-03-26T11:59:26.747" v="244" actId="14100"/>
          <ac:spMkLst>
            <pc:docMk/>
            <pc:sldMk cId="2287804636" sldId="420"/>
            <ac:spMk id="5" creationId="{00000000-0000-0000-0000-000000000000}"/>
          </ac:spMkLst>
        </pc:spChg>
      </pc:sldChg>
      <pc:sldChg chg="modSp mod">
        <pc:chgData name="POPOVA Oksana" userId="27762e55-3213-460e-980d-903a7921f3ad" providerId="ADAL" clId="{8D59A4B1-F2E0-442B-8ABD-7B06C45A7E4B}" dt="2023-03-26T11:14:27.112" v="191" actId="1076"/>
        <pc:sldMkLst>
          <pc:docMk/>
          <pc:sldMk cId="3663630023" sldId="2147374923"/>
        </pc:sldMkLst>
        <pc:spChg chg="mod">
          <ac:chgData name="POPOVA Oksana" userId="27762e55-3213-460e-980d-903a7921f3ad" providerId="ADAL" clId="{8D59A4B1-F2E0-442B-8ABD-7B06C45A7E4B}" dt="2023-03-26T11:14:27.112" v="191" actId="1076"/>
          <ac:spMkLst>
            <pc:docMk/>
            <pc:sldMk cId="3663630023" sldId="2147374923"/>
            <ac:spMk id="28" creationId="{7388A718-5E6C-4BA1-8483-3DE945FF4813}"/>
          </ac:spMkLst>
        </pc:spChg>
      </pc:sldChg>
      <pc:sldChg chg="modSp mod">
        <pc:chgData name="POPOVA Oksana" userId="27762e55-3213-460e-980d-903a7921f3ad" providerId="ADAL" clId="{8D59A4B1-F2E0-442B-8ABD-7B06C45A7E4B}" dt="2023-03-26T11:14:04.939" v="190" actId="1076"/>
        <pc:sldMkLst>
          <pc:docMk/>
          <pc:sldMk cId="2638361135" sldId="2147376869"/>
        </pc:sldMkLst>
        <pc:spChg chg="mod">
          <ac:chgData name="POPOVA Oksana" userId="27762e55-3213-460e-980d-903a7921f3ad" providerId="ADAL" clId="{8D59A4B1-F2E0-442B-8ABD-7B06C45A7E4B}" dt="2023-03-26T11:14:04.939" v="190" actId="1076"/>
          <ac:spMkLst>
            <pc:docMk/>
            <pc:sldMk cId="2638361135" sldId="2147376869"/>
            <ac:spMk id="18" creationId="{9DAF228D-A4CC-4B66-916D-82DB2B271293}"/>
          </ac:spMkLst>
        </pc:spChg>
      </pc:sldChg>
      <pc:sldChg chg="modSp mod">
        <pc:chgData name="POPOVA Oksana" userId="27762e55-3213-460e-980d-903a7921f3ad" providerId="ADAL" clId="{8D59A4B1-F2E0-442B-8ABD-7B06C45A7E4B}" dt="2023-03-26T11:28:35.708" v="195" actId="1076"/>
        <pc:sldMkLst>
          <pc:docMk/>
          <pc:sldMk cId="2364826154" sldId="2147470616"/>
        </pc:sldMkLst>
        <pc:spChg chg="mod">
          <ac:chgData name="POPOVA Oksana" userId="27762e55-3213-460e-980d-903a7921f3ad" providerId="ADAL" clId="{8D59A4B1-F2E0-442B-8ABD-7B06C45A7E4B}" dt="2023-03-26T11:28:35.708" v="195" actId="1076"/>
          <ac:spMkLst>
            <pc:docMk/>
            <pc:sldMk cId="2364826154" sldId="2147470616"/>
            <ac:spMk id="21" creationId="{A4A0CE24-A545-46E2-A8B3-F8C327FDDB1F}"/>
          </ac:spMkLst>
        </pc:spChg>
      </pc:sldChg>
      <pc:sldChg chg="delSp modSp mod ord">
        <pc:chgData name="POPOVA Oksana" userId="27762e55-3213-460e-980d-903a7921f3ad" providerId="ADAL" clId="{8D59A4B1-F2E0-442B-8ABD-7B06C45A7E4B}" dt="2023-03-26T11:31:28.016" v="197"/>
        <pc:sldMkLst>
          <pc:docMk/>
          <pc:sldMk cId="1477922299" sldId="2147470617"/>
        </pc:sldMkLst>
        <pc:spChg chg="mod">
          <ac:chgData name="POPOVA Oksana" userId="27762e55-3213-460e-980d-903a7921f3ad" providerId="ADAL" clId="{8D59A4B1-F2E0-442B-8ABD-7B06C45A7E4B}" dt="2023-03-26T11:05:07.343" v="188"/>
          <ac:spMkLst>
            <pc:docMk/>
            <pc:sldMk cId="1477922299" sldId="2147470617"/>
            <ac:spMk id="28" creationId="{B70361D8-5E1B-4204-8463-F292EDCCE8F2}"/>
          </ac:spMkLst>
        </pc:spChg>
        <pc:spChg chg="mod">
          <ac:chgData name="POPOVA Oksana" userId="27762e55-3213-460e-980d-903a7921f3ad" providerId="ADAL" clId="{8D59A4B1-F2E0-442B-8ABD-7B06C45A7E4B}" dt="2023-03-26T10:57:44.907" v="128" actId="207"/>
          <ac:spMkLst>
            <pc:docMk/>
            <pc:sldMk cId="1477922299" sldId="2147470617"/>
            <ac:spMk id="43" creationId="{45BFC664-537E-4DED-A906-BF9CCB7AFD46}"/>
          </ac:spMkLst>
        </pc:spChg>
        <pc:picChg chg="del">
          <ac:chgData name="POPOVA Oksana" userId="27762e55-3213-460e-980d-903a7921f3ad" providerId="ADAL" clId="{8D59A4B1-F2E0-442B-8ABD-7B06C45A7E4B}" dt="2023-03-26T11:31:28.016" v="197"/>
          <ac:picMkLst>
            <pc:docMk/>
            <pc:sldMk cId="1477922299" sldId="2147470617"/>
            <ac:picMk id="2" creationId="{74F8DC36-FA26-E304-484A-4B030FDEE1EA}"/>
          </ac:picMkLst>
        </pc:picChg>
      </pc:sldChg>
      <pc:sldChg chg="new del">
        <pc:chgData name="POPOVA Oksana" userId="27762e55-3213-460e-980d-903a7921f3ad" providerId="ADAL" clId="{8D59A4B1-F2E0-442B-8ABD-7B06C45A7E4B}" dt="2023-03-26T11:32:27.966" v="199" actId="2696"/>
        <pc:sldMkLst>
          <pc:docMk/>
          <pc:sldMk cId="725947884" sldId="2147470618"/>
        </pc:sldMkLst>
      </pc:sldChg>
      <pc:sldChg chg="addSp delSp modSp add mod ord">
        <pc:chgData name="POPOVA Oksana" userId="27762e55-3213-460e-980d-903a7921f3ad" providerId="ADAL" clId="{8D59A4B1-F2E0-442B-8ABD-7B06C45A7E4B}" dt="2023-03-26T13:19:40.826" v="428"/>
        <pc:sldMkLst>
          <pc:docMk/>
          <pc:sldMk cId="1675626373" sldId="2147470618"/>
        </pc:sldMkLst>
        <pc:spChg chg="add mod">
          <ac:chgData name="POPOVA Oksana" userId="27762e55-3213-460e-980d-903a7921f3ad" providerId="ADAL" clId="{8D59A4B1-F2E0-442B-8ABD-7B06C45A7E4B}" dt="2023-03-26T13:03:58.987" v="304" actId="255"/>
          <ac:spMkLst>
            <pc:docMk/>
            <pc:sldMk cId="1675626373" sldId="2147470618"/>
            <ac:spMk id="2" creationId="{A0945B0B-9219-309B-9F18-97151D69F7DE}"/>
          </ac:spMkLst>
        </pc:spChg>
        <pc:spChg chg="mod">
          <ac:chgData name="POPOVA Oksana" userId="27762e55-3213-460e-980d-903a7921f3ad" providerId="ADAL" clId="{8D59A4B1-F2E0-442B-8ABD-7B06C45A7E4B}" dt="2023-03-26T13:15:32.804" v="422" actId="1076"/>
          <ac:spMkLst>
            <pc:docMk/>
            <pc:sldMk cId="1675626373" sldId="2147470618"/>
            <ac:spMk id="4" creationId="{00000000-0000-0000-0000-000000000000}"/>
          </ac:spMkLst>
        </pc:spChg>
        <pc:spChg chg="del">
          <ac:chgData name="POPOVA Oksana" userId="27762e55-3213-460e-980d-903a7921f3ad" providerId="ADAL" clId="{8D59A4B1-F2E0-442B-8ABD-7B06C45A7E4B}" dt="2023-03-26T11:36:08.537" v="215" actId="478"/>
          <ac:spMkLst>
            <pc:docMk/>
            <pc:sldMk cId="1675626373" sldId="2147470618"/>
            <ac:spMk id="5" creationId="{00000000-0000-0000-0000-000000000000}"/>
          </ac:spMkLst>
        </pc:spChg>
      </pc:sldChg>
      <pc:sldChg chg="new del">
        <pc:chgData name="POPOVA Oksana" userId="27762e55-3213-460e-980d-903a7921f3ad" providerId="ADAL" clId="{8D59A4B1-F2E0-442B-8ABD-7B06C45A7E4B}" dt="2023-03-26T11:32:54.394" v="201" actId="2696"/>
        <pc:sldMkLst>
          <pc:docMk/>
          <pc:sldMk cId="3528115457" sldId="2147470618"/>
        </pc:sldMkLst>
      </pc:sldChg>
      <pc:sldChg chg="modSp add mod ord">
        <pc:chgData name="POPOVA Oksana" userId="27762e55-3213-460e-980d-903a7921f3ad" providerId="ADAL" clId="{8D59A4B1-F2E0-442B-8ABD-7B06C45A7E4B}" dt="2023-03-26T13:20:45.210" v="442"/>
        <pc:sldMkLst>
          <pc:docMk/>
          <pc:sldMk cId="2745910037" sldId="2147470619"/>
        </pc:sldMkLst>
        <pc:spChg chg="mod">
          <ac:chgData name="POPOVA Oksana" userId="27762e55-3213-460e-980d-903a7921f3ad" providerId="ADAL" clId="{8D59A4B1-F2E0-442B-8ABD-7B06C45A7E4B}" dt="2023-03-26T13:15:05.983" v="419" actId="255"/>
          <ac:spMkLst>
            <pc:docMk/>
            <pc:sldMk cId="2745910037" sldId="2147470619"/>
            <ac:spMk id="4" creationId="{00000000-0000-0000-0000-000000000000}"/>
          </ac:spMkLst>
        </pc:spChg>
        <pc:spChg chg="mod">
          <ac:chgData name="POPOVA Oksana" userId="27762e55-3213-460e-980d-903a7921f3ad" providerId="ADAL" clId="{8D59A4B1-F2E0-442B-8ABD-7B06C45A7E4B}" dt="2023-03-26T13:04:04.609" v="305" actId="255"/>
          <ac:spMkLst>
            <pc:docMk/>
            <pc:sldMk cId="2745910037" sldId="2147470619"/>
            <ac:spMk id="5" creationId="{00000000-0000-0000-0000-000000000000}"/>
          </ac:spMkLst>
        </pc:spChg>
      </pc:sldChg>
      <pc:sldChg chg="addSp delSp modSp add mod ord">
        <pc:chgData name="POPOVA Oksana" userId="27762e55-3213-460e-980d-903a7921f3ad" providerId="ADAL" clId="{8D59A4B1-F2E0-442B-8ABD-7B06C45A7E4B}" dt="2023-03-26T13:19:48.026" v="430"/>
        <pc:sldMkLst>
          <pc:docMk/>
          <pc:sldMk cId="2836831812" sldId="2147470620"/>
        </pc:sldMkLst>
        <pc:spChg chg="add mod">
          <ac:chgData name="POPOVA Oksana" userId="27762e55-3213-460e-980d-903a7921f3ad" providerId="ADAL" clId="{8D59A4B1-F2E0-442B-8ABD-7B06C45A7E4B}" dt="2023-03-26T13:04:10.335" v="306" actId="255"/>
          <ac:spMkLst>
            <pc:docMk/>
            <pc:sldMk cId="2836831812" sldId="2147470620"/>
            <ac:spMk id="2" creationId="{01730981-5EDC-183D-B995-FD2194994F3D}"/>
          </ac:spMkLst>
        </pc:spChg>
        <pc:spChg chg="mod">
          <ac:chgData name="POPOVA Oksana" userId="27762e55-3213-460e-980d-903a7921f3ad" providerId="ADAL" clId="{8D59A4B1-F2E0-442B-8ABD-7B06C45A7E4B}" dt="2023-03-26T13:08:51.342" v="383" actId="20577"/>
          <ac:spMkLst>
            <pc:docMk/>
            <pc:sldMk cId="2836831812" sldId="2147470620"/>
            <ac:spMk id="4" creationId="{00000000-0000-0000-0000-000000000000}"/>
          </ac:spMkLst>
        </pc:spChg>
        <pc:spChg chg="del">
          <ac:chgData name="POPOVA Oksana" userId="27762e55-3213-460e-980d-903a7921f3ad" providerId="ADAL" clId="{8D59A4B1-F2E0-442B-8ABD-7B06C45A7E4B}" dt="2023-03-26T13:02:28.667" v="284" actId="478"/>
          <ac:spMkLst>
            <pc:docMk/>
            <pc:sldMk cId="2836831812" sldId="2147470620"/>
            <ac:spMk id="5" creationId="{00000000-0000-0000-0000-000000000000}"/>
          </ac:spMkLst>
        </pc:spChg>
      </pc:sldChg>
      <pc:sldChg chg="modSp add mod ord">
        <pc:chgData name="POPOVA Oksana" userId="27762e55-3213-460e-980d-903a7921f3ad" providerId="ADAL" clId="{8D59A4B1-F2E0-442B-8ABD-7B06C45A7E4B}" dt="2023-03-26T13:32:59.959" v="571" actId="1076"/>
        <pc:sldMkLst>
          <pc:docMk/>
          <pc:sldMk cId="636119043" sldId="2147470621"/>
        </pc:sldMkLst>
        <pc:spChg chg="mod">
          <ac:chgData name="POPOVA Oksana" userId="27762e55-3213-460e-980d-903a7921f3ad" providerId="ADAL" clId="{8D59A4B1-F2E0-442B-8ABD-7B06C45A7E4B}" dt="2023-03-26T13:32:59.959" v="571" actId="1076"/>
          <ac:spMkLst>
            <pc:docMk/>
            <pc:sldMk cId="636119043" sldId="2147470621"/>
            <ac:spMk id="4" creationId="{00000000-0000-0000-0000-000000000000}"/>
          </ac:spMkLst>
        </pc:spChg>
        <pc:spChg chg="mod">
          <ac:chgData name="POPOVA Oksana" userId="27762e55-3213-460e-980d-903a7921f3ad" providerId="ADAL" clId="{8D59A4B1-F2E0-442B-8ABD-7B06C45A7E4B}" dt="2023-03-26T13:10:54.235" v="386"/>
          <ac:spMkLst>
            <pc:docMk/>
            <pc:sldMk cId="636119043" sldId="2147470621"/>
            <ac:spMk id="5" creationId="{00000000-0000-0000-0000-000000000000}"/>
          </ac:spMkLst>
        </pc:spChg>
      </pc:sldChg>
      <pc:sldChg chg="modSp add mod ord">
        <pc:chgData name="POPOVA Oksana" userId="27762e55-3213-460e-980d-903a7921f3ad" providerId="ADAL" clId="{8D59A4B1-F2E0-442B-8ABD-7B06C45A7E4B}" dt="2023-03-26T13:31:07.458" v="570" actId="1076"/>
        <pc:sldMkLst>
          <pc:docMk/>
          <pc:sldMk cId="502266098" sldId="2147470622"/>
        </pc:sldMkLst>
        <pc:spChg chg="mod">
          <ac:chgData name="POPOVA Oksana" userId="27762e55-3213-460e-980d-903a7921f3ad" providerId="ADAL" clId="{8D59A4B1-F2E0-442B-8ABD-7B06C45A7E4B}" dt="2023-03-26T13:31:07.458" v="570" actId="1076"/>
          <ac:spMkLst>
            <pc:docMk/>
            <pc:sldMk cId="502266098" sldId="2147470622"/>
            <ac:spMk id="4" creationId="{00000000-0000-0000-0000-000000000000}"/>
          </ac:spMkLst>
        </pc:spChg>
        <pc:spChg chg="mod">
          <ac:chgData name="POPOVA Oksana" userId="27762e55-3213-460e-980d-903a7921f3ad" providerId="ADAL" clId="{8D59A4B1-F2E0-442B-8ABD-7B06C45A7E4B}" dt="2023-03-26T13:30:56.402" v="569" actId="20577"/>
          <ac:spMkLst>
            <pc:docMk/>
            <pc:sldMk cId="502266098" sldId="2147470622"/>
            <ac:spMk id="5" creationId="{00000000-0000-0000-0000-000000000000}"/>
          </ac:spMkLst>
        </pc:spChg>
      </pc:sldChg>
      <pc:sldChg chg="delSp modSp add mod ord">
        <pc:chgData name="POPOVA Oksana" userId="27762e55-3213-460e-980d-903a7921f3ad" providerId="ADAL" clId="{8D59A4B1-F2E0-442B-8ABD-7B06C45A7E4B}" dt="2023-03-26T13:36:16.816" v="618"/>
        <pc:sldMkLst>
          <pc:docMk/>
          <pc:sldMk cId="2499434721" sldId="2147470623"/>
        </pc:sldMkLst>
        <pc:spChg chg="del mod">
          <ac:chgData name="POPOVA Oksana" userId="27762e55-3213-460e-980d-903a7921f3ad" providerId="ADAL" clId="{8D59A4B1-F2E0-442B-8ABD-7B06C45A7E4B}" dt="2023-03-26T13:36:16.816" v="618"/>
          <ac:spMkLst>
            <pc:docMk/>
            <pc:sldMk cId="2499434721" sldId="2147470623"/>
            <ac:spMk id="5" creationId="{00000000-0000-0000-0000-000000000000}"/>
          </ac:spMkLst>
        </pc:spChg>
      </pc:sldChg>
      <pc:sldChg chg="add">
        <pc:chgData name="POPOVA Oksana" userId="27762e55-3213-460e-980d-903a7921f3ad" providerId="ADAL" clId="{8D59A4B1-F2E0-442B-8ABD-7B06C45A7E4B}" dt="2023-03-26T13:36:20.974" v="619" actId="2890"/>
        <pc:sldMkLst>
          <pc:docMk/>
          <pc:sldMk cId="2266629980" sldId="2147470624"/>
        </pc:sldMkLst>
      </pc:sldChg>
    </pc:docChg>
  </pc:docChgLst>
  <pc:docChgLst>
    <pc:chgData name="MEDVEDEVA Natalia" userId="bacc11fa-f392-4376-bc66-fff14a41912d" providerId="ADAL" clId="{80AE4111-4F64-42C4-B146-FF8DE4EF745C}"/>
    <pc:docChg chg="custSel modSld">
      <pc:chgData name="MEDVEDEVA Natalia" userId="bacc11fa-f392-4376-bc66-fff14a41912d" providerId="ADAL" clId="{80AE4111-4F64-42C4-B146-FF8DE4EF745C}" dt="2023-03-14T17:09:16.197" v="11" actId="14100"/>
      <pc:docMkLst>
        <pc:docMk/>
      </pc:docMkLst>
      <pc:sldChg chg="addSp delSp modSp mod">
        <pc:chgData name="MEDVEDEVA Natalia" userId="bacc11fa-f392-4376-bc66-fff14a41912d" providerId="ADAL" clId="{80AE4111-4F64-42C4-B146-FF8DE4EF745C}" dt="2023-03-14T17:09:02.896" v="7" actId="1076"/>
        <pc:sldMkLst>
          <pc:docMk/>
          <pc:sldMk cId="2428141518" sldId="258"/>
        </pc:sldMkLst>
        <pc:picChg chg="mod">
          <ac:chgData name="MEDVEDEVA Natalia" userId="bacc11fa-f392-4376-bc66-fff14a41912d" providerId="ADAL" clId="{80AE4111-4F64-42C4-B146-FF8DE4EF745C}" dt="2023-03-14T17:09:02.896" v="7" actId="1076"/>
          <ac:picMkLst>
            <pc:docMk/>
            <pc:sldMk cId="2428141518" sldId="258"/>
            <ac:picMk id="14" creationId="{C5AC4DE3-6676-4A5B-AB62-4DA2BE2726A9}"/>
          </ac:picMkLst>
        </pc:picChg>
        <pc:picChg chg="del">
          <ac:chgData name="MEDVEDEVA Natalia" userId="bacc11fa-f392-4376-bc66-fff14a41912d" providerId="ADAL" clId="{80AE4111-4F64-42C4-B146-FF8DE4EF745C}" dt="2023-03-14T17:08:54.799" v="4" actId="478"/>
          <ac:picMkLst>
            <pc:docMk/>
            <pc:sldMk cId="2428141518" sldId="258"/>
            <ac:picMk id="17" creationId="{32E4450F-ECF1-424D-B01E-68FFC850FDC9}"/>
          </ac:picMkLst>
        </pc:picChg>
        <pc:picChg chg="add mod">
          <ac:chgData name="MEDVEDEVA Natalia" userId="bacc11fa-f392-4376-bc66-fff14a41912d" providerId="ADAL" clId="{80AE4111-4F64-42C4-B146-FF8DE4EF745C}" dt="2023-03-14T17:09:00.512" v="6" actId="1076"/>
          <ac:picMkLst>
            <pc:docMk/>
            <pc:sldMk cId="2428141518" sldId="258"/>
            <ac:picMk id="19" creationId="{081C5783-384A-4A7D-9053-2545BCF2DD44}"/>
          </ac:picMkLst>
        </pc:picChg>
      </pc:sldChg>
      <pc:sldChg chg="addSp delSp modSp mod">
        <pc:chgData name="MEDVEDEVA Natalia" userId="bacc11fa-f392-4376-bc66-fff14a41912d" providerId="ADAL" clId="{80AE4111-4F64-42C4-B146-FF8DE4EF745C}" dt="2023-03-14T17:08:47.633" v="3" actId="1076"/>
        <pc:sldMkLst>
          <pc:docMk/>
          <pc:sldMk cId="3142182259" sldId="261"/>
        </pc:sldMkLst>
        <pc:picChg chg="del">
          <ac:chgData name="MEDVEDEVA Natalia" userId="bacc11fa-f392-4376-bc66-fff14a41912d" providerId="ADAL" clId="{80AE4111-4F64-42C4-B146-FF8DE4EF745C}" dt="2023-03-14T17:08:37.082" v="0" actId="478"/>
          <ac:picMkLst>
            <pc:docMk/>
            <pc:sldMk cId="3142182259" sldId="261"/>
            <ac:picMk id="10" creationId="{5C9C3BAD-2E9E-4BED-91B5-954909BE99A4}"/>
          </ac:picMkLst>
        </pc:picChg>
        <pc:picChg chg="add mod">
          <ac:chgData name="MEDVEDEVA Natalia" userId="bacc11fa-f392-4376-bc66-fff14a41912d" providerId="ADAL" clId="{80AE4111-4F64-42C4-B146-FF8DE4EF745C}" dt="2023-03-14T17:08:47.633" v="3" actId="1076"/>
          <ac:picMkLst>
            <pc:docMk/>
            <pc:sldMk cId="3142182259" sldId="261"/>
            <ac:picMk id="17" creationId="{CE9E1636-144C-4275-80CC-7176DC05417E}"/>
          </ac:picMkLst>
        </pc:picChg>
      </pc:sldChg>
      <pc:sldChg chg="addSp delSp modSp mod">
        <pc:chgData name="MEDVEDEVA Natalia" userId="bacc11fa-f392-4376-bc66-fff14a41912d" providerId="ADAL" clId="{80AE4111-4F64-42C4-B146-FF8DE4EF745C}" dt="2023-03-14T17:09:16.197" v="11" actId="14100"/>
        <pc:sldMkLst>
          <pc:docMk/>
          <pc:sldMk cId="2139202423" sldId="266"/>
        </pc:sldMkLst>
        <pc:picChg chg="del">
          <ac:chgData name="MEDVEDEVA Natalia" userId="bacc11fa-f392-4376-bc66-fff14a41912d" providerId="ADAL" clId="{80AE4111-4F64-42C4-B146-FF8DE4EF745C}" dt="2023-03-14T17:09:07.132" v="8" actId="478"/>
          <ac:picMkLst>
            <pc:docMk/>
            <pc:sldMk cId="2139202423" sldId="266"/>
            <ac:picMk id="20" creationId="{07AB0102-77CD-42AE-9742-608899074155}"/>
          </ac:picMkLst>
        </pc:picChg>
        <pc:picChg chg="add mod">
          <ac:chgData name="MEDVEDEVA Natalia" userId="bacc11fa-f392-4376-bc66-fff14a41912d" providerId="ADAL" clId="{80AE4111-4F64-42C4-B146-FF8DE4EF745C}" dt="2023-03-14T17:09:16.197" v="11" actId="14100"/>
          <ac:picMkLst>
            <pc:docMk/>
            <pc:sldMk cId="2139202423" sldId="266"/>
            <ac:picMk id="23" creationId="{258CD00D-673D-4B28-825F-3F09A81D7F2D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Лист1!$S$3</c:f>
              <c:strCache>
                <c:ptCount val="1"/>
                <c:pt idx="0">
                  <c:v>Удовлетворяет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multiLvlStrRef>
              <c:f>Лист1!$Q$4:$R$17</c:f>
              <c:multiLvlStrCache>
                <c:ptCount val="14"/>
                <c:lvl>
                  <c:pt idx="0">
                    <c:v>Да </c:v>
                  </c:pt>
                  <c:pt idx="1">
                    <c:v>Нет</c:v>
                  </c:pt>
                  <c:pt idx="2">
                    <c:v>Да </c:v>
                  </c:pt>
                  <c:pt idx="3">
                    <c:v>Нет</c:v>
                  </c:pt>
                  <c:pt idx="4">
                    <c:v>Да </c:v>
                  </c:pt>
                  <c:pt idx="5">
                    <c:v>Нет</c:v>
                  </c:pt>
                  <c:pt idx="6">
                    <c:v>Да </c:v>
                  </c:pt>
                  <c:pt idx="7">
                    <c:v>Нет</c:v>
                  </c:pt>
                  <c:pt idx="8">
                    <c:v>Да </c:v>
                  </c:pt>
                  <c:pt idx="9">
                    <c:v>Нет</c:v>
                  </c:pt>
                  <c:pt idx="10">
                    <c:v>Да</c:v>
                  </c:pt>
                  <c:pt idx="11">
                    <c:v>Нет</c:v>
                  </c:pt>
                  <c:pt idx="12">
                    <c:v>Да</c:v>
                  </c:pt>
                  <c:pt idx="13">
                    <c:v>Нет</c:v>
                  </c:pt>
                </c:lvl>
                <c:lvl>
                  <c:pt idx="0">
                    <c:v>Боли в пятке при ходьбе</c:v>
                  </c:pt>
                  <c:pt idx="2">
                    <c:v>Боль в шее</c:v>
                  </c:pt>
                  <c:pt idx="4">
                    <c:v>Скованность в шее</c:v>
                  </c:pt>
                  <c:pt idx="6">
                    <c:v>Боль в позвоночнике</c:v>
                  </c:pt>
                  <c:pt idx="8">
                    <c:v>Скованность в позвоночнике</c:v>
                  </c:pt>
                  <c:pt idx="10">
                    <c:v>Боль воспалительная в покое</c:v>
                  </c:pt>
                  <c:pt idx="12">
                    <c:v>Боль восп. в ночное время</c:v>
                  </c:pt>
                </c:lvl>
              </c:multiLvlStrCache>
            </c:multiLvlStrRef>
          </c:cat>
          <c:val>
            <c:numRef>
              <c:f>Лист1!$S$4:$S$17</c:f>
              <c:numCache>
                <c:formatCode>General</c:formatCode>
                <c:ptCount val="14"/>
                <c:pt idx="0">
                  <c:v>50</c:v>
                </c:pt>
                <c:pt idx="1">
                  <c:v>50</c:v>
                </c:pt>
                <c:pt idx="2">
                  <c:v>46.2</c:v>
                </c:pt>
                <c:pt idx="3">
                  <c:v>53.8</c:v>
                </c:pt>
                <c:pt idx="4">
                  <c:v>76.900000000000006</c:v>
                </c:pt>
                <c:pt idx="5">
                  <c:v>23.1</c:v>
                </c:pt>
                <c:pt idx="6">
                  <c:v>84.6</c:v>
                </c:pt>
                <c:pt idx="7">
                  <c:v>15.4</c:v>
                </c:pt>
                <c:pt idx="8">
                  <c:v>92.3</c:v>
                </c:pt>
                <c:pt idx="9">
                  <c:v>7.7</c:v>
                </c:pt>
                <c:pt idx="10">
                  <c:v>96.2</c:v>
                </c:pt>
                <c:pt idx="11">
                  <c:v>3.8</c:v>
                </c:pt>
                <c:pt idx="12">
                  <c:v>57.7</c:v>
                </c:pt>
                <c:pt idx="13">
                  <c:v>42.3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CF1-8F49-BD7C-EFD2141A4D5F}"/>
            </c:ext>
          </c:extLst>
        </c:ser>
        <c:ser>
          <c:idx val="1"/>
          <c:order val="1"/>
          <c:tx>
            <c:strRef>
              <c:f>Лист1!$T$3</c:f>
              <c:strCache>
                <c:ptCount val="1"/>
                <c:pt idx="0">
                  <c:v>Не удовлетворяет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multiLvlStrRef>
              <c:f>Лист1!$Q$4:$R$17</c:f>
              <c:multiLvlStrCache>
                <c:ptCount val="14"/>
                <c:lvl>
                  <c:pt idx="0">
                    <c:v>Да </c:v>
                  </c:pt>
                  <c:pt idx="1">
                    <c:v>Нет</c:v>
                  </c:pt>
                  <c:pt idx="2">
                    <c:v>Да </c:v>
                  </c:pt>
                  <c:pt idx="3">
                    <c:v>Нет</c:v>
                  </c:pt>
                  <c:pt idx="4">
                    <c:v>Да </c:v>
                  </c:pt>
                  <c:pt idx="5">
                    <c:v>Нет</c:v>
                  </c:pt>
                  <c:pt idx="6">
                    <c:v>Да </c:v>
                  </c:pt>
                  <c:pt idx="7">
                    <c:v>Нет</c:v>
                  </c:pt>
                  <c:pt idx="8">
                    <c:v>Да </c:v>
                  </c:pt>
                  <c:pt idx="9">
                    <c:v>Нет</c:v>
                  </c:pt>
                  <c:pt idx="10">
                    <c:v>Да</c:v>
                  </c:pt>
                  <c:pt idx="11">
                    <c:v>Нет</c:v>
                  </c:pt>
                  <c:pt idx="12">
                    <c:v>Да</c:v>
                  </c:pt>
                  <c:pt idx="13">
                    <c:v>Нет</c:v>
                  </c:pt>
                </c:lvl>
                <c:lvl>
                  <c:pt idx="0">
                    <c:v>Боли в пятке при ходьбе</c:v>
                  </c:pt>
                  <c:pt idx="2">
                    <c:v>Боль в шее</c:v>
                  </c:pt>
                  <c:pt idx="4">
                    <c:v>Скованность в шее</c:v>
                  </c:pt>
                  <c:pt idx="6">
                    <c:v>Боль в позвоночнике</c:v>
                  </c:pt>
                  <c:pt idx="8">
                    <c:v>Скованность в позвоночнике</c:v>
                  </c:pt>
                  <c:pt idx="10">
                    <c:v>Боль воспалительная в покое</c:v>
                  </c:pt>
                  <c:pt idx="12">
                    <c:v>Боль восп. в ночное время</c:v>
                  </c:pt>
                </c:lvl>
              </c:multiLvlStrCache>
            </c:multiLvlStrRef>
          </c:cat>
          <c:val>
            <c:numRef>
              <c:f>Лист1!$T$4:$T$17</c:f>
              <c:numCache>
                <c:formatCode>General</c:formatCode>
                <c:ptCount val="14"/>
                <c:pt idx="0">
                  <c:v>19.5</c:v>
                </c:pt>
                <c:pt idx="1">
                  <c:v>80.5</c:v>
                </c:pt>
                <c:pt idx="2">
                  <c:v>15.9</c:v>
                </c:pt>
                <c:pt idx="3">
                  <c:v>84.1</c:v>
                </c:pt>
                <c:pt idx="4">
                  <c:v>14.6</c:v>
                </c:pt>
                <c:pt idx="5">
                  <c:v>85.4</c:v>
                </c:pt>
                <c:pt idx="6">
                  <c:v>26.8</c:v>
                </c:pt>
                <c:pt idx="7">
                  <c:v>73.2</c:v>
                </c:pt>
                <c:pt idx="8">
                  <c:v>25.6</c:v>
                </c:pt>
                <c:pt idx="9">
                  <c:v>74.400000000000006</c:v>
                </c:pt>
                <c:pt idx="10">
                  <c:v>18.3</c:v>
                </c:pt>
                <c:pt idx="11">
                  <c:v>81.7</c:v>
                </c:pt>
                <c:pt idx="12">
                  <c:v>9.8000000000000007</c:v>
                </c:pt>
                <c:pt idx="13">
                  <c:v>90.2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CF1-8F49-BD7C-EFD2141A4D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6769536"/>
        <c:axId val="116771072"/>
      </c:barChart>
      <c:catAx>
        <c:axId val="1167695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771072"/>
        <c:crosses val="autoZero"/>
        <c:auto val="1"/>
        <c:lblAlgn val="ctr"/>
        <c:lblOffset val="100"/>
        <c:noMultiLvlLbl val="0"/>
      </c:catAx>
      <c:valAx>
        <c:axId val="116771072"/>
        <c:scaling>
          <c:orientation val="minMax"/>
          <c:max val="100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7695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7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E0F337-3261-46BC-8A0D-8407AC1DA8B3}" type="doc">
      <dgm:prSet loTypeId="urn:microsoft.com/office/officeart/2005/8/layout/vList3" loCatId="list" qsTypeId="urn:microsoft.com/office/officeart/2005/8/quickstyle/simple1" qsCatId="simple" csTypeId="urn:microsoft.com/office/officeart/2005/8/colors/accent0_3" csCatId="mainScheme" phldr="1"/>
      <dgm:spPr/>
    </dgm:pt>
    <dgm:pt modelId="{0FF6B07B-838D-4AD5-B1C1-6291A30D20B7}">
      <dgm:prSet phldrT="[Text]"/>
      <dgm:spPr/>
      <dgm:t>
        <a:bodyPr/>
        <a:lstStyle/>
        <a:p>
          <a:r>
            <a:rPr lang="ru-RU" b="1" dirty="0"/>
            <a:t>84% пациентов </a:t>
          </a:r>
          <a:r>
            <a:rPr lang="ru-RU" dirty="0"/>
            <a:t>сообщили, что подвергаются дискриминации и унижениям </a:t>
          </a:r>
        </a:p>
      </dgm:t>
    </dgm:pt>
    <dgm:pt modelId="{F9C6829C-417E-49EF-BC2F-6F959F66CAA9}" type="parTrans" cxnId="{1C081651-F8DD-45C6-AA8D-0C3A8EAF756A}">
      <dgm:prSet/>
      <dgm:spPr/>
      <dgm:t>
        <a:bodyPr/>
        <a:lstStyle/>
        <a:p>
          <a:endParaRPr lang="ru-RU"/>
        </a:p>
      </dgm:t>
    </dgm:pt>
    <dgm:pt modelId="{E43EA889-1C65-4C7D-9ABA-445BF20162A7}" type="sibTrans" cxnId="{1C081651-F8DD-45C6-AA8D-0C3A8EAF756A}">
      <dgm:prSet/>
      <dgm:spPr/>
      <dgm:t>
        <a:bodyPr/>
        <a:lstStyle/>
        <a:p>
          <a:endParaRPr lang="ru-RU"/>
        </a:p>
      </dgm:t>
    </dgm:pt>
    <dgm:pt modelId="{491FCC3C-2D99-47B2-A472-2AECFB5C5BD1}">
      <dgm:prSet phldrT="[Text]"/>
      <dgm:spPr/>
      <dgm:t>
        <a:bodyPr/>
        <a:lstStyle/>
        <a:p>
          <a:r>
            <a:rPr lang="ru-RU" b="1" dirty="0"/>
            <a:t>40% пациентов </a:t>
          </a:r>
          <a:r>
            <a:rPr lang="ru-RU" dirty="0"/>
            <a:t>испытывают чувство стыда по причине кожных изменений</a:t>
          </a:r>
        </a:p>
      </dgm:t>
    </dgm:pt>
    <dgm:pt modelId="{33D99EDA-EC44-4687-A73E-33DE372E405B}" type="parTrans" cxnId="{8AFE04B5-A521-44B9-8094-FF6F2176C77E}">
      <dgm:prSet/>
      <dgm:spPr/>
      <dgm:t>
        <a:bodyPr/>
        <a:lstStyle/>
        <a:p>
          <a:endParaRPr lang="ru-RU"/>
        </a:p>
      </dgm:t>
    </dgm:pt>
    <dgm:pt modelId="{7A2CA9DE-B951-4ECB-A313-5785B5B18038}" type="sibTrans" cxnId="{8AFE04B5-A521-44B9-8094-FF6F2176C77E}">
      <dgm:prSet/>
      <dgm:spPr/>
      <dgm:t>
        <a:bodyPr/>
        <a:lstStyle/>
        <a:p>
          <a:endParaRPr lang="ru-RU"/>
        </a:p>
      </dgm:t>
    </dgm:pt>
    <dgm:pt modelId="{D97D1D44-23DC-46C7-8529-07EB04D2CB3E}">
      <dgm:prSet/>
      <dgm:spPr/>
      <dgm:t>
        <a:bodyPr/>
        <a:lstStyle/>
        <a:p>
          <a:r>
            <a:rPr lang="ru-RU" b="1" dirty="0"/>
            <a:t>44% пациентов </a:t>
          </a:r>
          <a:r>
            <a:rPr lang="ru-RU" dirty="0"/>
            <a:t>считают, что псориаз делает их непривлекательными</a:t>
          </a:r>
        </a:p>
      </dgm:t>
    </dgm:pt>
    <dgm:pt modelId="{C70EEAFC-E01C-43D4-B0AA-D81B7584A00A}" type="parTrans" cxnId="{A2DE5D26-FBF0-45F4-AC81-A0FF2C0B633E}">
      <dgm:prSet/>
      <dgm:spPr/>
      <dgm:t>
        <a:bodyPr/>
        <a:lstStyle/>
        <a:p>
          <a:endParaRPr lang="ru-RU"/>
        </a:p>
      </dgm:t>
    </dgm:pt>
    <dgm:pt modelId="{A453D73F-F084-4262-B8AD-05E00D6F1F18}" type="sibTrans" cxnId="{A2DE5D26-FBF0-45F4-AC81-A0FF2C0B633E}">
      <dgm:prSet/>
      <dgm:spPr/>
      <dgm:t>
        <a:bodyPr/>
        <a:lstStyle/>
        <a:p>
          <a:endParaRPr lang="ru-RU"/>
        </a:p>
      </dgm:t>
    </dgm:pt>
    <dgm:pt modelId="{B0F72DA8-E6A9-4D8F-B32A-A7677F9AF0BB}" type="pres">
      <dgm:prSet presAssocID="{2FE0F337-3261-46BC-8A0D-8407AC1DA8B3}" presName="linearFlow" presStyleCnt="0">
        <dgm:presLayoutVars>
          <dgm:dir/>
          <dgm:resizeHandles val="exact"/>
        </dgm:presLayoutVars>
      </dgm:prSet>
      <dgm:spPr/>
    </dgm:pt>
    <dgm:pt modelId="{7E1A0C77-E8BF-4BD1-B7CB-8F3557ADE5BA}" type="pres">
      <dgm:prSet presAssocID="{0FF6B07B-838D-4AD5-B1C1-6291A30D20B7}" presName="composite" presStyleCnt="0"/>
      <dgm:spPr/>
    </dgm:pt>
    <dgm:pt modelId="{55F1CFA6-DF96-4B76-B0C5-77B53FB717A3}" type="pres">
      <dgm:prSet presAssocID="{0FF6B07B-838D-4AD5-B1C1-6291A30D20B7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/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rying face with solid fill"/>
        </a:ext>
      </dgm:extLst>
    </dgm:pt>
    <dgm:pt modelId="{3FB67711-94C4-442A-BC23-32065AC38D16}" type="pres">
      <dgm:prSet presAssocID="{0FF6B07B-838D-4AD5-B1C1-6291A30D20B7}" presName="txShp" presStyleLbl="node1" presStyleIdx="0" presStyleCnt="3" custLinFactNeighborX="-25" custLinFactNeighborY="22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588008-9BE0-41AC-B904-32C495BFE599}" type="pres">
      <dgm:prSet presAssocID="{E43EA889-1C65-4C7D-9ABA-445BF20162A7}" presName="spacing" presStyleCnt="0"/>
      <dgm:spPr/>
    </dgm:pt>
    <dgm:pt modelId="{24C7D269-2D61-4F87-860D-A2FFDBA7AB87}" type="pres">
      <dgm:prSet presAssocID="{D97D1D44-23DC-46C7-8529-07EB04D2CB3E}" presName="composite" presStyleCnt="0"/>
      <dgm:spPr/>
    </dgm:pt>
    <dgm:pt modelId="{24A80119-4239-4308-A638-B050CDB5EF9B}" type="pres">
      <dgm:prSet presAssocID="{D97D1D44-23DC-46C7-8529-07EB04D2CB3E}" presName="imgShp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/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orried face with solid fill"/>
        </a:ext>
      </dgm:extLst>
    </dgm:pt>
    <dgm:pt modelId="{9C3C4FF0-AB2C-4836-BCCF-59B32C58376B}" type="pres">
      <dgm:prSet presAssocID="{D97D1D44-23DC-46C7-8529-07EB04D2CB3E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B27E53-E5C8-40D9-8A22-CAAE4F763BE2}" type="pres">
      <dgm:prSet presAssocID="{A453D73F-F084-4262-B8AD-05E00D6F1F18}" presName="spacing" presStyleCnt="0"/>
      <dgm:spPr/>
    </dgm:pt>
    <dgm:pt modelId="{8FE8A408-4AB7-4FCD-9B21-95CABFE967E2}" type="pres">
      <dgm:prSet presAssocID="{491FCC3C-2D99-47B2-A472-2AECFB5C5BD1}" presName="composite" presStyleCnt="0"/>
      <dgm:spPr/>
    </dgm:pt>
    <dgm:pt modelId="{7D4C2D94-6AF1-4505-B794-E61AB87CDAC1}" type="pres">
      <dgm:prSet presAssocID="{491FCC3C-2D99-47B2-A472-2AECFB5C5BD1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/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fused face with solid fill"/>
        </a:ext>
      </dgm:extLst>
    </dgm:pt>
    <dgm:pt modelId="{E5A20780-DC6A-4225-88C5-8823D5D54BBA}" type="pres">
      <dgm:prSet presAssocID="{491FCC3C-2D99-47B2-A472-2AECFB5C5BD1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081651-F8DD-45C6-AA8D-0C3A8EAF756A}" srcId="{2FE0F337-3261-46BC-8A0D-8407AC1DA8B3}" destId="{0FF6B07B-838D-4AD5-B1C1-6291A30D20B7}" srcOrd="0" destOrd="0" parTransId="{F9C6829C-417E-49EF-BC2F-6F959F66CAA9}" sibTransId="{E43EA889-1C65-4C7D-9ABA-445BF20162A7}"/>
    <dgm:cxn modelId="{A2DE5D26-FBF0-45F4-AC81-A0FF2C0B633E}" srcId="{2FE0F337-3261-46BC-8A0D-8407AC1DA8B3}" destId="{D97D1D44-23DC-46C7-8529-07EB04D2CB3E}" srcOrd="1" destOrd="0" parTransId="{C70EEAFC-E01C-43D4-B0AA-D81B7584A00A}" sibTransId="{A453D73F-F084-4262-B8AD-05E00D6F1F18}"/>
    <dgm:cxn modelId="{37CB0FCD-2895-4C08-8C8F-793ACC51ED4B}" type="presOf" srcId="{D97D1D44-23DC-46C7-8529-07EB04D2CB3E}" destId="{9C3C4FF0-AB2C-4836-BCCF-59B32C58376B}" srcOrd="0" destOrd="0" presId="urn:microsoft.com/office/officeart/2005/8/layout/vList3"/>
    <dgm:cxn modelId="{D24C6653-C92B-4162-BD06-86B05A428433}" type="presOf" srcId="{0FF6B07B-838D-4AD5-B1C1-6291A30D20B7}" destId="{3FB67711-94C4-442A-BC23-32065AC38D16}" srcOrd="0" destOrd="0" presId="urn:microsoft.com/office/officeart/2005/8/layout/vList3"/>
    <dgm:cxn modelId="{8AFE04B5-A521-44B9-8094-FF6F2176C77E}" srcId="{2FE0F337-3261-46BC-8A0D-8407AC1DA8B3}" destId="{491FCC3C-2D99-47B2-A472-2AECFB5C5BD1}" srcOrd="2" destOrd="0" parTransId="{33D99EDA-EC44-4687-A73E-33DE372E405B}" sibTransId="{7A2CA9DE-B951-4ECB-A313-5785B5B18038}"/>
    <dgm:cxn modelId="{155B1716-B3E1-47DF-B42F-FA774745264B}" type="presOf" srcId="{491FCC3C-2D99-47B2-A472-2AECFB5C5BD1}" destId="{E5A20780-DC6A-4225-88C5-8823D5D54BBA}" srcOrd="0" destOrd="0" presId="urn:microsoft.com/office/officeart/2005/8/layout/vList3"/>
    <dgm:cxn modelId="{1EF33055-D6BA-4995-955D-6650EDEAB41B}" type="presOf" srcId="{2FE0F337-3261-46BC-8A0D-8407AC1DA8B3}" destId="{B0F72DA8-E6A9-4D8F-B32A-A7677F9AF0BB}" srcOrd="0" destOrd="0" presId="urn:microsoft.com/office/officeart/2005/8/layout/vList3"/>
    <dgm:cxn modelId="{B2B1FFFE-D659-46F3-9E51-8963C49ECF01}" type="presParOf" srcId="{B0F72DA8-E6A9-4D8F-B32A-A7677F9AF0BB}" destId="{7E1A0C77-E8BF-4BD1-B7CB-8F3557ADE5BA}" srcOrd="0" destOrd="0" presId="urn:microsoft.com/office/officeart/2005/8/layout/vList3"/>
    <dgm:cxn modelId="{14A9707D-AAEB-4B20-8536-17CE8919DFDA}" type="presParOf" srcId="{7E1A0C77-E8BF-4BD1-B7CB-8F3557ADE5BA}" destId="{55F1CFA6-DF96-4B76-B0C5-77B53FB717A3}" srcOrd="0" destOrd="0" presId="urn:microsoft.com/office/officeart/2005/8/layout/vList3"/>
    <dgm:cxn modelId="{38593DCD-107B-41A9-8F22-41FEB5A26A9E}" type="presParOf" srcId="{7E1A0C77-E8BF-4BD1-B7CB-8F3557ADE5BA}" destId="{3FB67711-94C4-442A-BC23-32065AC38D16}" srcOrd="1" destOrd="0" presId="urn:microsoft.com/office/officeart/2005/8/layout/vList3"/>
    <dgm:cxn modelId="{2762F020-8A6D-42A8-9ABD-04B61CC2D4E0}" type="presParOf" srcId="{B0F72DA8-E6A9-4D8F-B32A-A7677F9AF0BB}" destId="{62588008-9BE0-41AC-B904-32C495BFE599}" srcOrd="1" destOrd="0" presId="urn:microsoft.com/office/officeart/2005/8/layout/vList3"/>
    <dgm:cxn modelId="{55DC86D6-B4C5-4582-8DDA-54F6FA6D6ADC}" type="presParOf" srcId="{B0F72DA8-E6A9-4D8F-B32A-A7677F9AF0BB}" destId="{24C7D269-2D61-4F87-860D-A2FFDBA7AB87}" srcOrd="2" destOrd="0" presId="urn:microsoft.com/office/officeart/2005/8/layout/vList3"/>
    <dgm:cxn modelId="{D9AB8E1D-980D-4C4E-8AB1-CC07FC764C2D}" type="presParOf" srcId="{24C7D269-2D61-4F87-860D-A2FFDBA7AB87}" destId="{24A80119-4239-4308-A638-B050CDB5EF9B}" srcOrd="0" destOrd="0" presId="urn:microsoft.com/office/officeart/2005/8/layout/vList3"/>
    <dgm:cxn modelId="{963DD521-F4FE-4E68-9225-1A26A0F00485}" type="presParOf" srcId="{24C7D269-2D61-4F87-860D-A2FFDBA7AB87}" destId="{9C3C4FF0-AB2C-4836-BCCF-59B32C58376B}" srcOrd="1" destOrd="0" presId="urn:microsoft.com/office/officeart/2005/8/layout/vList3"/>
    <dgm:cxn modelId="{D8FA66AE-BAFB-4E97-9978-643554EEDC2C}" type="presParOf" srcId="{B0F72DA8-E6A9-4D8F-B32A-A7677F9AF0BB}" destId="{65B27E53-E5C8-40D9-8A22-CAAE4F763BE2}" srcOrd="3" destOrd="0" presId="urn:microsoft.com/office/officeart/2005/8/layout/vList3"/>
    <dgm:cxn modelId="{D44FFEA6-927B-4BAE-85B8-3BDBA6C37BF9}" type="presParOf" srcId="{B0F72DA8-E6A9-4D8F-B32A-A7677F9AF0BB}" destId="{8FE8A408-4AB7-4FCD-9B21-95CABFE967E2}" srcOrd="4" destOrd="0" presId="urn:microsoft.com/office/officeart/2005/8/layout/vList3"/>
    <dgm:cxn modelId="{1F1369A6-E4BE-4866-A02B-68106F4745BE}" type="presParOf" srcId="{8FE8A408-4AB7-4FCD-9B21-95CABFE967E2}" destId="{7D4C2D94-6AF1-4505-B794-E61AB87CDAC1}" srcOrd="0" destOrd="0" presId="urn:microsoft.com/office/officeart/2005/8/layout/vList3"/>
    <dgm:cxn modelId="{19AEBE47-9C3A-4042-85DE-38DB6946974F}" type="presParOf" srcId="{8FE8A408-4AB7-4FCD-9B21-95CABFE967E2}" destId="{E5A20780-DC6A-4225-88C5-8823D5D54BB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394595-5DAD-4007-8858-844FC573CD59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384D2D-0D45-452E-A43E-516CD8DB311F}">
      <dgm:prSet phldrT="[Text]" custT="1"/>
      <dgm:spPr/>
      <dgm:t>
        <a:bodyPr/>
        <a:lstStyle/>
        <a:p>
          <a:r>
            <a:rPr lang="ru-RU" sz="2000" b="1" dirty="0"/>
            <a:t>Генетические факторы</a:t>
          </a:r>
          <a:endParaRPr lang="en-US" sz="2000" b="1" dirty="0"/>
        </a:p>
      </dgm:t>
    </dgm:pt>
    <dgm:pt modelId="{AC80494A-0667-4517-B107-5C1547120127}" type="parTrans" cxnId="{5B478769-0539-4400-84D2-246C14F47D17}">
      <dgm:prSet/>
      <dgm:spPr/>
      <dgm:t>
        <a:bodyPr/>
        <a:lstStyle/>
        <a:p>
          <a:endParaRPr lang="en-US" sz="3600" b="1"/>
        </a:p>
      </dgm:t>
    </dgm:pt>
    <dgm:pt modelId="{65CB23F9-9EA7-4BC0-AED4-06BC84412684}" type="sibTrans" cxnId="{5B478769-0539-4400-84D2-246C14F47D17}">
      <dgm:prSet/>
      <dgm:spPr/>
      <dgm:t>
        <a:bodyPr/>
        <a:lstStyle/>
        <a:p>
          <a:endParaRPr lang="en-US" sz="3600" b="1"/>
        </a:p>
      </dgm:t>
    </dgm:pt>
    <dgm:pt modelId="{A1438800-2977-4C3E-AF54-98F056D459FD}">
      <dgm:prSet phldrT="[Text]" custT="1"/>
      <dgm:spPr>
        <a:solidFill>
          <a:schemeClr val="accent4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ru-RU" sz="2000" b="1" dirty="0" smtClean="0"/>
            <a:t>Эпигенетические факторы </a:t>
          </a:r>
          <a:endParaRPr lang="en-US" sz="2000" b="1" dirty="0"/>
        </a:p>
      </dgm:t>
    </dgm:pt>
    <dgm:pt modelId="{5B8EBEF8-B042-4682-B1B1-B05E9E5AD2DC}" type="parTrans" cxnId="{0C35DBC0-815F-4190-9609-ED5728AB9953}">
      <dgm:prSet/>
      <dgm:spPr/>
      <dgm:t>
        <a:bodyPr/>
        <a:lstStyle/>
        <a:p>
          <a:endParaRPr lang="en-US" sz="3600" b="1"/>
        </a:p>
      </dgm:t>
    </dgm:pt>
    <dgm:pt modelId="{5860C19D-26D5-4CDE-A393-CD4BA2DE95E9}" type="sibTrans" cxnId="{0C35DBC0-815F-4190-9609-ED5728AB9953}">
      <dgm:prSet/>
      <dgm:spPr/>
      <dgm:t>
        <a:bodyPr/>
        <a:lstStyle/>
        <a:p>
          <a:endParaRPr lang="en-US" sz="3600" b="1"/>
        </a:p>
      </dgm:t>
    </dgm:pt>
    <dgm:pt modelId="{83C4264A-9596-4A7D-89BB-4D37926B77AB}">
      <dgm:prSet phldrT="[Text]" custT="1"/>
      <dgm:spPr>
        <a:solidFill>
          <a:srgbClr val="7030A0">
            <a:alpha val="50000"/>
          </a:srgbClr>
        </a:solidFill>
      </dgm:spPr>
      <dgm:t>
        <a:bodyPr/>
        <a:lstStyle/>
        <a:p>
          <a:r>
            <a:rPr lang="ru-RU" sz="2000" b="1" dirty="0" err="1" smtClean="0"/>
            <a:t>Иммунологичес</a:t>
          </a:r>
          <a:r>
            <a:rPr lang="ru-RU" sz="2000" b="1" dirty="0" smtClean="0"/>
            <a:t>-кие </a:t>
          </a:r>
          <a:r>
            <a:rPr lang="ru-RU" sz="2000" b="1" dirty="0"/>
            <a:t>факторы</a:t>
          </a:r>
          <a:endParaRPr lang="en-US" sz="2000" b="1" dirty="0"/>
        </a:p>
      </dgm:t>
    </dgm:pt>
    <dgm:pt modelId="{B425A2A6-3685-4455-8DF5-519C0558782C}" type="parTrans" cxnId="{E638A10A-BB93-460A-9B55-DFBC98B95790}">
      <dgm:prSet/>
      <dgm:spPr/>
      <dgm:t>
        <a:bodyPr/>
        <a:lstStyle/>
        <a:p>
          <a:endParaRPr lang="en-US" sz="3600" b="1"/>
        </a:p>
      </dgm:t>
    </dgm:pt>
    <dgm:pt modelId="{F224C029-0EB6-460B-AC3E-2AA869D0B530}" type="sibTrans" cxnId="{E638A10A-BB93-460A-9B55-DFBC98B95790}">
      <dgm:prSet/>
      <dgm:spPr/>
      <dgm:t>
        <a:bodyPr/>
        <a:lstStyle/>
        <a:p>
          <a:endParaRPr lang="en-US" sz="3600" b="1"/>
        </a:p>
      </dgm:t>
    </dgm:pt>
    <dgm:pt modelId="{F4A7C13C-48E0-4DF9-85CE-9DEA341928C6}" type="pres">
      <dgm:prSet presAssocID="{3E394595-5DAD-4007-8858-844FC573CD59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E332C80-0143-49DC-A656-CAE0C439584F}" type="pres">
      <dgm:prSet presAssocID="{0E384D2D-0D45-452E-A43E-516CD8DB311F}" presName="circ1" presStyleLbl="vennNode1" presStyleIdx="0" presStyleCnt="3" custScaleX="109083" custScaleY="89454"/>
      <dgm:spPr/>
      <dgm:t>
        <a:bodyPr/>
        <a:lstStyle/>
        <a:p>
          <a:endParaRPr lang="ru-RU"/>
        </a:p>
      </dgm:t>
    </dgm:pt>
    <dgm:pt modelId="{317264D7-900B-47C4-8534-7B9C6BE4CE0C}" type="pres">
      <dgm:prSet presAssocID="{0E384D2D-0D45-452E-A43E-516CD8DB311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AB9DFC-F8C0-468C-8262-CDA0D5421BF0}" type="pres">
      <dgm:prSet presAssocID="{A1438800-2977-4C3E-AF54-98F056D459FD}" presName="circ2" presStyleLbl="vennNode1" presStyleIdx="1" presStyleCnt="3" custScaleX="125151" custScaleY="85763"/>
      <dgm:spPr/>
      <dgm:t>
        <a:bodyPr/>
        <a:lstStyle/>
        <a:p>
          <a:endParaRPr lang="ru-RU"/>
        </a:p>
      </dgm:t>
    </dgm:pt>
    <dgm:pt modelId="{42AEFF93-034F-4096-8608-A02F03097E3D}" type="pres">
      <dgm:prSet presAssocID="{A1438800-2977-4C3E-AF54-98F056D459F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22BEF8-2EAC-42B9-8061-DA4A44339D24}" type="pres">
      <dgm:prSet presAssocID="{83C4264A-9596-4A7D-89BB-4D37926B77AB}" presName="circ3" presStyleLbl="vennNode1" presStyleIdx="2" presStyleCnt="3" custScaleX="119382" custScaleY="85763"/>
      <dgm:spPr/>
      <dgm:t>
        <a:bodyPr/>
        <a:lstStyle/>
        <a:p>
          <a:endParaRPr lang="ru-RU"/>
        </a:p>
      </dgm:t>
    </dgm:pt>
    <dgm:pt modelId="{D22FA67E-F395-44F4-87C4-30E3688B6CC0}" type="pres">
      <dgm:prSet presAssocID="{83C4264A-9596-4A7D-89BB-4D37926B77A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D707D90-4571-4DC2-9537-DACFD3017E18}" type="presOf" srcId="{0E384D2D-0D45-452E-A43E-516CD8DB311F}" destId="{DE332C80-0143-49DC-A656-CAE0C439584F}" srcOrd="0" destOrd="0" presId="urn:microsoft.com/office/officeart/2005/8/layout/venn1"/>
    <dgm:cxn modelId="{CB0FA466-358F-47A4-9F8D-4A206044B612}" type="presOf" srcId="{3E394595-5DAD-4007-8858-844FC573CD59}" destId="{F4A7C13C-48E0-4DF9-85CE-9DEA341928C6}" srcOrd="0" destOrd="0" presId="urn:microsoft.com/office/officeart/2005/8/layout/venn1"/>
    <dgm:cxn modelId="{5B478769-0539-4400-84D2-246C14F47D17}" srcId="{3E394595-5DAD-4007-8858-844FC573CD59}" destId="{0E384D2D-0D45-452E-A43E-516CD8DB311F}" srcOrd="0" destOrd="0" parTransId="{AC80494A-0667-4517-B107-5C1547120127}" sibTransId="{65CB23F9-9EA7-4BC0-AED4-06BC84412684}"/>
    <dgm:cxn modelId="{CFD88BF3-C8FE-483A-871B-FC832197BF54}" type="presOf" srcId="{83C4264A-9596-4A7D-89BB-4D37926B77AB}" destId="{0322BEF8-2EAC-42B9-8061-DA4A44339D24}" srcOrd="0" destOrd="0" presId="urn:microsoft.com/office/officeart/2005/8/layout/venn1"/>
    <dgm:cxn modelId="{E638A10A-BB93-460A-9B55-DFBC98B95790}" srcId="{3E394595-5DAD-4007-8858-844FC573CD59}" destId="{83C4264A-9596-4A7D-89BB-4D37926B77AB}" srcOrd="2" destOrd="0" parTransId="{B425A2A6-3685-4455-8DF5-519C0558782C}" sibTransId="{F224C029-0EB6-460B-AC3E-2AA869D0B530}"/>
    <dgm:cxn modelId="{16D36DF2-CA7F-4FB9-A6C5-7D4A6E8AB7B2}" type="presOf" srcId="{0E384D2D-0D45-452E-A43E-516CD8DB311F}" destId="{317264D7-900B-47C4-8534-7B9C6BE4CE0C}" srcOrd="1" destOrd="0" presId="urn:microsoft.com/office/officeart/2005/8/layout/venn1"/>
    <dgm:cxn modelId="{CBD8E743-ACBE-416B-AF42-5FAA96276295}" type="presOf" srcId="{83C4264A-9596-4A7D-89BB-4D37926B77AB}" destId="{D22FA67E-F395-44F4-87C4-30E3688B6CC0}" srcOrd="1" destOrd="0" presId="urn:microsoft.com/office/officeart/2005/8/layout/venn1"/>
    <dgm:cxn modelId="{0C35DBC0-815F-4190-9609-ED5728AB9953}" srcId="{3E394595-5DAD-4007-8858-844FC573CD59}" destId="{A1438800-2977-4C3E-AF54-98F056D459FD}" srcOrd="1" destOrd="0" parTransId="{5B8EBEF8-B042-4682-B1B1-B05E9E5AD2DC}" sibTransId="{5860C19D-26D5-4CDE-A393-CD4BA2DE95E9}"/>
    <dgm:cxn modelId="{24135339-E460-41FE-9B97-3581858A1433}" type="presOf" srcId="{A1438800-2977-4C3E-AF54-98F056D459FD}" destId="{50AB9DFC-F8C0-468C-8262-CDA0D5421BF0}" srcOrd="0" destOrd="0" presId="urn:microsoft.com/office/officeart/2005/8/layout/venn1"/>
    <dgm:cxn modelId="{6F8213A3-B2BC-40A1-BD7C-E854F004220C}" type="presOf" srcId="{A1438800-2977-4C3E-AF54-98F056D459FD}" destId="{42AEFF93-034F-4096-8608-A02F03097E3D}" srcOrd="1" destOrd="0" presId="urn:microsoft.com/office/officeart/2005/8/layout/venn1"/>
    <dgm:cxn modelId="{81456353-744E-4859-99CC-4B18E6EB315E}" type="presParOf" srcId="{F4A7C13C-48E0-4DF9-85CE-9DEA341928C6}" destId="{DE332C80-0143-49DC-A656-CAE0C439584F}" srcOrd="0" destOrd="0" presId="urn:microsoft.com/office/officeart/2005/8/layout/venn1"/>
    <dgm:cxn modelId="{A6143C65-E8A7-4D0E-8CEE-33769D59FBB0}" type="presParOf" srcId="{F4A7C13C-48E0-4DF9-85CE-9DEA341928C6}" destId="{317264D7-900B-47C4-8534-7B9C6BE4CE0C}" srcOrd="1" destOrd="0" presId="urn:microsoft.com/office/officeart/2005/8/layout/venn1"/>
    <dgm:cxn modelId="{0467D1E8-B58D-4D5E-902E-E0FF1B077003}" type="presParOf" srcId="{F4A7C13C-48E0-4DF9-85CE-9DEA341928C6}" destId="{50AB9DFC-F8C0-468C-8262-CDA0D5421BF0}" srcOrd="2" destOrd="0" presId="urn:microsoft.com/office/officeart/2005/8/layout/venn1"/>
    <dgm:cxn modelId="{06D4052E-E0F6-4221-A45F-38CDAB117C4E}" type="presParOf" srcId="{F4A7C13C-48E0-4DF9-85CE-9DEA341928C6}" destId="{42AEFF93-034F-4096-8608-A02F03097E3D}" srcOrd="3" destOrd="0" presId="urn:microsoft.com/office/officeart/2005/8/layout/venn1"/>
    <dgm:cxn modelId="{CEE9BA8E-0557-45ED-89E5-203CE9A10398}" type="presParOf" srcId="{F4A7C13C-48E0-4DF9-85CE-9DEA341928C6}" destId="{0322BEF8-2EAC-42B9-8061-DA4A44339D24}" srcOrd="4" destOrd="0" presId="urn:microsoft.com/office/officeart/2005/8/layout/venn1"/>
    <dgm:cxn modelId="{9332ACB7-9FDD-4FB6-B441-FD9B17300C17}" type="presParOf" srcId="{F4A7C13C-48E0-4DF9-85CE-9DEA341928C6}" destId="{D22FA67E-F395-44F4-87C4-30E3688B6CC0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925AB12-0ED5-44FF-A158-59FFA7110880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707A93-A4E8-4CF1-A004-49F4738B2508}">
      <dgm:prSet phldrT="[Text]"/>
      <dgm:spPr>
        <a:solidFill>
          <a:srgbClr val="002060"/>
        </a:solidFill>
      </dgm:spPr>
      <dgm:t>
        <a:bodyPr/>
        <a:lstStyle/>
        <a:p>
          <a:r>
            <a:rPr lang="ru-RU" dirty="0" smtClean="0"/>
            <a:t>Аллели </a:t>
          </a:r>
          <a:r>
            <a:rPr lang="en-US" dirty="0" smtClean="0"/>
            <a:t>HLA-</a:t>
          </a:r>
          <a:r>
            <a:rPr lang="en-US" dirty="0" err="1" smtClean="0"/>
            <a:t>Cw</a:t>
          </a:r>
          <a:r>
            <a:rPr lang="ru-RU" dirty="0" smtClean="0"/>
            <a:t>*</a:t>
          </a:r>
          <a:r>
            <a:rPr lang="en-US" dirty="0" smtClean="0"/>
            <a:t>6 </a:t>
          </a:r>
          <a:endParaRPr lang="en-US" dirty="0"/>
        </a:p>
      </dgm:t>
    </dgm:pt>
    <dgm:pt modelId="{6AF93C80-5571-45EE-BCB2-406207A8B94A}" type="parTrans" cxnId="{84371A69-DC21-4F48-B868-65336D78DBCF}">
      <dgm:prSet/>
      <dgm:spPr/>
      <dgm:t>
        <a:bodyPr/>
        <a:lstStyle/>
        <a:p>
          <a:endParaRPr lang="en-US"/>
        </a:p>
      </dgm:t>
    </dgm:pt>
    <dgm:pt modelId="{9B53E09A-02D9-4F08-BD10-47B363C54E33}" type="sibTrans" cxnId="{84371A69-DC21-4F48-B868-65336D78DBCF}">
      <dgm:prSet/>
      <dgm:spPr/>
      <dgm:t>
        <a:bodyPr/>
        <a:lstStyle/>
        <a:p>
          <a:endParaRPr lang="en-US"/>
        </a:p>
      </dgm:t>
    </dgm:pt>
    <dgm:pt modelId="{247356D6-25CA-47FC-B966-DF637D987EA8}">
      <dgm:prSet phldrT="[Text]" custT="1"/>
      <dgm:spPr/>
      <dgm:t>
        <a:bodyPr/>
        <a:lstStyle/>
        <a:p>
          <a:r>
            <a:rPr lang="ru-RU" sz="1600" dirty="0" smtClean="0"/>
            <a:t>более тяжелые кожные поражения и длительный интервал (≥10 лет) между появлением псориаза и развитием скелетно-мышечных проявлений </a:t>
          </a:r>
          <a:r>
            <a:rPr lang="ru-RU" sz="1600" dirty="0" err="1" smtClean="0"/>
            <a:t>ПсА</a:t>
          </a:r>
          <a:r>
            <a:rPr lang="ru-RU" sz="1600" dirty="0" smtClean="0"/>
            <a:t>  </a:t>
          </a:r>
          <a:endParaRPr lang="en-US" sz="1600" dirty="0"/>
        </a:p>
      </dgm:t>
    </dgm:pt>
    <dgm:pt modelId="{DABB9F8C-4742-4E65-8C53-9F6499BBA394}" type="parTrans" cxnId="{63EA3439-DDFF-4259-80E4-8A496208FEFF}">
      <dgm:prSet/>
      <dgm:spPr/>
      <dgm:t>
        <a:bodyPr/>
        <a:lstStyle/>
        <a:p>
          <a:endParaRPr lang="en-US"/>
        </a:p>
      </dgm:t>
    </dgm:pt>
    <dgm:pt modelId="{25E7EA73-3382-4D44-A442-10EB4B06E3F4}" type="sibTrans" cxnId="{63EA3439-DDFF-4259-80E4-8A496208FEFF}">
      <dgm:prSet/>
      <dgm:spPr/>
      <dgm:t>
        <a:bodyPr/>
        <a:lstStyle/>
        <a:p>
          <a:endParaRPr lang="en-US"/>
        </a:p>
      </dgm:t>
    </dgm:pt>
    <dgm:pt modelId="{7FA6C669-B72E-42F4-9139-76CEE2E0A105}">
      <dgm:prSet phldrT="[Text]"/>
      <dgm:spPr>
        <a:solidFill>
          <a:srgbClr val="002060"/>
        </a:solidFill>
      </dgm:spPr>
      <dgm:t>
        <a:bodyPr/>
        <a:lstStyle/>
        <a:p>
          <a:r>
            <a:rPr lang="ru-RU" dirty="0" smtClean="0"/>
            <a:t>Аллели </a:t>
          </a:r>
          <a:r>
            <a:rPr lang="en-US" dirty="0" smtClean="0"/>
            <a:t>HLA-B27 </a:t>
          </a:r>
          <a:r>
            <a:rPr lang="ru-RU" dirty="0" smtClean="0"/>
            <a:t>или </a:t>
          </a:r>
          <a:r>
            <a:rPr lang="en-US" dirty="0" smtClean="0"/>
            <a:t>HLA-B39</a:t>
          </a:r>
          <a:endParaRPr lang="en-US" dirty="0"/>
        </a:p>
      </dgm:t>
    </dgm:pt>
    <dgm:pt modelId="{4F9ED27B-4B31-464B-96DB-717C318A15A7}" type="parTrans" cxnId="{19AE4C2B-22E6-4B0B-ADBB-A119475AC69A}">
      <dgm:prSet/>
      <dgm:spPr/>
      <dgm:t>
        <a:bodyPr/>
        <a:lstStyle/>
        <a:p>
          <a:endParaRPr lang="en-US"/>
        </a:p>
      </dgm:t>
    </dgm:pt>
    <dgm:pt modelId="{4DD7675F-6B26-4334-970A-6AEB0C960E35}" type="sibTrans" cxnId="{19AE4C2B-22E6-4B0B-ADBB-A119475AC69A}">
      <dgm:prSet/>
      <dgm:spPr/>
      <dgm:t>
        <a:bodyPr/>
        <a:lstStyle/>
        <a:p>
          <a:endParaRPr lang="en-US"/>
        </a:p>
      </dgm:t>
    </dgm:pt>
    <dgm:pt modelId="{3CD61A8E-E0E3-4DE2-A020-D9BFE22024A4}">
      <dgm:prSet phldrT="[Text]"/>
      <dgm:spPr/>
      <dgm:t>
        <a:bodyPr/>
        <a:lstStyle/>
        <a:p>
          <a:r>
            <a:rPr lang="ru-RU" dirty="0" smtClean="0"/>
            <a:t>костно-мышечная составляющая проявляется больше</a:t>
          </a:r>
          <a:endParaRPr lang="en-US" dirty="0"/>
        </a:p>
      </dgm:t>
    </dgm:pt>
    <dgm:pt modelId="{75073DE8-29B4-4A60-B8A0-F49925E4BA98}" type="parTrans" cxnId="{03B174CD-74E0-4BA6-BE5E-0BED072015C2}">
      <dgm:prSet/>
      <dgm:spPr/>
      <dgm:t>
        <a:bodyPr/>
        <a:lstStyle/>
        <a:p>
          <a:endParaRPr lang="en-US"/>
        </a:p>
      </dgm:t>
    </dgm:pt>
    <dgm:pt modelId="{7D9F5EAA-3514-4581-9999-DEAA51B99AA5}" type="sibTrans" cxnId="{03B174CD-74E0-4BA6-BE5E-0BED072015C2}">
      <dgm:prSet/>
      <dgm:spPr/>
      <dgm:t>
        <a:bodyPr/>
        <a:lstStyle/>
        <a:p>
          <a:endParaRPr lang="en-US"/>
        </a:p>
      </dgm:t>
    </dgm:pt>
    <dgm:pt modelId="{9450F161-4836-4E48-9F98-44534A3B0A9E}">
      <dgm:prSet phldrT="[Text]"/>
      <dgm:spPr/>
      <dgm:t>
        <a:bodyPr/>
        <a:lstStyle/>
        <a:p>
          <a:endParaRPr lang="en-US" dirty="0"/>
        </a:p>
      </dgm:t>
    </dgm:pt>
    <dgm:pt modelId="{10F82738-F7B4-4EE0-ABEC-52FA162CD77B}" type="parTrans" cxnId="{DAC76E3A-12D1-4C52-8A32-82C048B29A66}">
      <dgm:prSet/>
      <dgm:spPr/>
      <dgm:t>
        <a:bodyPr/>
        <a:lstStyle/>
        <a:p>
          <a:endParaRPr lang="en-US"/>
        </a:p>
      </dgm:t>
    </dgm:pt>
    <dgm:pt modelId="{A3FE8AF2-1F29-4D3A-91A2-F70776C93B29}" type="sibTrans" cxnId="{DAC76E3A-12D1-4C52-8A32-82C048B29A66}">
      <dgm:prSet/>
      <dgm:spPr/>
      <dgm:t>
        <a:bodyPr/>
        <a:lstStyle/>
        <a:p>
          <a:endParaRPr lang="en-US"/>
        </a:p>
      </dgm:t>
    </dgm:pt>
    <dgm:pt modelId="{78BA5ACD-E1BA-45E1-B0FF-E74B4830BE36}" type="pres">
      <dgm:prSet presAssocID="{4925AB12-0ED5-44FF-A158-59FFA7110880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E660F3D-6BB8-41FB-ACF3-6562A30CEA71}" type="pres">
      <dgm:prSet presAssocID="{A8707A93-A4E8-4CF1-A004-49F4738B2508}" presName="linNode" presStyleCnt="0"/>
      <dgm:spPr/>
    </dgm:pt>
    <dgm:pt modelId="{2BAF5614-A0A1-4A1B-ADCA-3A116E122E3F}" type="pres">
      <dgm:prSet presAssocID="{A8707A93-A4E8-4CF1-A004-49F4738B2508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11710A-9744-4306-8097-FEA43B1B12D4}" type="pres">
      <dgm:prSet presAssocID="{A8707A93-A4E8-4CF1-A004-49F4738B2508}" presName="childShp" presStyleLbl="bgAccFollowNode1" presStyleIdx="0" presStyleCnt="2" custScaleY="1176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7696BF-6E8C-48FC-B55F-3D3D186DFFA0}" type="pres">
      <dgm:prSet presAssocID="{9B53E09A-02D9-4F08-BD10-47B363C54E33}" presName="spacing" presStyleCnt="0"/>
      <dgm:spPr/>
    </dgm:pt>
    <dgm:pt modelId="{3ADCB9AA-D316-4D48-BF83-45C113D71856}" type="pres">
      <dgm:prSet presAssocID="{7FA6C669-B72E-42F4-9139-76CEE2E0A105}" presName="linNode" presStyleCnt="0"/>
      <dgm:spPr/>
    </dgm:pt>
    <dgm:pt modelId="{247DCD6D-FD5F-4BFB-85D8-0076BF3C5468}" type="pres">
      <dgm:prSet presAssocID="{7FA6C669-B72E-42F4-9139-76CEE2E0A105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B7457B-943E-4CAB-99C2-5E917565A636}" type="pres">
      <dgm:prSet presAssocID="{7FA6C669-B72E-42F4-9139-76CEE2E0A105}" presName="childShp" presStyleLbl="bgAccFollowNode1" presStyleIdx="1" presStyleCnt="2" custScaleY="754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9AE4C2B-22E6-4B0B-ADBB-A119475AC69A}" srcId="{4925AB12-0ED5-44FF-A158-59FFA7110880}" destId="{7FA6C669-B72E-42F4-9139-76CEE2E0A105}" srcOrd="1" destOrd="0" parTransId="{4F9ED27B-4B31-464B-96DB-717C318A15A7}" sibTransId="{4DD7675F-6B26-4334-970A-6AEB0C960E35}"/>
    <dgm:cxn modelId="{1453FE80-FF69-4636-AB5C-55149F24FAAB}" type="presOf" srcId="{247356D6-25CA-47FC-B966-DF637D987EA8}" destId="{8C11710A-9744-4306-8097-FEA43B1B12D4}" srcOrd="0" destOrd="0" presId="urn:microsoft.com/office/officeart/2005/8/layout/vList6"/>
    <dgm:cxn modelId="{476231EF-1FAE-46A3-94E6-AA9AD07A91D7}" type="presOf" srcId="{4925AB12-0ED5-44FF-A158-59FFA7110880}" destId="{78BA5ACD-E1BA-45E1-B0FF-E74B4830BE36}" srcOrd="0" destOrd="0" presId="urn:microsoft.com/office/officeart/2005/8/layout/vList6"/>
    <dgm:cxn modelId="{DAC76E3A-12D1-4C52-8A32-82C048B29A66}" srcId="{7FA6C669-B72E-42F4-9139-76CEE2E0A105}" destId="{9450F161-4836-4E48-9F98-44534A3B0A9E}" srcOrd="0" destOrd="0" parTransId="{10F82738-F7B4-4EE0-ABEC-52FA162CD77B}" sibTransId="{A3FE8AF2-1F29-4D3A-91A2-F70776C93B29}"/>
    <dgm:cxn modelId="{63EA3439-DDFF-4259-80E4-8A496208FEFF}" srcId="{A8707A93-A4E8-4CF1-A004-49F4738B2508}" destId="{247356D6-25CA-47FC-B966-DF637D987EA8}" srcOrd="0" destOrd="0" parTransId="{DABB9F8C-4742-4E65-8C53-9F6499BBA394}" sibTransId="{25E7EA73-3382-4D44-A442-10EB4B06E3F4}"/>
    <dgm:cxn modelId="{03B174CD-74E0-4BA6-BE5E-0BED072015C2}" srcId="{7FA6C669-B72E-42F4-9139-76CEE2E0A105}" destId="{3CD61A8E-E0E3-4DE2-A020-D9BFE22024A4}" srcOrd="1" destOrd="0" parTransId="{75073DE8-29B4-4A60-B8A0-F49925E4BA98}" sibTransId="{7D9F5EAA-3514-4581-9999-DEAA51B99AA5}"/>
    <dgm:cxn modelId="{7C3E3940-7363-4CAB-970F-C6D24895E112}" type="presOf" srcId="{9450F161-4836-4E48-9F98-44534A3B0A9E}" destId="{B6B7457B-943E-4CAB-99C2-5E917565A636}" srcOrd="0" destOrd="0" presId="urn:microsoft.com/office/officeart/2005/8/layout/vList6"/>
    <dgm:cxn modelId="{4412E1DF-F558-4EF3-84D1-137169214070}" type="presOf" srcId="{3CD61A8E-E0E3-4DE2-A020-D9BFE22024A4}" destId="{B6B7457B-943E-4CAB-99C2-5E917565A636}" srcOrd="0" destOrd="1" presId="urn:microsoft.com/office/officeart/2005/8/layout/vList6"/>
    <dgm:cxn modelId="{84371A69-DC21-4F48-B868-65336D78DBCF}" srcId="{4925AB12-0ED5-44FF-A158-59FFA7110880}" destId="{A8707A93-A4E8-4CF1-A004-49F4738B2508}" srcOrd="0" destOrd="0" parTransId="{6AF93C80-5571-45EE-BCB2-406207A8B94A}" sibTransId="{9B53E09A-02D9-4F08-BD10-47B363C54E33}"/>
    <dgm:cxn modelId="{A86F63EA-FF5C-451F-90EF-51147F7CC993}" type="presOf" srcId="{A8707A93-A4E8-4CF1-A004-49F4738B2508}" destId="{2BAF5614-A0A1-4A1B-ADCA-3A116E122E3F}" srcOrd="0" destOrd="0" presId="urn:microsoft.com/office/officeart/2005/8/layout/vList6"/>
    <dgm:cxn modelId="{F23051B9-E8EF-4F04-B107-B9100D7CFBB2}" type="presOf" srcId="{7FA6C669-B72E-42F4-9139-76CEE2E0A105}" destId="{247DCD6D-FD5F-4BFB-85D8-0076BF3C5468}" srcOrd="0" destOrd="0" presId="urn:microsoft.com/office/officeart/2005/8/layout/vList6"/>
    <dgm:cxn modelId="{0550EC0F-DD03-4343-AE92-926FD35C2222}" type="presParOf" srcId="{78BA5ACD-E1BA-45E1-B0FF-E74B4830BE36}" destId="{1E660F3D-6BB8-41FB-ACF3-6562A30CEA71}" srcOrd="0" destOrd="0" presId="urn:microsoft.com/office/officeart/2005/8/layout/vList6"/>
    <dgm:cxn modelId="{D000DFFA-B2AA-4FCD-9F49-B67236EAF868}" type="presParOf" srcId="{1E660F3D-6BB8-41FB-ACF3-6562A30CEA71}" destId="{2BAF5614-A0A1-4A1B-ADCA-3A116E122E3F}" srcOrd="0" destOrd="0" presId="urn:microsoft.com/office/officeart/2005/8/layout/vList6"/>
    <dgm:cxn modelId="{072149B7-8936-4B28-82CF-8CB1A297B7C5}" type="presParOf" srcId="{1E660F3D-6BB8-41FB-ACF3-6562A30CEA71}" destId="{8C11710A-9744-4306-8097-FEA43B1B12D4}" srcOrd="1" destOrd="0" presId="urn:microsoft.com/office/officeart/2005/8/layout/vList6"/>
    <dgm:cxn modelId="{90D150FE-FB01-4184-8538-5A3E94238027}" type="presParOf" srcId="{78BA5ACD-E1BA-45E1-B0FF-E74B4830BE36}" destId="{A27696BF-6E8C-48FC-B55F-3D3D186DFFA0}" srcOrd="1" destOrd="0" presId="urn:microsoft.com/office/officeart/2005/8/layout/vList6"/>
    <dgm:cxn modelId="{1AA6AE8B-FAA1-49F8-B918-836EFFC055B5}" type="presParOf" srcId="{78BA5ACD-E1BA-45E1-B0FF-E74B4830BE36}" destId="{3ADCB9AA-D316-4D48-BF83-45C113D71856}" srcOrd="2" destOrd="0" presId="urn:microsoft.com/office/officeart/2005/8/layout/vList6"/>
    <dgm:cxn modelId="{76960C50-5F6A-46B1-93C2-CA0222C61C90}" type="presParOf" srcId="{3ADCB9AA-D316-4D48-BF83-45C113D71856}" destId="{247DCD6D-FD5F-4BFB-85D8-0076BF3C5468}" srcOrd="0" destOrd="0" presId="urn:microsoft.com/office/officeart/2005/8/layout/vList6"/>
    <dgm:cxn modelId="{076F7A78-F74A-4596-A73A-318057BB680D}" type="presParOf" srcId="{3ADCB9AA-D316-4D48-BF83-45C113D71856}" destId="{B6B7457B-943E-4CAB-99C2-5E917565A636}" srcOrd="1" destOrd="0" presId="urn:microsoft.com/office/officeart/2005/8/layout/vList6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F2DE77-179F-4AEE-8BA1-428E6FCC610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AE7F47-76AE-48A9-B7ED-524DB92E4C1F}">
      <dgm:prSet phldrT="[Text]" custT="1"/>
      <dgm:spPr/>
      <dgm:t>
        <a:bodyPr/>
        <a:lstStyle/>
        <a:p>
          <a:r>
            <a:rPr lang="ru-RU" sz="1800" b="1" dirty="0"/>
            <a:t>Цель терапии: для пациента важно достижение полного очищения кожи и полного купирования симптомов (оценка: объективные показатели + исходы, сообщаемые пациентами = оценка влияния заболевания</a:t>
          </a:r>
          <a:r>
            <a:rPr lang="ru-RU" sz="1800" b="1" dirty="0" smtClean="0"/>
            <a:t>), контроль над коморбидной патологией</a:t>
          </a:r>
          <a:endParaRPr lang="ru-RU" sz="1800" b="1" dirty="0"/>
        </a:p>
      </dgm:t>
    </dgm:pt>
    <dgm:pt modelId="{6B6B4FA2-655F-4DD0-B37B-129E12D81896}" type="parTrans" cxnId="{314D4534-8326-4D5E-8846-FD9C689AECAB}">
      <dgm:prSet/>
      <dgm:spPr/>
      <dgm:t>
        <a:bodyPr/>
        <a:lstStyle/>
        <a:p>
          <a:endParaRPr lang="ru-RU" sz="1400" b="1"/>
        </a:p>
      </dgm:t>
    </dgm:pt>
    <dgm:pt modelId="{3A184319-05E4-4367-B00E-25AFCA9E11A1}" type="sibTrans" cxnId="{314D4534-8326-4D5E-8846-FD9C689AECAB}">
      <dgm:prSet/>
      <dgm:spPr/>
      <dgm:t>
        <a:bodyPr/>
        <a:lstStyle/>
        <a:p>
          <a:endParaRPr lang="ru-RU" sz="1400" b="1"/>
        </a:p>
      </dgm:t>
    </dgm:pt>
    <dgm:pt modelId="{45FECDBF-D101-446C-A9F3-5E58A92AB6E7}">
      <dgm:prSet phldrT="[Text]" custT="1"/>
      <dgm:spPr>
        <a:solidFill>
          <a:srgbClr val="7030A0"/>
        </a:solidFill>
      </dgm:spPr>
      <dgm:t>
        <a:bodyPr/>
        <a:lstStyle/>
        <a:p>
          <a:r>
            <a:rPr lang="ru-RU" sz="1800" b="1" dirty="0"/>
            <a:t>Ранний старт эффективной терапии; уменьшение времени до  принятия решения о генно-инженерной биологической терапии/новых пероральных препаратах </a:t>
          </a:r>
        </a:p>
      </dgm:t>
    </dgm:pt>
    <dgm:pt modelId="{EE1489CC-704C-4892-BDDA-60A2CD938959}" type="parTrans" cxnId="{6A773C24-DB82-4E1A-A252-46E9B656A71E}">
      <dgm:prSet/>
      <dgm:spPr/>
      <dgm:t>
        <a:bodyPr/>
        <a:lstStyle/>
        <a:p>
          <a:endParaRPr lang="ru-RU" sz="1400" b="1"/>
        </a:p>
      </dgm:t>
    </dgm:pt>
    <dgm:pt modelId="{A542A561-B665-458D-BC3D-52F2122EA736}" type="sibTrans" cxnId="{6A773C24-DB82-4E1A-A252-46E9B656A71E}">
      <dgm:prSet/>
      <dgm:spPr/>
      <dgm:t>
        <a:bodyPr/>
        <a:lstStyle/>
        <a:p>
          <a:endParaRPr lang="ru-RU" sz="1400" b="1"/>
        </a:p>
      </dgm:t>
    </dgm:pt>
    <dgm:pt modelId="{71753CA0-924A-4C18-B199-F170047833DE}">
      <dgm:prSet phldrT="[Text]" custT="1"/>
      <dgm:spPr>
        <a:solidFill>
          <a:srgbClr val="FF0000"/>
        </a:solidFill>
      </dgm:spPr>
      <dgm:t>
        <a:bodyPr/>
        <a:lstStyle/>
        <a:p>
          <a:r>
            <a:rPr lang="ru-RU" sz="1800" b="1" dirty="0" smtClean="0"/>
            <a:t>Междисциплинарный подход к терапии с выбором метода лечения с учетом коморбидной </a:t>
          </a:r>
          <a:r>
            <a:rPr lang="ru-RU" sz="1800" b="1" dirty="0" err="1" smtClean="0"/>
            <a:t>потологии</a:t>
          </a:r>
          <a:endParaRPr lang="ru-RU" sz="1800" b="1" dirty="0"/>
        </a:p>
      </dgm:t>
    </dgm:pt>
    <dgm:pt modelId="{4A7C6FB0-2C3E-4108-9048-18F7C47BD1BE}" type="parTrans" cxnId="{EB5A5A0C-ACB8-41B1-9573-F0CD4DAEFEEB}">
      <dgm:prSet/>
      <dgm:spPr/>
      <dgm:t>
        <a:bodyPr/>
        <a:lstStyle/>
        <a:p>
          <a:endParaRPr lang="ru-RU" sz="1400" b="1"/>
        </a:p>
      </dgm:t>
    </dgm:pt>
    <dgm:pt modelId="{953132FE-4345-4A11-9B18-B6C91CBC8520}" type="sibTrans" cxnId="{EB5A5A0C-ACB8-41B1-9573-F0CD4DAEFEEB}">
      <dgm:prSet/>
      <dgm:spPr/>
      <dgm:t>
        <a:bodyPr/>
        <a:lstStyle/>
        <a:p>
          <a:endParaRPr lang="ru-RU" sz="1400" b="1"/>
        </a:p>
      </dgm:t>
    </dgm:pt>
    <dgm:pt modelId="{DA3B5B3A-1C33-4CD3-8B95-02C9491439B2}">
      <dgm:prSet phldrT="[Text]" custT="1"/>
      <dgm:spPr>
        <a:solidFill>
          <a:srgbClr val="FFFF00"/>
        </a:solidFill>
      </dgm:spPr>
      <dgm:t>
        <a:bodyPr/>
        <a:lstStyle/>
        <a:p>
          <a:r>
            <a:rPr lang="ru-RU" sz="1800" b="1" dirty="0">
              <a:solidFill>
                <a:schemeClr val="accent2">
                  <a:lumMod val="50000"/>
                </a:schemeClr>
              </a:solidFill>
            </a:rPr>
            <a:t>Расценивать псориаз как длительное хроническое заболевание в основе которого лежит системное воспаление;  проводить скрининг сопутствующей патологии</a:t>
          </a:r>
        </a:p>
      </dgm:t>
    </dgm:pt>
    <dgm:pt modelId="{18D34C6D-B2C3-4B2F-B214-62041981C65F}" type="parTrans" cxnId="{123A6C60-9DC6-4595-AC8D-4678B7D8CDEC}">
      <dgm:prSet/>
      <dgm:spPr/>
      <dgm:t>
        <a:bodyPr/>
        <a:lstStyle/>
        <a:p>
          <a:endParaRPr lang="ru-RU" sz="1400" b="1"/>
        </a:p>
      </dgm:t>
    </dgm:pt>
    <dgm:pt modelId="{B66F19E9-F84D-4267-B199-3D60EE6D67DD}" type="sibTrans" cxnId="{123A6C60-9DC6-4595-AC8D-4678B7D8CDEC}">
      <dgm:prSet/>
      <dgm:spPr/>
      <dgm:t>
        <a:bodyPr/>
        <a:lstStyle/>
        <a:p>
          <a:endParaRPr lang="ru-RU" sz="1400" b="1"/>
        </a:p>
      </dgm:t>
    </dgm:pt>
    <dgm:pt modelId="{B7D15B43-9C11-40C7-B0A4-91BA5C7E8651}">
      <dgm:prSet phldrT="[Text]" custT="1"/>
      <dgm:spPr/>
      <dgm:t>
        <a:bodyPr/>
        <a:lstStyle/>
        <a:p>
          <a:endParaRPr lang="ru-RU" sz="1800" b="1" dirty="0"/>
        </a:p>
        <a:p>
          <a:r>
            <a:rPr lang="ru-RU" sz="1800" b="1" dirty="0"/>
            <a:t>Необходимо более глубокое понимание  неудовлетворенных потребностей в  терапии псориаза, а также   наличие реалистичных, но эффективных национальных программ лечения</a:t>
          </a:r>
        </a:p>
        <a:p>
          <a:endParaRPr lang="ru-RU" sz="1800" b="1" dirty="0"/>
        </a:p>
      </dgm:t>
    </dgm:pt>
    <dgm:pt modelId="{F701DDAF-7477-41A5-8FCE-BBA0DDCC162E}" type="parTrans" cxnId="{F256B66F-BC55-4429-9261-CCBC0FC306F5}">
      <dgm:prSet/>
      <dgm:spPr/>
      <dgm:t>
        <a:bodyPr/>
        <a:lstStyle/>
        <a:p>
          <a:endParaRPr lang="ru-RU" sz="1400" b="1"/>
        </a:p>
      </dgm:t>
    </dgm:pt>
    <dgm:pt modelId="{EFD6CA2D-A098-42AE-8817-DF340930BF67}" type="sibTrans" cxnId="{F256B66F-BC55-4429-9261-CCBC0FC306F5}">
      <dgm:prSet/>
      <dgm:spPr/>
      <dgm:t>
        <a:bodyPr/>
        <a:lstStyle/>
        <a:p>
          <a:endParaRPr lang="ru-RU" sz="1400" b="1"/>
        </a:p>
      </dgm:t>
    </dgm:pt>
    <dgm:pt modelId="{88A3CB30-5CC3-411E-B803-6D2759FF0A4F}" type="pres">
      <dgm:prSet presAssocID="{FDF2DE77-179F-4AEE-8BA1-428E6FCC610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6586B7F-2CFF-4312-8419-642D62CA5B33}" type="pres">
      <dgm:prSet presAssocID="{FDF2DE77-179F-4AEE-8BA1-428E6FCC6105}" presName="Name1" presStyleCnt="0"/>
      <dgm:spPr/>
    </dgm:pt>
    <dgm:pt modelId="{A1736A2F-C28B-4412-A67F-FBC168CA5C10}" type="pres">
      <dgm:prSet presAssocID="{FDF2DE77-179F-4AEE-8BA1-428E6FCC6105}" presName="cycle" presStyleCnt="0"/>
      <dgm:spPr/>
    </dgm:pt>
    <dgm:pt modelId="{58C3D050-35FF-4182-B2CF-729DA3E17BF5}" type="pres">
      <dgm:prSet presAssocID="{FDF2DE77-179F-4AEE-8BA1-428E6FCC6105}" presName="srcNode" presStyleLbl="node1" presStyleIdx="0" presStyleCnt="5"/>
      <dgm:spPr/>
    </dgm:pt>
    <dgm:pt modelId="{FE01C01E-10EA-4322-927B-AC3ADA3D06A4}" type="pres">
      <dgm:prSet presAssocID="{FDF2DE77-179F-4AEE-8BA1-428E6FCC6105}" presName="conn" presStyleLbl="parChTrans1D2" presStyleIdx="0" presStyleCnt="1"/>
      <dgm:spPr/>
      <dgm:t>
        <a:bodyPr/>
        <a:lstStyle/>
        <a:p>
          <a:endParaRPr lang="ru-RU"/>
        </a:p>
      </dgm:t>
    </dgm:pt>
    <dgm:pt modelId="{73A0F566-279E-4B82-8A6B-CF035E62EC93}" type="pres">
      <dgm:prSet presAssocID="{FDF2DE77-179F-4AEE-8BA1-428E6FCC6105}" presName="extraNode" presStyleLbl="node1" presStyleIdx="0" presStyleCnt="5"/>
      <dgm:spPr/>
    </dgm:pt>
    <dgm:pt modelId="{0D31C103-8113-4DAE-8744-E70FEEC49AFB}" type="pres">
      <dgm:prSet presAssocID="{FDF2DE77-179F-4AEE-8BA1-428E6FCC6105}" presName="dstNode" presStyleLbl="node1" presStyleIdx="0" presStyleCnt="5"/>
      <dgm:spPr/>
    </dgm:pt>
    <dgm:pt modelId="{CF3D1454-9BEF-409E-AA51-A23038AAF38C}" type="pres">
      <dgm:prSet presAssocID="{84AE7F47-76AE-48A9-B7ED-524DB92E4C1F}" presName="text_1" presStyleLbl="node1" presStyleIdx="0" presStyleCnt="5" custScaleX="99077" custScaleY="1438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C6B555-ADD1-4DE3-B24B-8FE4B4365A3E}" type="pres">
      <dgm:prSet presAssocID="{84AE7F47-76AE-48A9-B7ED-524DB92E4C1F}" presName="accent_1" presStyleCnt="0"/>
      <dgm:spPr/>
    </dgm:pt>
    <dgm:pt modelId="{4647E28D-8899-4F6C-8507-07753D9186F7}" type="pres">
      <dgm:prSet presAssocID="{84AE7F47-76AE-48A9-B7ED-524DB92E4C1F}" presName="accentRepeatNode" presStyleLbl="solidFgAcc1" presStyleIdx="0" presStyleCnt="5"/>
      <dgm:spPr/>
    </dgm:pt>
    <dgm:pt modelId="{3E36222D-7081-48E8-A0E1-965D84C3A320}" type="pres">
      <dgm:prSet presAssocID="{45FECDBF-D101-446C-A9F3-5E58A92AB6E7}" presName="text_2" presStyleLbl="node1" presStyleIdx="1" presStyleCnt="5" custScaleY="1438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4F7B27-A83A-4FBC-A14B-1A8BDDC32115}" type="pres">
      <dgm:prSet presAssocID="{45FECDBF-D101-446C-A9F3-5E58A92AB6E7}" presName="accent_2" presStyleCnt="0"/>
      <dgm:spPr/>
    </dgm:pt>
    <dgm:pt modelId="{C6233B35-AB39-47D6-9439-8A4918ED8C92}" type="pres">
      <dgm:prSet presAssocID="{45FECDBF-D101-446C-A9F3-5E58A92AB6E7}" presName="accentRepeatNode" presStyleLbl="solidFgAcc1" presStyleIdx="1" presStyleCnt="5"/>
      <dgm:spPr/>
    </dgm:pt>
    <dgm:pt modelId="{73E96DA1-C14F-4876-8FF8-201330180B83}" type="pres">
      <dgm:prSet presAssocID="{71753CA0-924A-4C18-B199-F170047833DE}" presName="text_3" presStyleLbl="node1" presStyleIdx="2" presStyleCnt="5" custScaleY="1438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2661F-30C3-4E02-9DCA-04F1EAB8FBE5}" type="pres">
      <dgm:prSet presAssocID="{71753CA0-924A-4C18-B199-F170047833DE}" presName="accent_3" presStyleCnt="0"/>
      <dgm:spPr/>
    </dgm:pt>
    <dgm:pt modelId="{BC3F8C36-C2BB-498B-8D76-F12E4F236E93}" type="pres">
      <dgm:prSet presAssocID="{71753CA0-924A-4C18-B199-F170047833DE}" presName="accentRepeatNode" presStyleLbl="solidFgAcc1" presStyleIdx="2" presStyleCnt="5"/>
      <dgm:spPr/>
    </dgm:pt>
    <dgm:pt modelId="{EF1C2E94-9C57-4D2B-9CE5-33D664E36666}" type="pres">
      <dgm:prSet presAssocID="{DA3B5B3A-1C33-4CD3-8B95-02C9491439B2}" presName="text_4" presStyleLbl="node1" presStyleIdx="3" presStyleCnt="5" custScaleY="1438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ED7CF4-337F-493B-88B2-1DBF4E67B925}" type="pres">
      <dgm:prSet presAssocID="{DA3B5B3A-1C33-4CD3-8B95-02C9491439B2}" presName="accent_4" presStyleCnt="0"/>
      <dgm:spPr/>
    </dgm:pt>
    <dgm:pt modelId="{20DE5C5F-86CF-4563-B826-DCCCC88FA3F4}" type="pres">
      <dgm:prSet presAssocID="{DA3B5B3A-1C33-4CD3-8B95-02C9491439B2}" presName="accentRepeatNode" presStyleLbl="solidFgAcc1" presStyleIdx="3" presStyleCnt="5"/>
      <dgm:spPr/>
    </dgm:pt>
    <dgm:pt modelId="{631A6C51-80DF-4ED5-A8D7-5648213139F9}" type="pres">
      <dgm:prSet presAssocID="{B7D15B43-9C11-40C7-B0A4-91BA5C7E8651}" presName="text_5" presStyleLbl="node1" presStyleIdx="4" presStyleCnt="5" custScaleY="1438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7D0797-3D77-405C-874B-8D1475F257D5}" type="pres">
      <dgm:prSet presAssocID="{B7D15B43-9C11-40C7-B0A4-91BA5C7E8651}" presName="accent_5" presStyleCnt="0"/>
      <dgm:spPr/>
    </dgm:pt>
    <dgm:pt modelId="{796EBF1B-6880-4FA8-970C-D398228676F8}" type="pres">
      <dgm:prSet presAssocID="{B7D15B43-9C11-40C7-B0A4-91BA5C7E8651}" presName="accentRepeatNode" presStyleLbl="solidFgAcc1" presStyleIdx="4" presStyleCnt="5"/>
      <dgm:spPr/>
    </dgm:pt>
  </dgm:ptLst>
  <dgm:cxnLst>
    <dgm:cxn modelId="{EB5A5A0C-ACB8-41B1-9573-F0CD4DAEFEEB}" srcId="{FDF2DE77-179F-4AEE-8BA1-428E6FCC6105}" destId="{71753CA0-924A-4C18-B199-F170047833DE}" srcOrd="2" destOrd="0" parTransId="{4A7C6FB0-2C3E-4108-9048-18F7C47BD1BE}" sibTransId="{953132FE-4345-4A11-9B18-B6C91CBC8520}"/>
    <dgm:cxn modelId="{66B05945-D5F0-4AD7-B4E3-62BCD85E8BAB}" type="presOf" srcId="{71753CA0-924A-4C18-B199-F170047833DE}" destId="{73E96DA1-C14F-4876-8FF8-201330180B83}" srcOrd="0" destOrd="0" presId="urn:microsoft.com/office/officeart/2008/layout/VerticalCurvedList"/>
    <dgm:cxn modelId="{19B5DE10-D061-40E1-B616-87BD9860D14A}" type="presOf" srcId="{B7D15B43-9C11-40C7-B0A4-91BA5C7E8651}" destId="{631A6C51-80DF-4ED5-A8D7-5648213139F9}" srcOrd="0" destOrd="0" presId="urn:microsoft.com/office/officeart/2008/layout/VerticalCurvedList"/>
    <dgm:cxn modelId="{6A773C24-DB82-4E1A-A252-46E9B656A71E}" srcId="{FDF2DE77-179F-4AEE-8BA1-428E6FCC6105}" destId="{45FECDBF-D101-446C-A9F3-5E58A92AB6E7}" srcOrd="1" destOrd="0" parTransId="{EE1489CC-704C-4892-BDDA-60A2CD938959}" sibTransId="{A542A561-B665-458D-BC3D-52F2122EA736}"/>
    <dgm:cxn modelId="{123A6C60-9DC6-4595-AC8D-4678B7D8CDEC}" srcId="{FDF2DE77-179F-4AEE-8BA1-428E6FCC6105}" destId="{DA3B5B3A-1C33-4CD3-8B95-02C9491439B2}" srcOrd="3" destOrd="0" parTransId="{18D34C6D-B2C3-4B2F-B214-62041981C65F}" sibTransId="{B66F19E9-F84D-4267-B199-3D60EE6D67DD}"/>
    <dgm:cxn modelId="{A6F5C709-DA9A-4F4C-A837-7A4EC2B48B2C}" type="presOf" srcId="{45FECDBF-D101-446C-A9F3-5E58A92AB6E7}" destId="{3E36222D-7081-48E8-A0E1-965D84C3A320}" srcOrd="0" destOrd="0" presId="urn:microsoft.com/office/officeart/2008/layout/VerticalCurvedList"/>
    <dgm:cxn modelId="{31439A79-DE99-43D7-9560-50C4D3A9B23E}" type="presOf" srcId="{3A184319-05E4-4367-B00E-25AFCA9E11A1}" destId="{FE01C01E-10EA-4322-927B-AC3ADA3D06A4}" srcOrd="0" destOrd="0" presId="urn:microsoft.com/office/officeart/2008/layout/VerticalCurvedList"/>
    <dgm:cxn modelId="{88457D33-8B2F-4A25-88ED-5D8D66655DA3}" type="presOf" srcId="{FDF2DE77-179F-4AEE-8BA1-428E6FCC6105}" destId="{88A3CB30-5CC3-411E-B803-6D2759FF0A4F}" srcOrd="0" destOrd="0" presId="urn:microsoft.com/office/officeart/2008/layout/VerticalCurvedList"/>
    <dgm:cxn modelId="{1FE81AA2-6BCA-420E-B67F-AEF29D65B7BA}" type="presOf" srcId="{DA3B5B3A-1C33-4CD3-8B95-02C9491439B2}" destId="{EF1C2E94-9C57-4D2B-9CE5-33D664E36666}" srcOrd="0" destOrd="0" presId="urn:microsoft.com/office/officeart/2008/layout/VerticalCurvedList"/>
    <dgm:cxn modelId="{043C4006-548D-4565-9D1D-BEC2967A519A}" type="presOf" srcId="{84AE7F47-76AE-48A9-B7ED-524DB92E4C1F}" destId="{CF3D1454-9BEF-409E-AA51-A23038AAF38C}" srcOrd="0" destOrd="0" presId="urn:microsoft.com/office/officeart/2008/layout/VerticalCurvedList"/>
    <dgm:cxn modelId="{314D4534-8326-4D5E-8846-FD9C689AECAB}" srcId="{FDF2DE77-179F-4AEE-8BA1-428E6FCC6105}" destId="{84AE7F47-76AE-48A9-B7ED-524DB92E4C1F}" srcOrd="0" destOrd="0" parTransId="{6B6B4FA2-655F-4DD0-B37B-129E12D81896}" sibTransId="{3A184319-05E4-4367-B00E-25AFCA9E11A1}"/>
    <dgm:cxn modelId="{F256B66F-BC55-4429-9261-CCBC0FC306F5}" srcId="{FDF2DE77-179F-4AEE-8BA1-428E6FCC6105}" destId="{B7D15B43-9C11-40C7-B0A4-91BA5C7E8651}" srcOrd="4" destOrd="0" parTransId="{F701DDAF-7477-41A5-8FCE-BBA0DDCC162E}" sibTransId="{EFD6CA2D-A098-42AE-8817-DF340930BF67}"/>
    <dgm:cxn modelId="{480313B0-BC41-45D0-B5FD-4C8FB12EDB67}" type="presParOf" srcId="{88A3CB30-5CC3-411E-B803-6D2759FF0A4F}" destId="{66586B7F-2CFF-4312-8419-642D62CA5B33}" srcOrd="0" destOrd="0" presId="urn:microsoft.com/office/officeart/2008/layout/VerticalCurvedList"/>
    <dgm:cxn modelId="{1121471B-41B1-4389-840A-FE33C5754A5D}" type="presParOf" srcId="{66586B7F-2CFF-4312-8419-642D62CA5B33}" destId="{A1736A2F-C28B-4412-A67F-FBC168CA5C10}" srcOrd="0" destOrd="0" presId="urn:microsoft.com/office/officeart/2008/layout/VerticalCurvedList"/>
    <dgm:cxn modelId="{3EE19E3D-3796-4801-A8DD-29971E5E56F8}" type="presParOf" srcId="{A1736A2F-C28B-4412-A67F-FBC168CA5C10}" destId="{58C3D050-35FF-4182-B2CF-729DA3E17BF5}" srcOrd="0" destOrd="0" presId="urn:microsoft.com/office/officeart/2008/layout/VerticalCurvedList"/>
    <dgm:cxn modelId="{FFE6C9E0-A2A8-4353-AB61-9AFDC94DF66C}" type="presParOf" srcId="{A1736A2F-C28B-4412-A67F-FBC168CA5C10}" destId="{FE01C01E-10EA-4322-927B-AC3ADA3D06A4}" srcOrd="1" destOrd="0" presId="urn:microsoft.com/office/officeart/2008/layout/VerticalCurvedList"/>
    <dgm:cxn modelId="{1C8030EE-7C16-49C4-94CC-06BC3E1FBD14}" type="presParOf" srcId="{A1736A2F-C28B-4412-A67F-FBC168CA5C10}" destId="{73A0F566-279E-4B82-8A6B-CF035E62EC93}" srcOrd="2" destOrd="0" presId="urn:microsoft.com/office/officeart/2008/layout/VerticalCurvedList"/>
    <dgm:cxn modelId="{24442C9D-CFBD-4DD4-AD1B-24526D868B6D}" type="presParOf" srcId="{A1736A2F-C28B-4412-A67F-FBC168CA5C10}" destId="{0D31C103-8113-4DAE-8744-E70FEEC49AFB}" srcOrd="3" destOrd="0" presId="urn:microsoft.com/office/officeart/2008/layout/VerticalCurvedList"/>
    <dgm:cxn modelId="{7BC5A969-CE5F-4969-B371-228DD8B42058}" type="presParOf" srcId="{66586B7F-2CFF-4312-8419-642D62CA5B33}" destId="{CF3D1454-9BEF-409E-AA51-A23038AAF38C}" srcOrd="1" destOrd="0" presId="urn:microsoft.com/office/officeart/2008/layout/VerticalCurvedList"/>
    <dgm:cxn modelId="{3607836A-4167-417D-B761-E1CBA7A51C1C}" type="presParOf" srcId="{66586B7F-2CFF-4312-8419-642D62CA5B33}" destId="{74C6B555-ADD1-4DE3-B24B-8FE4B4365A3E}" srcOrd="2" destOrd="0" presId="urn:microsoft.com/office/officeart/2008/layout/VerticalCurvedList"/>
    <dgm:cxn modelId="{5E97EAFC-C97C-4A38-907A-CC158A915788}" type="presParOf" srcId="{74C6B555-ADD1-4DE3-B24B-8FE4B4365A3E}" destId="{4647E28D-8899-4F6C-8507-07753D9186F7}" srcOrd="0" destOrd="0" presId="urn:microsoft.com/office/officeart/2008/layout/VerticalCurvedList"/>
    <dgm:cxn modelId="{7CC2CCB8-F04A-4562-98EF-B5A40F24072A}" type="presParOf" srcId="{66586B7F-2CFF-4312-8419-642D62CA5B33}" destId="{3E36222D-7081-48E8-A0E1-965D84C3A320}" srcOrd="3" destOrd="0" presId="urn:microsoft.com/office/officeart/2008/layout/VerticalCurvedList"/>
    <dgm:cxn modelId="{CE0D0095-DF8F-452B-A98B-DB827CF60A16}" type="presParOf" srcId="{66586B7F-2CFF-4312-8419-642D62CA5B33}" destId="{894F7B27-A83A-4FBC-A14B-1A8BDDC32115}" srcOrd="4" destOrd="0" presId="urn:microsoft.com/office/officeart/2008/layout/VerticalCurvedList"/>
    <dgm:cxn modelId="{71510135-E271-479F-A60E-0919031045B1}" type="presParOf" srcId="{894F7B27-A83A-4FBC-A14B-1A8BDDC32115}" destId="{C6233B35-AB39-47D6-9439-8A4918ED8C92}" srcOrd="0" destOrd="0" presId="urn:microsoft.com/office/officeart/2008/layout/VerticalCurvedList"/>
    <dgm:cxn modelId="{DC6B1667-164D-4E34-942A-08E422925422}" type="presParOf" srcId="{66586B7F-2CFF-4312-8419-642D62CA5B33}" destId="{73E96DA1-C14F-4876-8FF8-201330180B83}" srcOrd="5" destOrd="0" presId="urn:microsoft.com/office/officeart/2008/layout/VerticalCurvedList"/>
    <dgm:cxn modelId="{914FDE05-58D8-441E-9185-578D8E5C0B31}" type="presParOf" srcId="{66586B7F-2CFF-4312-8419-642D62CA5B33}" destId="{F352661F-30C3-4E02-9DCA-04F1EAB8FBE5}" srcOrd="6" destOrd="0" presId="urn:microsoft.com/office/officeart/2008/layout/VerticalCurvedList"/>
    <dgm:cxn modelId="{83437A64-4799-497A-BB69-06B7C776FB8E}" type="presParOf" srcId="{F352661F-30C3-4E02-9DCA-04F1EAB8FBE5}" destId="{BC3F8C36-C2BB-498B-8D76-F12E4F236E93}" srcOrd="0" destOrd="0" presId="urn:microsoft.com/office/officeart/2008/layout/VerticalCurvedList"/>
    <dgm:cxn modelId="{C757CD73-C100-4734-8322-57D321F3829B}" type="presParOf" srcId="{66586B7F-2CFF-4312-8419-642D62CA5B33}" destId="{EF1C2E94-9C57-4D2B-9CE5-33D664E36666}" srcOrd="7" destOrd="0" presId="urn:microsoft.com/office/officeart/2008/layout/VerticalCurvedList"/>
    <dgm:cxn modelId="{C9236DA9-1260-4E7A-98C4-B0CC267FABAE}" type="presParOf" srcId="{66586B7F-2CFF-4312-8419-642D62CA5B33}" destId="{E7ED7CF4-337F-493B-88B2-1DBF4E67B925}" srcOrd="8" destOrd="0" presId="urn:microsoft.com/office/officeart/2008/layout/VerticalCurvedList"/>
    <dgm:cxn modelId="{F9E7B24A-4C51-434A-8D05-2325BFDF599E}" type="presParOf" srcId="{E7ED7CF4-337F-493B-88B2-1DBF4E67B925}" destId="{20DE5C5F-86CF-4563-B826-DCCCC88FA3F4}" srcOrd="0" destOrd="0" presId="urn:microsoft.com/office/officeart/2008/layout/VerticalCurvedList"/>
    <dgm:cxn modelId="{D8565601-A7BE-4C98-8E35-D64BC2EE1296}" type="presParOf" srcId="{66586B7F-2CFF-4312-8419-642D62CA5B33}" destId="{631A6C51-80DF-4ED5-A8D7-5648213139F9}" srcOrd="9" destOrd="0" presId="urn:microsoft.com/office/officeart/2008/layout/VerticalCurvedList"/>
    <dgm:cxn modelId="{3550CF61-D7C0-42E9-A64E-BB8A0F8F3C08}" type="presParOf" srcId="{66586B7F-2CFF-4312-8419-642D62CA5B33}" destId="{047D0797-3D77-405C-874B-8D1475F257D5}" srcOrd="10" destOrd="0" presId="urn:microsoft.com/office/officeart/2008/layout/VerticalCurvedList"/>
    <dgm:cxn modelId="{ACD3576E-E916-416D-85CC-CCBA367F5890}" type="presParOf" srcId="{047D0797-3D77-405C-874B-8D1475F257D5}" destId="{796EBF1B-6880-4FA8-970C-D398228676F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B67711-94C4-442A-BC23-32065AC38D16}">
      <dsp:nvSpPr>
        <dsp:cNvPr id="0" name=""/>
        <dsp:cNvSpPr/>
      </dsp:nvSpPr>
      <dsp:spPr>
        <a:xfrm rot="10800000">
          <a:off x="1681910" y="31111"/>
          <a:ext cx="5410709" cy="1281662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5178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/>
            <a:t>84% пациентов </a:t>
          </a:r>
          <a:r>
            <a:rPr lang="ru-RU" sz="2500" kern="1200" dirty="0"/>
            <a:t>сообщили, что подвергаются дискриминации и унижениям </a:t>
          </a:r>
        </a:p>
      </dsp:txBody>
      <dsp:txXfrm rot="10800000">
        <a:off x="2002325" y="31111"/>
        <a:ext cx="5090294" cy="1281662"/>
      </dsp:txXfrm>
    </dsp:sp>
    <dsp:sp modelId="{55F1CFA6-DF96-4B76-B0C5-77B53FB717A3}">
      <dsp:nvSpPr>
        <dsp:cNvPr id="0" name=""/>
        <dsp:cNvSpPr/>
      </dsp:nvSpPr>
      <dsp:spPr>
        <a:xfrm>
          <a:off x="1042432" y="2184"/>
          <a:ext cx="1281662" cy="128166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/>
            </a:extLst>
          </a:blip>
          <a:srcRect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3C4FF0-AB2C-4836-BCCF-59B32C58376B}">
      <dsp:nvSpPr>
        <dsp:cNvPr id="0" name=""/>
        <dsp:cNvSpPr/>
      </dsp:nvSpPr>
      <dsp:spPr>
        <a:xfrm rot="10800000">
          <a:off x="1683263" y="1666433"/>
          <a:ext cx="5410709" cy="1281662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5178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/>
            <a:t>44% пациентов </a:t>
          </a:r>
          <a:r>
            <a:rPr lang="ru-RU" sz="2500" kern="1200" dirty="0"/>
            <a:t>считают, что псориаз делает их непривлекательными</a:t>
          </a:r>
        </a:p>
      </dsp:txBody>
      <dsp:txXfrm rot="10800000">
        <a:off x="2003678" y="1666433"/>
        <a:ext cx="5090294" cy="1281662"/>
      </dsp:txXfrm>
    </dsp:sp>
    <dsp:sp modelId="{24A80119-4239-4308-A638-B050CDB5EF9B}">
      <dsp:nvSpPr>
        <dsp:cNvPr id="0" name=""/>
        <dsp:cNvSpPr/>
      </dsp:nvSpPr>
      <dsp:spPr>
        <a:xfrm>
          <a:off x="1042432" y="1666433"/>
          <a:ext cx="1281662" cy="1281662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/>
            </a:extLst>
          </a:blip>
          <a:srcRect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A20780-DC6A-4225-88C5-8823D5D54BBA}">
      <dsp:nvSpPr>
        <dsp:cNvPr id="0" name=""/>
        <dsp:cNvSpPr/>
      </dsp:nvSpPr>
      <dsp:spPr>
        <a:xfrm rot="10800000">
          <a:off x="1683263" y="3330681"/>
          <a:ext cx="5410709" cy="1281662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5178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/>
            <a:t>40% пациентов </a:t>
          </a:r>
          <a:r>
            <a:rPr lang="ru-RU" sz="2500" kern="1200" dirty="0"/>
            <a:t>испытывают чувство стыда по причине кожных изменений</a:t>
          </a:r>
        </a:p>
      </dsp:txBody>
      <dsp:txXfrm rot="10800000">
        <a:off x="2003678" y="3330681"/>
        <a:ext cx="5090294" cy="1281662"/>
      </dsp:txXfrm>
    </dsp:sp>
    <dsp:sp modelId="{7D4C2D94-6AF1-4505-B794-E61AB87CDAC1}">
      <dsp:nvSpPr>
        <dsp:cNvPr id="0" name=""/>
        <dsp:cNvSpPr/>
      </dsp:nvSpPr>
      <dsp:spPr>
        <a:xfrm>
          <a:off x="1042432" y="3330681"/>
          <a:ext cx="1281662" cy="1281662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/>
            </a:extLst>
          </a:blip>
          <a:srcRect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332C80-0143-49DC-A656-CAE0C439584F}">
      <dsp:nvSpPr>
        <dsp:cNvPr id="0" name=""/>
        <dsp:cNvSpPr/>
      </dsp:nvSpPr>
      <dsp:spPr>
        <a:xfrm>
          <a:off x="2936798" y="295313"/>
          <a:ext cx="2920792" cy="239520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Генетические факторы</a:t>
          </a:r>
          <a:endParaRPr lang="en-US" sz="2000" b="1" kern="1200" dirty="0"/>
        </a:p>
      </dsp:txBody>
      <dsp:txXfrm>
        <a:off x="3326237" y="714474"/>
        <a:ext cx="2141914" cy="1077844"/>
      </dsp:txXfrm>
    </dsp:sp>
    <dsp:sp modelId="{50AB9DFC-F8C0-468C-8262-CDA0D5421BF0}">
      <dsp:nvSpPr>
        <dsp:cNvPr id="0" name=""/>
        <dsp:cNvSpPr/>
      </dsp:nvSpPr>
      <dsp:spPr>
        <a:xfrm>
          <a:off x="3687844" y="2018220"/>
          <a:ext cx="3351027" cy="2296379"/>
        </a:xfrm>
        <a:prstGeom prst="ellipse">
          <a:avLst/>
        </a:prstGeom>
        <a:solidFill>
          <a:schemeClr val="accent4">
            <a:lumMod val="40000"/>
            <a:lumOff val="60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Эпигенетические факторы </a:t>
          </a:r>
          <a:endParaRPr lang="en-US" sz="2000" b="1" kern="1200" dirty="0"/>
        </a:p>
      </dsp:txBody>
      <dsp:txXfrm>
        <a:off x="4712699" y="2611451"/>
        <a:ext cx="2010616" cy="1263008"/>
      </dsp:txXfrm>
    </dsp:sp>
    <dsp:sp modelId="{0322BEF8-2EAC-42B9-8061-DA4A44339D24}">
      <dsp:nvSpPr>
        <dsp:cNvPr id="0" name=""/>
        <dsp:cNvSpPr/>
      </dsp:nvSpPr>
      <dsp:spPr>
        <a:xfrm>
          <a:off x="1832753" y="2018220"/>
          <a:ext cx="3196557" cy="2296379"/>
        </a:xfrm>
        <a:prstGeom prst="ellipse">
          <a:avLst/>
        </a:prstGeom>
        <a:solidFill>
          <a:srgbClr val="7030A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/>
            <a:t>Иммунологичес</a:t>
          </a:r>
          <a:r>
            <a:rPr lang="ru-RU" sz="2000" b="1" kern="1200" dirty="0" smtClean="0"/>
            <a:t>-кие </a:t>
          </a:r>
          <a:r>
            <a:rPr lang="ru-RU" sz="2000" b="1" kern="1200" dirty="0"/>
            <a:t>факторы</a:t>
          </a:r>
          <a:endParaRPr lang="en-US" sz="2000" b="1" kern="1200" dirty="0"/>
        </a:p>
      </dsp:txBody>
      <dsp:txXfrm>
        <a:off x="2133762" y="2611451"/>
        <a:ext cx="1917934" cy="12630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11710A-9744-4306-8097-FEA43B1B12D4}">
      <dsp:nvSpPr>
        <dsp:cNvPr id="0" name=""/>
        <dsp:cNvSpPr/>
      </dsp:nvSpPr>
      <dsp:spPr>
        <a:xfrm>
          <a:off x="2540386" y="1189"/>
          <a:ext cx="3801285" cy="182153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более тяжелые кожные поражения и длительный интервал (≥10 лет) между появлением псориаза и развитием скелетно-мышечных проявлений </a:t>
          </a:r>
          <a:r>
            <a:rPr lang="ru-RU" sz="1600" kern="1200" dirty="0" err="1" smtClean="0"/>
            <a:t>ПсА</a:t>
          </a:r>
          <a:r>
            <a:rPr lang="ru-RU" sz="1600" kern="1200" dirty="0" smtClean="0"/>
            <a:t>  </a:t>
          </a:r>
          <a:endParaRPr lang="en-US" sz="1600" kern="1200" dirty="0"/>
        </a:p>
      </dsp:txBody>
      <dsp:txXfrm>
        <a:off x="2540386" y="228881"/>
        <a:ext cx="3118210" cy="1366150"/>
      </dsp:txXfrm>
    </dsp:sp>
    <dsp:sp modelId="{2BAF5614-A0A1-4A1B-ADCA-3A116E122E3F}">
      <dsp:nvSpPr>
        <dsp:cNvPr id="0" name=""/>
        <dsp:cNvSpPr/>
      </dsp:nvSpPr>
      <dsp:spPr>
        <a:xfrm>
          <a:off x="6196" y="137856"/>
          <a:ext cx="2534190" cy="1548200"/>
        </a:xfrm>
        <a:prstGeom prst="round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Аллели </a:t>
          </a:r>
          <a:r>
            <a:rPr lang="en-US" sz="3000" kern="1200" dirty="0" smtClean="0"/>
            <a:t>HLA-</a:t>
          </a:r>
          <a:r>
            <a:rPr lang="en-US" sz="3000" kern="1200" dirty="0" err="1" smtClean="0"/>
            <a:t>Cw</a:t>
          </a:r>
          <a:r>
            <a:rPr lang="ru-RU" sz="3000" kern="1200" dirty="0" smtClean="0"/>
            <a:t>*</a:t>
          </a:r>
          <a:r>
            <a:rPr lang="en-US" sz="3000" kern="1200" dirty="0" smtClean="0"/>
            <a:t>6 </a:t>
          </a:r>
          <a:endParaRPr lang="en-US" sz="3000" kern="1200" dirty="0"/>
        </a:p>
      </dsp:txBody>
      <dsp:txXfrm>
        <a:off x="81773" y="213433"/>
        <a:ext cx="2383036" cy="1397046"/>
      </dsp:txXfrm>
    </dsp:sp>
    <dsp:sp modelId="{B6B7457B-943E-4CAB-99C2-5E917565A636}">
      <dsp:nvSpPr>
        <dsp:cNvPr id="0" name=""/>
        <dsp:cNvSpPr/>
      </dsp:nvSpPr>
      <dsp:spPr>
        <a:xfrm>
          <a:off x="2539147" y="2167934"/>
          <a:ext cx="3808720" cy="116742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костно-мышечная составляющая проявляется больше</a:t>
          </a:r>
          <a:endParaRPr lang="en-US" sz="1700" kern="1200" dirty="0"/>
        </a:p>
      </dsp:txBody>
      <dsp:txXfrm>
        <a:off x="2539147" y="2313862"/>
        <a:ext cx="3370938" cy="875565"/>
      </dsp:txXfrm>
    </dsp:sp>
    <dsp:sp modelId="{247DCD6D-FD5F-4BFB-85D8-0076BF3C5468}">
      <dsp:nvSpPr>
        <dsp:cNvPr id="0" name=""/>
        <dsp:cNvSpPr/>
      </dsp:nvSpPr>
      <dsp:spPr>
        <a:xfrm>
          <a:off x="0" y="1977544"/>
          <a:ext cx="2539147" cy="1548200"/>
        </a:xfrm>
        <a:prstGeom prst="round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Аллели </a:t>
          </a:r>
          <a:r>
            <a:rPr lang="en-US" sz="3000" kern="1200" dirty="0" smtClean="0"/>
            <a:t>HLA-B27 </a:t>
          </a:r>
          <a:r>
            <a:rPr lang="ru-RU" sz="3000" kern="1200" dirty="0" smtClean="0"/>
            <a:t>или </a:t>
          </a:r>
          <a:r>
            <a:rPr lang="en-US" sz="3000" kern="1200" dirty="0" smtClean="0"/>
            <a:t>HLA-B39</a:t>
          </a:r>
          <a:endParaRPr lang="en-US" sz="3000" kern="1200" dirty="0"/>
        </a:p>
      </dsp:txBody>
      <dsp:txXfrm>
        <a:off x="75577" y="2053121"/>
        <a:ext cx="2387993" cy="13970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01C01E-10EA-4322-927B-AC3ADA3D06A4}">
      <dsp:nvSpPr>
        <dsp:cNvPr id="0" name=""/>
        <dsp:cNvSpPr/>
      </dsp:nvSpPr>
      <dsp:spPr>
        <a:xfrm>
          <a:off x="-5430654" y="-831550"/>
          <a:ext cx="6466302" cy="6466302"/>
        </a:xfrm>
        <a:prstGeom prst="blockArc">
          <a:avLst>
            <a:gd name="adj1" fmla="val 18900000"/>
            <a:gd name="adj2" fmla="val 2700000"/>
            <a:gd name="adj3" fmla="val 33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3D1454-9BEF-409E-AA51-A23038AAF38C}">
      <dsp:nvSpPr>
        <dsp:cNvPr id="0" name=""/>
        <dsp:cNvSpPr/>
      </dsp:nvSpPr>
      <dsp:spPr>
        <a:xfrm>
          <a:off x="498604" y="168400"/>
          <a:ext cx="9823972" cy="864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72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Цель терапии: для пациента важно достижение полного очищения кожи и полного купирования симптомов (оценка: объективные показатели + исходы, сообщаемые пациентами = оценка влияния заболевания</a:t>
          </a:r>
          <a:r>
            <a:rPr lang="ru-RU" sz="1800" b="1" kern="1200" dirty="0" smtClean="0"/>
            <a:t>), контроль над коморбидной патологией</a:t>
          </a:r>
          <a:endParaRPr lang="ru-RU" sz="1800" b="1" kern="1200" dirty="0"/>
        </a:p>
      </dsp:txBody>
      <dsp:txXfrm>
        <a:off x="498604" y="168400"/>
        <a:ext cx="9823972" cy="864000"/>
      </dsp:txXfrm>
    </dsp:sp>
    <dsp:sp modelId="{4647E28D-8899-4F6C-8507-07753D9186F7}">
      <dsp:nvSpPr>
        <dsp:cNvPr id="0" name=""/>
        <dsp:cNvSpPr/>
      </dsp:nvSpPr>
      <dsp:spPr>
        <a:xfrm>
          <a:off x="77474" y="225029"/>
          <a:ext cx="750740" cy="7507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36222D-7081-48E8-A0E1-965D84C3A320}">
      <dsp:nvSpPr>
        <dsp:cNvPr id="0" name=""/>
        <dsp:cNvSpPr/>
      </dsp:nvSpPr>
      <dsp:spPr>
        <a:xfrm>
          <a:off x="883211" y="1069000"/>
          <a:ext cx="9485125" cy="864000"/>
        </a:xfrm>
        <a:prstGeom prst="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72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Ранний старт эффективной терапии; уменьшение времени до  принятия решения о генно-инженерной биологической терапии/новых пероральных препаратах </a:t>
          </a:r>
        </a:p>
      </dsp:txBody>
      <dsp:txXfrm>
        <a:off x="883211" y="1069000"/>
        <a:ext cx="9485125" cy="864000"/>
      </dsp:txXfrm>
    </dsp:sp>
    <dsp:sp modelId="{C6233B35-AB39-47D6-9439-8A4918ED8C92}">
      <dsp:nvSpPr>
        <dsp:cNvPr id="0" name=""/>
        <dsp:cNvSpPr/>
      </dsp:nvSpPr>
      <dsp:spPr>
        <a:xfrm>
          <a:off x="507841" y="1125630"/>
          <a:ext cx="750740" cy="7507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E96DA1-C14F-4876-8FF8-201330180B83}">
      <dsp:nvSpPr>
        <dsp:cNvPr id="0" name=""/>
        <dsp:cNvSpPr/>
      </dsp:nvSpPr>
      <dsp:spPr>
        <a:xfrm>
          <a:off x="1015299" y="1969600"/>
          <a:ext cx="9353037" cy="864000"/>
        </a:xfrm>
        <a:prstGeom prst="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72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Междисциплинарный подход к терапии с выбором метода лечения с учетом коморбидной </a:t>
          </a:r>
          <a:r>
            <a:rPr lang="ru-RU" sz="1800" b="1" kern="1200" dirty="0" err="1" smtClean="0"/>
            <a:t>потологии</a:t>
          </a:r>
          <a:endParaRPr lang="ru-RU" sz="1800" b="1" kern="1200" dirty="0"/>
        </a:p>
      </dsp:txBody>
      <dsp:txXfrm>
        <a:off x="1015299" y="1969600"/>
        <a:ext cx="9353037" cy="864000"/>
      </dsp:txXfrm>
    </dsp:sp>
    <dsp:sp modelId="{BC3F8C36-C2BB-498B-8D76-F12E4F236E93}">
      <dsp:nvSpPr>
        <dsp:cNvPr id="0" name=""/>
        <dsp:cNvSpPr/>
      </dsp:nvSpPr>
      <dsp:spPr>
        <a:xfrm>
          <a:off x="639929" y="2026230"/>
          <a:ext cx="750740" cy="7507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1C2E94-9C57-4D2B-9CE5-33D664E36666}">
      <dsp:nvSpPr>
        <dsp:cNvPr id="0" name=""/>
        <dsp:cNvSpPr/>
      </dsp:nvSpPr>
      <dsp:spPr>
        <a:xfrm>
          <a:off x="883211" y="2870200"/>
          <a:ext cx="9485125" cy="864000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72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accent2">
                  <a:lumMod val="50000"/>
                </a:schemeClr>
              </a:solidFill>
            </a:rPr>
            <a:t>Расценивать псориаз как длительное хроническое заболевание в основе которого лежит системное воспаление;  проводить скрининг сопутствующей патологии</a:t>
          </a:r>
        </a:p>
      </dsp:txBody>
      <dsp:txXfrm>
        <a:off x="883211" y="2870200"/>
        <a:ext cx="9485125" cy="864000"/>
      </dsp:txXfrm>
    </dsp:sp>
    <dsp:sp modelId="{20DE5C5F-86CF-4563-B826-DCCCC88FA3F4}">
      <dsp:nvSpPr>
        <dsp:cNvPr id="0" name=""/>
        <dsp:cNvSpPr/>
      </dsp:nvSpPr>
      <dsp:spPr>
        <a:xfrm>
          <a:off x="507841" y="2926830"/>
          <a:ext cx="750740" cy="7507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1A6C51-80DF-4ED5-A8D7-5648213139F9}">
      <dsp:nvSpPr>
        <dsp:cNvPr id="0" name=""/>
        <dsp:cNvSpPr/>
      </dsp:nvSpPr>
      <dsp:spPr>
        <a:xfrm>
          <a:off x="452844" y="3770800"/>
          <a:ext cx="9915492" cy="864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72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Необходимо более глубокое понимание  неудовлетворенных потребностей в  терапии псориаза, а также   наличие реалистичных, но эффективных национальных программ лечения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/>
        </a:p>
      </dsp:txBody>
      <dsp:txXfrm>
        <a:off x="452844" y="3770800"/>
        <a:ext cx="9915492" cy="864000"/>
      </dsp:txXfrm>
    </dsp:sp>
    <dsp:sp modelId="{796EBF1B-6880-4FA8-970C-D398228676F8}">
      <dsp:nvSpPr>
        <dsp:cNvPr id="0" name=""/>
        <dsp:cNvSpPr/>
      </dsp:nvSpPr>
      <dsp:spPr>
        <a:xfrm>
          <a:off x="77474" y="3827430"/>
          <a:ext cx="750740" cy="7507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0.1926</cdr:x>
      <cdr:y>0.35363</cdr:y>
    </cdr:from>
    <cdr:to>
      <cdr:x>0.34052</cdr:x>
      <cdr:y>0.54224</cdr:y>
    </cdr:to>
    <cdr:sp macro="" textlink="">
      <cdr:nvSpPr>
        <cdr:cNvPr id="2" name="Поле 1"/>
        <cdr:cNvSpPr txBox="1"/>
      </cdr:nvSpPr>
      <cdr:spPr>
        <a:xfrm xmlns:a="http://schemas.openxmlformats.org/drawingml/2006/main">
          <a:off x="1190625" y="17145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/>
            <a:t>*</a:t>
          </a:r>
          <a:endParaRPr lang="ru-RU" sz="1100"/>
        </a:p>
      </cdr:txBody>
    </cdr:sp>
  </cdr:relSizeAnchor>
  <cdr:relSizeAnchor xmlns:cdr="http://schemas.openxmlformats.org/drawingml/2006/chartDrawing">
    <cdr:from>
      <cdr:x>0.30046</cdr:x>
      <cdr:y>0.21415</cdr:y>
    </cdr:from>
    <cdr:to>
      <cdr:x>0.44838</cdr:x>
      <cdr:y>0.40275</cdr:y>
    </cdr:to>
    <cdr:sp macro="" textlink="">
      <cdr:nvSpPr>
        <cdr:cNvPr id="3" name="Поле 2"/>
        <cdr:cNvSpPr txBox="1"/>
      </cdr:nvSpPr>
      <cdr:spPr>
        <a:xfrm xmlns:a="http://schemas.openxmlformats.org/drawingml/2006/main">
          <a:off x="1857375" y="103822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/>
            <a:t>*</a:t>
          </a:r>
          <a:endParaRPr lang="ru-RU" sz="1100"/>
        </a:p>
      </cdr:txBody>
    </cdr:sp>
  </cdr:relSizeAnchor>
  <cdr:relSizeAnchor xmlns:cdr="http://schemas.openxmlformats.org/drawingml/2006/chartDrawing">
    <cdr:from>
      <cdr:x>0.43914</cdr:x>
      <cdr:y>0.22397</cdr:y>
    </cdr:from>
    <cdr:to>
      <cdr:x>0.58706</cdr:x>
      <cdr:y>0.41257</cdr:y>
    </cdr:to>
    <cdr:sp macro="" textlink="">
      <cdr:nvSpPr>
        <cdr:cNvPr id="4" name="Поле 3"/>
        <cdr:cNvSpPr txBox="1"/>
      </cdr:nvSpPr>
      <cdr:spPr>
        <a:xfrm xmlns:a="http://schemas.openxmlformats.org/drawingml/2006/main">
          <a:off x="2714625" y="108585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/>
            <a:t>*</a:t>
          </a:r>
        </a:p>
      </cdr:txBody>
    </cdr:sp>
  </cdr:relSizeAnchor>
  <cdr:relSizeAnchor xmlns:cdr="http://schemas.openxmlformats.org/drawingml/2006/chartDrawing">
    <cdr:from>
      <cdr:x>0.56086</cdr:x>
      <cdr:y>0.21611</cdr:y>
    </cdr:from>
    <cdr:to>
      <cdr:x>0.70878</cdr:x>
      <cdr:y>0.40472</cdr:y>
    </cdr:to>
    <cdr:sp macro="" textlink="">
      <cdr:nvSpPr>
        <cdr:cNvPr id="5" name="Поле 4"/>
        <cdr:cNvSpPr txBox="1"/>
      </cdr:nvSpPr>
      <cdr:spPr>
        <a:xfrm xmlns:a="http://schemas.openxmlformats.org/drawingml/2006/main">
          <a:off x="3467100" y="104775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/>
            <a:t>*</a:t>
          </a:r>
        </a:p>
      </cdr:txBody>
    </cdr:sp>
  </cdr:relSizeAnchor>
  <cdr:relSizeAnchor xmlns:cdr="http://schemas.openxmlformats.org/drawingml/2006/chartDrawing">
    <cdr:from>
      <cdr:x>0.66564</cdr:x>
      <cdr:y>0.21218</cdr:y>
    </cdr:from>
    <cdr:to>
      <cdr:x>0.81356</cdr:x>
      <cdr:y>0.40079</cdr:y>
    </cdr:to>
    <cdr:sp macro="" textlink="">
      <cdr:nvSpPr>
        <cdr:cNvPr id="6" name="Поле 5"/>
        <cdr:cNvSpPr txBox="1"/>
      </cdr:nvSpPr>
      <cdr:spPr>
        <a:xfrm xmlns:a="http://schemas.openxmlformats.org/drawingml/2006/main">
          <a:off x="4114800" y="10287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/>
            <a:t>*</a:t>
          </a:r>
        </a:p>
      </cdr:txBody>
    </cdr:sp>
  </cdr:relSizeAnchor>
  <cdr:relSizeAnchor xmlns:cdr="http://schemas.openxmlformats.org/drawingml/2006/chartDrawing">
    <cdr:from>
      <cdr:x>0.76888</cdr:x>
      <cdr:y>0.21022</cdr:y>
    </cdr:from>
    <cdr:to>
      <cdr:x>0.9168</cdr:x>
      <cdr:y>0.39882</cdr:y>
    </cdr:to>
    <cdr:sp macro="" textlink="">
      <cdr:nvSpPr>
        <cdr:cNvPr id="7" name="Поле 6"/>
        <cdr:cNvSpPr txBox="1"/>
      </cdr:nvSpPr>
      <cdr:spPr>
        <a:xfrm xmlns:a="http://schemas.openxmlformats.org/drawingml/2006/main">
          <a:off x="4752975" y="101917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/>
            <a:t>*</a:t>
          </a:r>
        </a:p>
      </cdr:txBody>
    </cdr:sp>
  </cdr:relSizeAnchor>
  <cdr:relSizeAnchor xmlns:cdr="http://schemas.openxmlformats.org/drawingml/2006/chartDrawing">
    <cdr:from>
      <cdr:x>0.8829</cdr:x>
      <cdr:y>0.27898</cdr:y>
    </cdr:from>
    <cdr:to>
      <cdr:x>0.96918</cdr:x>
      <cdr:y>0.46758</cdr:y>
    </cdr:to>
    <cdr:sp macro="" textlink="">
      <cdr:nvSpPr>
        <cdr:cNvPr id="8" name="Поле 7"/>
        <cdr:cNvSpPr txBox="1"/>
      </cdr:nvSpPr>
      <cdr:spPr>
        <a:xfrm xmlns:a="http://schemas.openxmlformats.org/drawingml/2006/main">
          <a:off x="5457825" y="1352550"/>
          <a:ext cx="533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/>
            <a:t>*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3850B-ED37-47E3-A82E-12593D2B8608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333E4-7A12-4F05-95ED-510525C21A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7328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4A1AA8-742A-4A8F-A7CA-89553A8A3B98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AFCE94-3CFC-4A92-B276-2C73746E18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660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17764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EB6A00EE-77FB-4F43-98F1-757AEE901D5C}" type="slidenum">
              <a:rPr lang="ru-RU" altLang="ru-RU" smtClean="0"/>
              <a:pPr/>
              <a:t>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Данная схема представлена в отчете Всемирной организации здравоохранения 2016 года и подчеркивает системный характер псориаза, требующий комплексного подхода к проблеме.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C43FE-44E5-43AA-88BB-F82E260F5E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486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9pPr>
          </a:lstStyle>
          <a:p>
            <a:fld id="{14BA2ACA-E0AD-4A67-85F6-2D0C17215891}" type="slidenum">
              <a:rPr lang="en-US" altLang="ru-RU" sz="1200" b="0" smtClean="0">
                <a:latin typeface="Times New Roman" panose="02020603050405020304" pitchFamily="18" charset="0"/>
              </a:rPr>
              <a:pPr/>
              <a:t>49</a:t>
            </a:fld>
            <a:endParaRPr lang="en-US" altLang="ru-RU" sz="1200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276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Cumulative</a:t>
            </a:r>
            <a:r>
              <a:rPr lang="ru-RU" sz="1200" dirty="0"/>
              <a:t> </a:t>
            </a:r>
            <a:r>
              <a:rPr lang="en-GB" sz="1200" dirty="0"/>
              <a:t>life course </a:t>
            </a:r>
            <a:r>
              <a:rPr lang="en-US" sz="1200" dirty="0"/>
              <a:t>impairment</a:t>
            </a:r>
            <a:r>
              <a:rPr lang="ru-RU" sz="1200" dirty="0"/>
              <a:t> – принятая концепция, подразумевающая накопление бремени, ассоциированного с псориазом, и мешающая реализовать индивидуальный потенциал человека 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16D4E7-5B34-475B-B26C-468F74362DC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1168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Алгоритм взаимодействия дерматовенерологов, ревматологов и гастроэнтерологов по оптимальному ведению пациента с сочетанными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иммуновоспалительными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заболеваниями (псориаз, ПсА, ВЗК) представлен на рисунке.</a:t>
            </a:r>
            <a:endParaRPr lang="ru-RU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PHRU/STE/0917/0001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511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546F9-3BAA-4153-A14F-F9E04E615CE3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507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dirty="0" smtClean="0"/>
              <a:t>Результаты опроса подтвердили хорошо известные данные о том, что  тяжелый/среднетяжелый псориаз негативно влияет на повседневную жизнь пациента  Так, подавляющее большинство опрошенных пациентов сообщили, что подвергаются унижениям и дискриминации в связи с наличием псориаза. Около 40% пациентов считают, что псориаз делает их непривлекательными и испытывают чувство стыда.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9pPr>
          </a:lstStyle>
          <a:p>
            <a:fld id="{A0C3E44D-852E-49CC-A89E-A4B018F09783}" type="slidenum">
              <a:rPr lang="en-US" altLang="ru-RU" sz="1200" b="0" smtClean="0">
                <a:latin typeface="Times New Roman" panose="02020603050405020304" pitchFamily="18" charset="0"/>
              </a:rPr>
              <a:pPr/>
              <a:t>23</a:t>
            </a:fld>
            <a:endParaRPr lang="en-US" altLang="ru-RU" sz="1200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139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Verdana"/>
                <a:ea typeface="+mn-ea"/>
                <a:cs typeface="+mn-cs"/>
              </a:rPr>
              <a:t>Не смотря на длительный период изучения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Verdana"/>
                <a:ea typeface="+mn-ea"/>
                <a:cs typeface="+mn-cs"/>
              </a:rPr>
              <a:t> данных заболеваний, э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Verdana"/>
                <a:ea typeface="+mn-ea"/>
                <a:cs typeface="+mn-cs"/>
              </a:rPr>
              <a:t>тиология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Verdana"/>
                <a:ea typeface="+mn-ea"/>
                <a:cs typeface="+mn-cs"/>
              </a:rPr>
              <a:t>ПсА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Verdana"/>
                <a:ea typeface="+mn-ea"/>
                <a:cs typeface="+mn-cs"/>
              </a:rPr>
              <a:t>  и ПСО  до сих пор неизвестна. Оба заболевания возникают в результате сложных взаимодействий между генетическими, иммунологическими факторами и факторами внешней среды. Имеются данные о наследственной предрасположенности к развитию, как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Verdana"/>
                <a:ea typeface="+mn-ea"/>
                <a:cs typeface="+mn-cs"/>
              </a:rPr>
              <a:t>ПсО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Verdana"/>
                <a:ea typeface="+mn-ea"/>
                <a:cs typeface="+mn-cs"/>
              </a:rPr>
              <a:t>, так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Verdana"/>
                <a:ea typeface="+mn-ea"/>
                <a:cs typeface="+mn-cs"/>
              </a:rPr>
              <a:t>ПсА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Verdana"/>
                <a:ea typeface="+mn-ea"/>
                <a:cs typeface="+mn-cs"/>
              </a:rPr>
              <a:t>: более 40% больных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Verdana"/>
                <a:ea typeface="+mn-ea"/>
                <a:cs typeface="+mn-cs"/>
              </a:rPr>
              <a:t>ПсА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Verdana"/>
                <a:ea typeface="+mn-ea"/>
                <a:cs typeface="+mn-cs"/>
              </a:rPr>
              <a:t> имеют родственников первой степени родства, страдающих этими заболеваниями.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Verdana"/>
                <a:ea typeface="+mn-ea"/>
                <a:cs typeface="+mn-cs"/>
              </a:rPr>
              <a:t>ПсО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Verdana"/>
                <a:ea typeface="+mn-ea"/>
                <a:cs typeface="+mn-cs"/>
              </a:rPr>
              <a:t>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Verdana"/>
                <a:ea typeface="+mn-ea"/>
                <a:cs typeface="+mn-cs"/>
              </a:rPr>
              <a:t>ПсА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Verdana"/>
                <a:ea typeface="+mn-ea"/>
                <a:cs typeface="+mn-cs"/>
              </a:rPr>
              <a:t> считают Т-клеточно-опосредованными заболеваниями, при которых происходит активация клеточного иммунитета в коже и синовии с последующими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Verdana"/>
                <a:ea typeface="+mn-ea"/>
                <a:cs typeface="+mn-cs"/>
              </a:rPr>
              <a:t>гиперпродукцией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Verdana"/>
                <a:ea typeface="+mn-ea"/>
                <a:cs typeface="+mn-cs"/>
              </a:rPr>
              <a:t> и дисбалансом ключевых про- и противовоспалительных цитокинов таких как фактор некроза опухоли альфа (ФНО-α),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Verdana"/>
                <a:ea typeface="+mn-ea"/>
                <a:cs typeface="+mn-cs"/>
              </a:rPr>
              <a:t>интерлейкины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Verdana"/>
                <a:ea typeface="+mn-ea"/>
                <a:cs typeface="+mn-cs"/>
              </a:rPr>
              <a:t> (ИЛ)-12, ИЛ-23, ИЛ-17, ИЛ-1, ИЛ-1ß, ИЛ-6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Verdana"/>
                <a:ea typeface="+mn-ea"/>
                <a:cs typeface="+mn-cs"/>
              </a:rPr>
              <a:t>хемокинов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Verdana"/>
                <a:ea typeface="+mn-ea"/>
                <a:cs typeface="+mn-cs"/>
              </a:rPr>
              <a:t> [3].</a:t>
            </a:r>
          </a:p>
          <a:p>
            <a:endParaRPr lang="ru-RU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PHRU/STE/0917/0001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523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800" b="1" i="0" strike="noStrike" cap="none" spc="0" baseline="0" noProof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Сокращения</a:t>
            </a:r>
          </a:p>
          <a:p>
            <a:pPr lvl="0"/>
            <a:r>
              <a:rPr lang="ru-RU" sz="1800" b="0" i="0" strike="noStrike" cap="none" spc="0" baseline="0" noProof="0" dirty="0">
                <a:solidFill>
                  <a:srgbClr val="000000"/>
                </a:solidFill>
                <a:effectLst/>
                <a:latin typeface="+mn-lt"/>
                <a:ea typeface="Calibri"/>
                <a:cs typeface="Calibri"/>
              </a:rPr>
              <a:t>ВЛК </a:t>
            </a:r>
            <a:r>
              <a:rPr lang="ru-RU" sz="1800" b="0" i="0" strike="noStrike" cap="none" spc="0" baseline="0" noProof="0" dirty="0">
                <a:solidFill>
                  <a:srgbClr val="000000"/>
                </a:solidFill>
                <a:effectLst/>
                <a:latin typeface="Arial"/>
                <a:ea typeface="+mn-ea"/>
                <a:cs typeface="+mn-cs"/>
              </a:rPr>
              <a:t>—</a:t>
            </a:r>
            <a:r>
              <a:rPr lang="ru-RU" sz="1800" b="0" i="0" strike="noStrike" cap="none" spc="0" baseline="0" noProof="0" dirty="0">
                <a:solidFill>
                  <a:srgbClr val="000000"/>
                </a:solidFill>
                <a:effectLst/>
                <a:latin typeface="+mn-lt"/>
                <a:ea typeface="Calibri"/>
                <a:cs typeface="Calibri"/>
              </a:rPr>
              <a:t> лимфоидные клетки врожденного иммунитета; ЕК </a:t>
            </a:r>
            <a:r>
              <a:rPr lang="ru-RU" sz="1800" b="0" i="0" strike="noStrike" cap="none" spc="0" baseline="0" noProof="0" dirty="0">
                <a:solidFill>
                  <a:srgbClr val="000000"/>
                </a:solidFill>
                <a:effectLst/>
                <a:latin typeface="Arial"/>
                <a:ea typeface="+mn-ea"/>
                <a:cs typeface="+mn-cs"/>
              </a:rPr>
              <a:t>—</a:t>
            </a:r>
            <a:r>
              <a:rPr lang="ru-RU" sz="1800" b="0" i="0" strike="noStrike" cap="none" spc="0" baseline="0" noProof="0" dirty="0">
                <a:solidFill>
                  <a:srgbClr val="000000"/>
                </a:solidFill>
                <a:effectLst/>
                <a:latin typeface="+mn-lt"/>
                <a:ea typeface="Calibri"/>
                <a:cs typeface="Calibri"/>
              </a:rPr>
              <a:t> естественная киллерная клетка; ЕКТ </a:t>
            </a:r>
            <a:r>
              <a:rPr lang="ru-RU" sz="1800" b="0" i="0" strike="noStrike" cap="none" spc="0" baseline="0" noProof="0" dirty="0">
                <a:solidFill>
                  <a:srgbClr val="000000"/>
                </a:solidFill>
                <a:effectLst/>
                <a:latin typeface="Arial"/>
                <a:ea typeface="+mn-ea"/>
                <a:cs typeface="+mn-cs"/>
              </a:rPr>
              <a:t>—</a:t>
            </a:r>
            <a:r>
              <a:rPr lang="ru-RU" sz="1800" b="0" i="0" strike="noStrike" cap="none" spc="0" baseline="0" noProof="0" dirty="0">
                <a:solidFill>
                  <a:srgbClr val="000000"/>
                </a:solidFill>
                <a:effectLst/>
                <a:latin typeface="+mn-lt"/>
                <a:ea typeface="Calibri"/>
                <a:cs typeface="Calibri"/>
              </a:rPr>
              <a:t> естественная киллерная T-клетка; ИЛ</a:t>
            </a:r>
            <a:r>
              <a:rPr lang="ru-RU" sz="1800" b="0" i="0" strike="noStrike" cap="none" spc="0" baseline="0" noProof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 </a:t>
            </a:r>
            <a:r>
              <a:rPr lang="ru-RU" sz="1800" b="0" i="0" strike="noStrike" cap="none" spc="0" baseline="0" noProof="0" dirty="0">
                <a:solidFill>
                  <a:srgbClr val="000000"/>
                </a:solidFill>
                <a:effectLst/>
                <a:latin typeface="Arial"/>
                <a:ea typeface="+mn-ea"/>
                <a:cs typeface="+mn-cs"/>
              </a:rPr>
              <a:t>—</a:t>
            </a:r>
            <a:r>
              <a:rPr lang="ru-RU" sz="1800" b="0" i="0" strike="noStrike" cap="none" spc="0" baseline="0" noProof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интерлейкин; ИЛ-17RA </a:t>
            </a:r>
            <a:r>
              <a:rPr lang="ru-RU" sz="1800" b="0" i="0" strike="noStrike" cap="none" spc="0" baseline="0" noProof="0" dirty="0">
                <a:solidFill>
                  <a:srgbClr val="000000"/>
                </a:solidFill>
                <a:effectLst/>
                <a:latin typeface="Arial"/>
                <a:ea typeface="+mn-ea"/>
                <a:cs typeface="+mn-cs"/>
              </a:rPr>
              <a:t>—</a:t>
            </a:r>
            <a:r>
              <a:rPr lang="ru-RU" sz="1800" b="0" i="0" strike="noStrike" cap="none" spc="0" baseline="0" noProof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рецептор A ИЛ-17; </a:t>
            </a:r>
            <a:r>
              <a:rPr lang="ru-RU" sz="1800" b="0" i="0" strike="noStrike" cap="none" spc="0" baseline="0" noProof="0" dirty="0">
                <a:solidFill>
                  <a:srgbClr val="000000"/>
                </a:solidFill>
                <a:effectLst/>
                <a:latin typeface="+mn-lt"/>
                <a:ea typeface="Calibri"/>
                <a:cs typeface="Calibri"/>
              </a:rPr>
              <a:t>КД </a:t>
            </a:r>
            <a:r>
              <a:rPr lang="ru-RU" sz="1800" b="0" i="0" strike="noStrike" cap="none" spc="0" baseline="0" noProof="0" dirty="0">
                <a:solidFill>
                  <a:srgbClr val="000000"/>
                </a:solidFill>
                <a:effectLst/>
                <a:latin typeface="Arial"/>
                <a:ea typeface="+mn-ea"/>
                <a:cs typeface="+mn-cs"/>
              </a:rPr>
              <a:t>—</a:t>
            </a:r>
            <a:r>
              <a:rPr lang="ru-RU" sz="1800" b="0" i="0" strike="noStrike" cap="none" spc="0" baseline="0" noProof="0" dirty="0">
                <a:solidFill>
                  <a:srgbClr val="000000"/>
                </a:solidFill>
                <a:effectLst/>
                <a:latin typeface="+mn-lt"/>
                <a:ea typeface="Calibri"/>
                <a:cs typeface="Calibri"/>
              </a:rPr>
              <a:t> кластер дифференциации; ЛТи </a:t>
            </a:r>
            <a:r>
              <a:rPr lang="ru-RU" sz="1800" b="0" i="0" strike="noStrike" cap="none" spc="0" baseline="0" noProof="0" dirty="0">
                <a:solidFill>
                  <a:srgbClr val="000000"/>
                </a:solidFill>
                <a:effectLst/>
                <a:latin typeface="Arial"/>
                <a:ea typeface="+mn-ea"/>
                <a:cs typeface="+mn-cs"/>
              </a:rPr>
              <a:t>—</a:t>
            </a:r>
            <a:r>
              <a:rPr lang="ru-RU" sz="1800" b="0" i="0" strike="noStrike" cap="none" spc="0" baseline="0" noProof="0" dirty="0">
                <a:solidFill>
                  <a:srgbClr val="000000"/>
                </a:solidFill>
                <a:effectLst/>
                <a:latin typeface="+mn-lt"/>
                <a:ea typeface="Calibri"/>
                <a:cs typeface="Calibri"/>
              </a:rPr>
              <a:t> индуктор лимфоидной ткани; </a:t>
            </a:r>
            <a:r>
              <a:rPr lang="ru-RU" sz="1800" b="0" i="0" strike="noStrike" cap="none" spc="0" baseline="0" noProof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ТФР </a:t>
            </a:r>
            <a:r>
              <a:rPr lang="ru-RU" sz="1800" b="0" i="0" strike="noStrike" cap="none" spc="0" baseline="0" noProof="0" dirty="0">
                <a:solidFill>
                  <a:srgbClr val="000000"/>
                </a:solidFill>
                <a:effectLst/>
                <a:latin typeface="Arial"/>
                <a:ea typeface="+mn-ea"/>
                <a:cs typeface="+mn-cs"/>
              </a:rPr>
              <a:t>—</a:t>
            </a:r>
            <a:r>
              <a:rPr lang="ru-RU" sz="1800" b="0" i="0" strike="noStrike" cap="none" spc="0" baseline="0" noProof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трансформирующий фактор роста; </a:t>
            </a:r>
            <a:r>
              <a:rPr lang="ru-RU" sz="1800" b="0" i="0" strike="noStrike" cap="none" spc="0" baseline="0" noProof="0" dirty="0">
                <a:solidFill>
                  <a:srgbClr val="000000"/>
                </a:solidFill>
                <a:effectLst/>
                <a:latin typeface="+mn-lt"/>
                <a:ea typeface="Calibri"/>
                <a:cs typeface="Calibri"/>
              </a:rPr>
              <a:t>Тх </a:t>
            </a:r>
            <a:r>
              <a:rPr lang="ru-RU" sz="1800" b="0" i="0" strike="noStrike" cap="none" spc="0" baseline="0" noProof="0" dirty="0">
                <a:solidFill>
                  <a:srgbClr val="000000"/>
                </a:solidFill>
                <a:effectLst/>
                <a:latin typeface="Arial"/>
                <a:ea typeface="+mn-ea"/>
                <a:cs typeface="+mn-cs"/>
              </a:rPr>
              <a:t>—</a:t>
            </a:r>
            <a:r>
              <a:rPr lang="ru-RU" sz="1800" b="0" i="0" strike="noStrike" cap="none" spc="0" baseline="0" noProof="0" dirty="0">
                <a:solidFill>
                  <a:srgbClr val="000000"/>
                </a:solidFill>
                <a:effectLst/>
                <a:latin typeface="+mn-lt"/>
                <a:ea typeface="Calibri"/>
                <a:cs typeface="Calibri"/>
              </a:rPr>
              <a:t> Т-хелпер; ФНО</a:t>
            </a:r>
            <a:r>
              <a:rPr lang="ru-RU" sz="1800" b="0" i="0" strike="noStrike" cap="none" spc="0" baseline="0" noProof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 </a:t>
            </a:r>
            <a:r>
              <a:rPr lang="ru-RU" sz="1800" b="0" i="0" strike="noStrike" cap="none" spc="0" baseline="0" noProof="0" dirty="0">
                <a:solidFill>
                  <a:srgbClr val="000000"/>
                </a:solidFill>
                <a:effectLst/>
                <a:latin typeface="Arial"/>
                <a:ea typeface="+mn-ea"/>
                <a:cs typeface="+mn-cs"/>
              </a:rPr>
              <a:t>—</a:t>
            </a:r>
            <a:r>
              <a:rPr lang="ru-RU" sz="1800" b="0" i="0" strike="noStrike" cap="none" spc="0" baseline="0" noProof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фактор некроза опухоли.</a:t>
            </a:r>
          </a:p>
          <a:p>
            <a:pPr lvl="0"/>
            <a:endParaRPr lang="en-US" altLang="en-US" b="1" dirty="0"/>
          </a:p>
          <a:p>
            <a:pPr lvl="0"/>
            <a:r>
              <a:rPr lang="ru-RU" sz="1800" b="1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Ссылки</a:t>
            </a:r>
            <a:endParaRPr lang="ru" sz="1800" b="1" i="0" strike="noStrike" cap="none" spc="0" baseline="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  <a:p>
            <a:pPr marL="228600" indent="-228600">
              <a:buFont typeface="+mj-lt"/>
              <a:buAutoNum type="arabicPeriod"/>
            </a:pPr>
            <a:r>
              <a:rPr lang="ru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Gooderham MJ, Papp KA, Lynde CW. Shifting the focus – the primary role of </a:t>
            </a:r>
            <a:r>
              <a:rPr lang="ru-RU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ИЛ-23</a:t>
            </a:r>
            <a:r>
              <a:rPr lang="ru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in psoriasis and other inflammatory disorders. </a:t>
            </a:r>
            <a:r>
              <a:rPr lang="ru" sz="1800" b="0" i="1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J Eur Acad Dermatol Venereol. </a:t>
            </a:r>
            <a:r>
              <a:rPr lang="ru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2018;32(7):1111-1119.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defRPr/>
            </a:pPr>
            <a:r>
              <a:rPr lang="ru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Jariwala SP. The role of dendritic cells in the immunopathogenesis of psoriasis. </a:t>
            </a:r>
            <a:r>
              <a:rPr lang="ru" sz="1800" b="0" i="1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Arch Dermatol Res</a:t>
            </a:r>
            <a:r>
              <a:rPr lang="ru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. 2007;299:359-366.</a:t>
            </a:r>
            <a:endParaRPr lang="en-GB" i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defRPr/>
            </a:pPr>
            <a:r>
              <a:rPr lang="ru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Di Meglio P, Villanova F, Nestle FO. Psoriasis. </a:t>
            </a:r>
            <a:r>
              <a:rPr lang="ru" sz="1800" b="0" i="1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Cold Spring Harb Perspect Med</a:t>
            </a:r>
            <a:r>
              <a:rPr lang="ru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. 2014;4(8):pii:a015354.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defRPr/>
            </a:pPr>
            <a:r>
              <a:rPr lang="ru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Krueger JG, Fretzin S, Suárez-Fariñas M, et al. </a:t>
            </a:r>
            <a:r>
              <a:rPr lang="ru-RU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ИЛ-17</a:t>
            </a:r>
            <a:r>
              <a:rPr lang="ru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A is essential for cell activation and inflammatory gene circuits in subjects with psoriasis. </a:t>
            </a:r>
            <a:r>
              <a:rPr lang="ru" sz="1800" b="0" i="1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J Allergy Clin Immunol</a:t>
            </a:r>
            <a:r>
              <a:rPr lang="ru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. 2012;130(1):145-154.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defRPr/>
            </a:pPr>
            <a:r>
              <a:rPr lang="ru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Maddur MS, Miossec P, Kaveri SV, Bayry J. Biology, pathogenesis of autoimmune and inflammatory diseases, and therapeutic strategies. </a:t>
            </a:r>
            <a:r>
              <a:rPr lang="ru" sz="1800" b="0" i="1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Am J Pathol</a:t>
            </a:r>
            <a:r>
              <a:rPr lang="ru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. 2012;181(1):8-18.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defRPr/>
            </a:pPr>
            <a:r>
              <a:rPr lang="ru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Lin AM, Rubin CJ, Khandpur R, et al. Mast cells and neutrophils release </a:t>
            </a:r>
            <a:r>
              <a:rPr lang="ru-RU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ИЛ-17</a:t>
            </a:r>
            <a:r>
              <a:rPr lang="ru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through extracellular trap formation in psoriasis</a:t>
            </a:r>
            <a:r>
              <a:rPr lang="ru" sz="1800" b="0" i="1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. J Immunol</a:t>
            </a:r>
            <a:r>
              <a:rPr lang="ru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. 2011;187(1):490-500.</a:t>
            </a: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ru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Gaffen SL. Structure and signalling in the </a:t>
            </a:r>
            <a:r>
              <a:rPr lang="ru-RU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ИЛ-17</a:t>
            </a:r>
            <a:r>
              <a:rPr lang="ru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receptor superfamily. </a:t>
            </a:r>
            <a:r>
              <a:rPr lang="ru" sz="1800" b="0" i="1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Nat Rev Immunol</a:t>
            </a:r>
            <a:r>
              <a:rPr lang="ru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. 2009;9(8):556–567.</a:t>
            </a:r>
          </a:p>
          <a:p>
            <a:pPr marL="228600" indent="-228600">
              <a:buFont typeface="+mj-lt"/>
              <a:buAutoNum type="arabicPeriod"/>
            </a:pPr>
            <a:r>
              <a:rPr lang="ru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Ward NL, Umetsu DT. A new player on the psoriasis block: </a:t>
            </a:r>
            <a:r>
              <a:rPr lang="ru-RU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ИЛ-17</a:t>
            </a:r>
            <a:r>
              <a:rPr lang="ru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A- and IL-22-producing innate lymphoid cells. </a:t>
            </a:r>
            <a:r>
              <a:rPr lang="ru" sz="1800" b="0" i="1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J Invest Dermatol</a:t>
            </a:r>
            <a:r>
              <a:rPr lang="ru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. 2014;134(9):2305-2307.</a:t>
            </a:r>
          </a:p>
          <a:p>
            <a:pPr marL="228600" indent="-228600">
              <a:buFont typeface="+mj-lt"/>
              <a:buAutoNum type="arabicPeriod"/>
            </a:pPr>
            <a:r>
              <a:rPr lang="ru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Lowes MA, Suárez-Fariñas M, Krueger JG. Immunology of psoriasis. </a:t>
            </a:r>
            <a:r>
              <a:rPr lang="ru" sz="1800" b="0" i="1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Annu Rev Immunol</a:t>
            </a:r>
            <a:r>
              <a:rPr lang="ru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. 2014;32:227-255.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defRPr/>
            </a:pPr>
            <a:r>
              <a:rPr lang="ru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Blauvelt A, Reich K, Lebwohl M, et al. Certolizumab pegol for the treatment of patients with moderate-to-severe chronic plaque psoriasis: pooled analysis of week 16 data from three randomized controlled trials. </a:t>
            </a:r>
            <a:r>
              <a:rPr lang="ru" sz="1800" b="0" i="1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J Eur Acad Dermatol Venereol</a:t>
            </a:r>
            <a:r>
              <a:rPr lang="ru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. 2019;33(3):546-552.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defRPr/>
            </a:pPr>
            <a:r>
              <a:rPr lang="ru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Reich K, Armstrong AW, Langley RG, et al. Guselkumab versus secukinumab for the treatment of moderate-to-severe psoriasis (ECLIPSE): results from a phase 3, randomised controlled trial. </a:t>
            </a:r>
            <a:r>
              <a:rPr lang="ru" sz="1800" b="0" i="1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Lancet. </a:t>
            </a:r>
            <a:r>
              <a:rPr lang="ru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2019;394(10201):831-839. </a:t>
            </a: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defRPr/>
            </a:pPr>
            <a:r>
              <a:rPr lang="ru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Reich K, Papp KA, Blauvelt A, et al. Tildrakizumab versus placebo or etanercept for chronic plaque psoriasis (reSURFACE 1 and reSURFACE 2): results from two randomised controlled, phase 3 trials. </a:t>
            </a:r>
            <a:r>
              <a:rPr lang="ru" sz="1800" b="0" i="1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Lancet</a:t>
            </a:r>
            <a:r>
              <a:rPr lang="ru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. 2017;390(10091):276-288.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defRPr/>
            </a:pPr>
            <a:r>
              <a:rPr lang="ru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Reich K, Gooderham M, Thaçi D, et al. Risankizumab compared with adalimumab in patients with moderate-to-severe plaque psoriasis (IMMvent): a randomised, double-blind, active-comparator-controlled phase 3 trial. </a:t>
            </a:r>
            <a:r>
              <a:rPr lang="ru" sz="1800" b="0" i="1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Lancet. </a:t>
            </a:r>
            <a:r>
              <a:rPr lang="ru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2019;394(10198):576-586.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defRPr/>
            </a:pPr>
            <a:r>
              <a:rPr lang="ru" sz="1000" b="0" i="0" strike="noStrike" cap="none" spc="0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</a:rPr>
              <a:t>Reich K, Rich P, Maari C, et al. Efficacy and safety of mirikizumab (LY3074828) in the treatment of moderate-to-severe plaque psoriasis: Results from a randomized phase II study. </a:t>
            </a:r>
            <a:r>
              <a:rPr lang="ru" sz="1000" b="0" i="1" strike="noStrike" cap="none" spc="0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</a:rPr>
              <a:t>Br J Dermatol</a:t>
            </a:r>
            <a:r>
              <a:rPr lang="ru" sz="1000" b="0" i="0" strike="noStrike" cap="none" spc="0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</a:rPr>
              <a:t>. 2019;181(1):88-95 [Target: Page 89].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defRPr/>
            </a:pPr>
            <a:r>
              <a:rPr lang="ru" sz="1800" b="0" i="0" strike="noStrike" cap="none" spc="0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</a:rPr>
              <a:t>Papp KA, Merola JF, Gottlieb AB, et al. Dual neutralization of both interleukin 17A and interleukin 17F with bimekizumab in patients with psoriasis: Results from BE ABLE 1, a 12-week randomized, double-blinded, placebo-controlled Phase 2b trial. </a:t>
            </a:r>
            <a:r>
              <a:rPr lang="ru" sz="1800" b="0" i="1" strike="noStrike" cap="none" spc="0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</a:rPr>
              <a:t>J Am Acad Dermatol</a:t>
            </a:r>
            <a:r>
              <a:rPr lang="ru" sz="1800" b="0" i="0" strike="noStrike" cap="none" spc="0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</a:rPr>
              <a:t>. 2018;79(2):277-286.e10 [page 279].</a:t>
            </a:r>
            <a:endParaRPr lang="en-US" sz="1000" kern="1200" baseline="0" noProof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None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None/>
              <a:defRPr/>
            </a:pPr>
            <a:r>
              <a:rPr lang="ru" sz="1800" b="0" i="0" strike="noStrike" cap="none" spc="0" baseline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Контроль качества выполнен компанией «Ремедика» 1 июля 2020 г. Разные специалисты компании «Ремедика» (указаны в документации) создали слайд (30 июня 2020 г.) и выполнили анализ данных (13 июля 2020 г.).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A0A489-5E01-4CE5-83CD-513158EB89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0173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dirty="0" smtClean="0">
                <a:latin typeface="Verdana" panose="020B0604030504040204" pitchFamily="34" charset="0"/>
              </a:rPr>
              <a:t>К предикторам возможного развития и (или) неблагоприятного течения </a:t>
            </a:r>
            <a:r>
              <a:rPr lang="ru-RU" altLang="ru-RU" dirty="0" err="1" smtClean="0">
                <a:latin typeface="Verdana" panose="020B0604030504040204" pitchFamily="34" charset="0"/>
              </a:rPr>
              <a:t>ПсА</a:t>
            </a:r>
            <a:r>
              <a:rPr lang="ru-RU" altLang="ru-RU" dirty="0" smtClean="0">
                <a:latin typeface="Verdana" panose="020B0604030504040204" pitchFamily="34" charset="0"/>
              </a:rPr>
              <a:t> являются </a:t>
            </a:r>
            <a:r>
              <a:rPr lang="ru-RU" altLang="ru-RU" dirty="0" err="1" smtClean="0">
                <a:latin typeface="Verdana" panose="020B0604030504040204" pitchFamily="34" charset="0"/>
              </a:rPr>
              <a:t>ПсО</a:t>
            </a:r>
            <a:r>
              <a:rPr lang="ru-RU" altLang="ru-RU" dirty="0" smtClean="0">
                <a:latin typeface="Verdana" panose="020B0604030504040204" pitchFamily="34" charset="0"/>
              </a:rPr>
              <a:t> волосистой части головы, инверсный </a:t>
            </a:r>
            <a:r>
              <a:rPr lang="ru-RU" altLang="ru-RU" dirty="0" err="1" smtClean="0">
                <a:latin typeface="Verdana" panose="020B0604030504040204" pitchFamily="34" charset="0"/>
              </a:rPr>
              <a:t>ПсО</a:t>
            </a:r>
            <a:r>
              <a:rPr lang="ru-RU" altLang="ru-RU" dirty="0" smtClean="0">
                <a:latin typeface="Verdana" panose="020B0604030504040204" pitchFamily="34" charset="0"/>
              </a:rPr>
              <a:t>, </a:t>
            </a:r>
            <a:r>
              <a:rPr lang="ru-RU" altLang="ru-RU" dirty="0" err="1" smtClean="0">
                <a:latin typeface="Verdana" panose="020B0604030504040204" pitchFamily="34" charset="0"/>
              </a:rPr>
              <a:t>ониходистрофии</a:t>
            </a:r>
            <a:r>
              <a:rPr lang="ru-RU" altLang="ru-RU" dirty="0" smtClean="0">
                <a:latin typeface="Verdana" panose="020B0604030504040204" pitchFamily="34" charset="0"/>
              </a:rPr>
              <a:t>, а также полиартрит (≥5 ЧБС/ЧПС), наличие эрозий на рентгене, повышение СОЭ/СРБ, дактилит, функциональные нарушения.</a:t>
            </a:r>
          </a:p>
          <a:p>
            <a:r>
              <a:rPr lang="ru-RU" altLang="ru-RU" b="1" dirty="0" smtClean="0">
                <a:latin typeface="Verdana" panose="020B0604030504040204" pitchFamily="34" charset="0"/>
              </a:rPr>
              <a:t>Инверсный псориаз</a:t>
            </a:r>
            <a:r>
              <a:rPr lang="ru-RU" altLang="ru-RU" dirty="0" smtClean="0">
                <a:latin typeface="Verdana" panose="020B0604030504040204" pitchFamily="34" charset="0"/>
              </a:rPr>
              <a:t>. Данный тип свойственен </a:t>
            </a:r>
            <a:r>
              <a:rPr lang="ru-RU" altLang="ru-RU" dirty="0" err="1" smtClean="0">
                <a:latin typeface="Verdana" panose="020B0604030504040204" pitchFamily="34" charset="0"/>
              </a:rPr>
              <a:t>интертригинозным</a:t>
            </a:r>
            <a:r>
              <a:rPr lang="ru-RU" altLang="ru-RU" dirty="0" smtClean="0">
                <a:latin typeface="Verdana" panose="020B0604030504040204" pitchFamily="34" charset="0"/>
              </a:rPr>
              <a:t> зонам, таким как область подмышек и паха, складки под грудью и между ягодицами, сгибы конечностей. У чрезмерно полных больных может возникать в районе жировых складок, к примеру, внизу живота. </a:t>
            </a:r>
          </a:p>
          <a:p>
            <a:r>
              <a:rPr lang="ru-RU" altLang="ru-RU" b="1" dirty="0" err="1" smtClean="0">
                <a:latin typeface="Verdana" panose="020B0604030504040204" pitchFamily="34" charset="0"/>
              </a:rPr>
              <a:t>Ониходистрофия</a:t>
            </a:r>
            <a:r>
              <a:rPr lang="ru-RU" altLang="ru-RU" b="1" dirty="0" smtClean="0">
                <a:latin typeface="Verdana" panose="020B0604030504040204" pitchFamily="34" charset="0"/>
              </a:rPr>
              <a:t> ногтей </a:t>
            </a:r>
            <a:r>
              <a:rPr lang="ru-RU" altLang="ru-RU" dirty="0" smtClean="0">
                <a:latin typeface="Verdana" panose="020B0604030504040204" pitchFamily="34" charset="0"/>
              </a:rPr>
              <a:t>– изменения в ногтях, ногтевом ложе и ногтевом валике, связанные с нарушением их питания и обмена веществ, которые характеризуются многообразной клинической картиной. Этот процесс считается патологическим, так как происходит нарушение трофики с последующим изменением внешнего вида ногтя и окружающих его тканей. Ногти меняют свой цвет, форму, окраску, начинают слоиться и крошиться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b="1" dirty="0" smtClean="0">
                <a:latin typeface="Verdana" panose="020B0604030504040204" pitchFamily="34" charset="0"/>
              </a:rPr>
              <a:t>Активный </a:t>
            </a:r>
            <a:r>
              <a:rPr lang="ru-RU" altLang="ru-RU" b="1" dirty="0" err="1" smtClean="0">
                <a:latin typeface="Verdana" panose="020B0604030504040204" pitchFamily="34" charset="0"/>
              </a:rPr>
              <a:t>ПсА</a:t>
            </a:r>
            <a:r>
              <a:rPr lang="ru-RU" altLang="ru-RU" dirty="0" smtClean="0">
                <a:latin typeface="Verdana" panose="020B0604030504040204" pitchFamily="34" charset="0"/>
              </a:rPr>
              <a:t> – это ≥1 ЧБС/ЧПС и/или болезненный </a:t>
            </a:r>
            <a:r>
              <a:rPr lang="ru-RU" altLang="ru-RU" dirty="0" err="1" smtClean="0">
                <a:latin typeface="Verdana" panose="020B0604030504040204" pitchFamily="34" charset="0"/>
              </a:rPr>
              <a:t>энтезис</a:t>
            </a:r>
            <a:r>
              <a:rPr lang="ru-RU" altLang="ru-RU" dirty="0" smtClean="0">
                <a:latin typeface="Verdana" panose="020B0604030504040204" pitchFamily="34" charset="0"/>
              </a:rPr>
              <a:t> и/или дактилит и/или воспалительная боль в спине (спондилит). Степень клинической активности </a:t>
            </a:r>
            <a:r>
              <a:rPr lang="ru-RU" altLang="ru-RU" dirty="0" err="1" smtClean="0">
                <a:latin typeface="Verdana" panose="020B0604030504040204" pitchFamily="34" charset="0"/>
              </a:rPr>
              <a:t>ПсА</a:t>
            </a:r>
            <a:r>
              <a:rPr lang="ru-RU" altLang="ru-RU" dirty="0" smtClean="0">
                <a:latin typeface="Verdana" panose="020B0604030504040204" pitchFamily="34" charset="0"/>
              </a:rPr>
              <a:t> определяется по критериям</a:t>
            </a:r>
          </a:p>
          <a:p>
            <a:endParaRPr lang="en-US" altLang="ru-RU" dirty="0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9pPr>
          </a:lstStyle>
          <a:p>
            <a:fld id="{12D82AAC-4F2F-4A1B-984D-8468BD875E94}" type="slidenum">
              <a:rPr lang="en-US" altLang="ru-RU" sz="1200" b="0" smtClean="0">
                <a:latin typeface="Times New Roman" panose="02020603050405020304" pitchFamily="18" charset="0"/>
              </a:rPr>
              <a:pPr/>
              <a:t>36</a:t>
            </a:fld>
            <a:endParaRPr lang="en-US" altLang="ru-RU" sz="1200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692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eaLnBrk="1" fontAlgn="auto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/>
              <a:t>Примечания:</a:t>
            </a:r>
          </a:p>
          <a:p>
            <a:pPr marL="171450" indent="-171450" eaLnBrk="1" fontAlgn="auto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Псориаз связан с некоторыми тяжелыми сопутствующими заболеваниями, которые могут вносить вклад в снижение ожидаемой продолжительности жизни.</a:t>
            </a:r>
            <a:r>
              <a:rPr lang="ru-RU" baseline="30000" dirty="0"/>
              <a:t>1</a:t>
            </a:r>
          </a:p>
          <a:p>
            <a:pPr marL="171450" indent="-171450" eaLnBrk="1" fontAlgn="auto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К этим сопутствующим заболеваниям относятся: метаболические синдромы (включая диабет, </a:t>
            </a:r>
            <a:r>
              <a:rPr lang="ru-RU" dirty="0" err="1"/>
              <a:t>дислипидемию</a:t>
            </a:r>
            <a:r>
              <a:rPr lang="ru-RU" dirty="0"/>
              <a:t> и ожирение), заболевания суставов (такие как псориатический артрит), сердечно-сосудистые заболевания (включая инфаркт миокарда, заболевание периферических артерий, заболевание периферических сосудов, хроническое </a:t>
            </a:r>
            <a:r>
              <a:rPr lang="ru-RU" dirty="0" err="1"/>
              <a:t>обструктивное</a:t>
            </a:r>
            <a:r>
              <a:rPr lang="ru-RU" dirty="0"/>
              <a:t> заболевание легких, гипертензию и атеросклероз), заболевания желудочно-кишечного тракта (включая болезнь Крона, язвенный колит), болезни почек, жировую болезнь печени, а также психические нарушения (депрессию, тревожность и </a:t>
            </a:r>
            <a:r>
              <a:rPr lang="ru-RU" dirty="0" err="1"/>
              <a:t>суицидальность</a:t>
            </a:r>
            <a:r>
              <a:rPr lang="ru-RU" dirty="0"/>
              <a:t>).</a:t>
            </a:r>
            <a:r>
              <a:rPr lang="ru-RU" baseline="30000" dirty="0"/>
              <a:t>1</a:t>
            </a:r>
            <a:r>
              <a:rPr lang="ru-RU" baseline="30000" dirty="0">
                <a:solidFill>
                  <a:srgbClr val="000000"/>
                </a:solidFill>
              </a:rPr>
              <a:t>–</a:t>
            </a:r>
            <a:r>
              <a:rPr lang="ru-RU" baseline="30000" dirty="0"/>
              <a:t>27</a:t>
            </a:r>
          </a:p>
          <a:p>
            <a:pPr marL="342900" lvl="1" indent="-171450" eaLnBrk="1" fontAlgn="auto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Входящий в число этих сопутствующих заболеваний, псориатический артрит считают наиболее распространенным сопутствующим состоянием; у до 30% пациентов с псориазом также будет наблюдаться псориатический артрит.</a:t>
            </a:r>
            <a:r>
              <a:rPr lang="ru-RU" baseline="30000" dirty="0"/>
              <a:t>24  </a:t>
            </a:r>
            <a:r>
              <a:rPr lang="ru-RU" dirty="0"/>
              <a:t>На ожидаемую продолжительность жизни также влияет возраст возникновения псориаза.</a:t>
            </a:r>
            <a:r>
              <a:rPr lang="ru-RU" baseline="30000" dirty="0"/>
              <a:t>1</a:t>
            </a:r>
            <a:r>
              <a:rPr lang="ru-RU" dirty="0"/>
              <a:t> </a:t>
            </a:r>
            <a:endParaRPr lang="en-US" baseline="30000" dirty="0"/>
          </a:p>
          <a:p>
            <a:pPr marL="171450" indent="-171450" eaLnBrk="1" fontAlgn="auto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Несмотря на то, что пациенты с псориазом и связанными с ним сопутствующими заболеваниями в Соединенных Штатах Америки требуют большего использования ресурсов здравоохранения и больших расходов, чем пациенты без сопутствующих патологических состояний, практические рекомендации по лечению этих сопутствующих заболеваний у пациентов с псориазом ограничены.</a:t>
            </a:r>
            <a:r>
              <a:rPr lang="ru-RU" baseline="30000" dirty="0"/>
              <a:t>2</a:t>
            </a:r>
            <a:endParaRPr lang="en-US" baseline="30000" dirty="0"/>
          </a:p>
          <a:p>
            <a:pPr eaLnBrk="1" fontAlgn="auto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US" b="1" dirty="0"/>
          </a:p>
          <a:p>
            <a:pPr eaLnBrk="1" fontAlgn="auto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b="1" dirty="0"/>
              <a:t>Список литературы:</a:t>
            </a:r>
          </a:p>
          <a:p>
            <a:pPr marL="228600" indent="-228600" eaLnBrk="1" fontAlgn="auto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Font typeface="Wingdings" panose="05000000000000000000" pitchFamily="2" charset="2"/>
              <a:buAutoNum type="arabicPeriod"/>
              <a:defRPr/>
            </a:pPr>
            <a:r>
              <a:rPr lang="ru-RU" dirty="0" err="1"/>
              <a:t>Gulliver</a:t>
            </a:r>
            <a:r>
              <a:rPr lang="ru-RU" dirty="0"/>
              <a:t> WP, et al. </a:t>
            </a:r>
            <a:r>
              <a:rPr lang="ru-RU" dirty="0" err="1"/>
              <a:t>Long-term</a:t>
            </a:r>
            <a:r>
              <a:rPr lang="ru-RU" dirty="0"/>
              <a:t> </a:t>
            </a:r>
            <a:r>
              <a:rPr lang="ru-RU" dirty="0" err="1"/>
              <a:t>prognosis</a:t>
            </a:r>
            <a:r>
              <a:rPr lang="ru-RU" dirty="0"/>
              <a:t> and </a:t>
            </a:r>
            <a:r>
              <a:rPr lang="ru-RU" dirty="0" err="1"/>
              <a:t>comorbidities</a:t>
            </a:r>
            <a:r>
              <a:rPr lang="ru-RU" dirty="0"/>
              <a:t> </a:t>
            </a:r>
            <a:r>
              <a:rPr lang="ru-RU" dirty="0" err="1"/>
              <a:t>associated</a:t>
            </a:r>
            <a:r>
              <a:rPr lang="ru-RU" dirty="0"/>
              <a:t> with psoriasis in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Newfoundland</a:t>
            </a:r>
            <a:r>
              <a:rPr lang="ru-RU" dirty="0"/>
              <a:t> and </a:t>
            </a:r>
            <a:r>
              <a:rPr lang="ru-RU" dirty="0" err="1"/>
              <a:t>Labrador</a:t>
            </a:r>
            <a:r>
              <a:rPr lang="ru-RU" dirty="0"/>
              <a:t> </a:t>
            </a:r>
            <a:r>
              <a:rPr lang="ru-RU" dirty="0" err="1"/>
              <a:t>founder</a:t>
            </a:r>
            <a:r>
              <a:rPr lang="ru-RU" dirty="0"/>
              <a:t> </a:t>
            </a:r>
            <a:r>
              <a:rPr lang="ru-RU" dirty="0" err="1"/>
              <a:t>population</a:t>
            </a:r>
            <a:r>
              <a:rPr lang="ru-RU" dirty="0"/>
              <a:t>. </a:t>
            </a:r>
            <a:r>
              <a:rPr lang="ru-RU" i="1" dirty="0"/>
              <a:t>J </a:t>
            </a:r>
            <a:r>
              <a:rPr lang="ru-RU" i="1" dirty="0" err="1"/>
              <a:t>Cut</a:t>
            </a:r>
            <a:r>
              <a:rPr lang="ru-RU" i="1" dirty="0"/>
              <a:t> </a:t>
            </a:r>
            <a:r>
              <a:rPr lang="ru-RU" i="1" dirty="0" err="1"/>
              <a:t>Med</a:t>
            </a:r>
            <a:r>
              <a:rPr lang="ru-RU" i="1" dirty="0"/>
              <a:t> </a:t>
            </a:r>
            <a:r>
              <a:rPr lang="ru-RU" i="1" dirty="0" err="1"/>
              <a:t>Surg</a:t>
            </a:r>
            <a:r>
              <a:rPr lang="ru-RU" dirty="0"/>
              <a:t>. 2011;15:37-47. </a:t>
            </a:r>
          </a:p>
          <a:p>
            <a:pPr marL="228600" indent="-228600" eaLnBrk="1" fontAlgn="auto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Font typeface="Wingdings" panose="05000000000000000000" pitchFamily="2" charset="2"/>
              <a:buAutoNum type="arabicPeriod"/>
              <a:defRPr/>
            </a:pPr>
            <a:r>
              <a:rPr lang="ru-RU" dirty="0" err="1"/>
              <a:t>Strohal</a:t>
            </a:r>
            <a:r>
              <a:rPr lang="ru-RU" dirty="0"/>
              <a:t> R, et al. Psoriasis </a:t>
            </a:r>
            <a:r>
              <a:rPr lang="ru-RU" dirty="0" err="1"/>
              <a:t>beyond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skin</a:t>
            </a:r>
            <a:r>
              <a:rPr lang="ru-RU" dirty="0"/>
              <a:t>: </a:t>
            </a:r>
            <a:r>
              <a:rPr lang="ru-RU" dirty="0" err="1"/>
              <a:t>an</a:t>
            </a:r>
            <a:r>
              <a:rPr lang="ru-RU" dirty="0"/>
              <a:t> </a:t>
            </a:r>
            <a:r>
              <a:rPr lang="ru-RU" dirty="0" err="1"/>
              <a:t>expert</a:t>
            </a:r>
            <a:r>
              <a:rPr lang="ru-RU" dirty="0"/>
              <a:t> </a:t>
            </a:r>
            <a:r>
              <a:rPr lang="ru-RU" dirty="0" err="1"/>
              <a:t>group</a:t>
            </a:r>
            <a:r>
              <a:rPr lang="ru-RU" dirty="0"/>
              <a:t> </a:t>
            </a:r>
            <a:r>
              <a:rPr lang="ru-RU" dirty="0" err="1"/>
              <a:t>consensus</a:t>
            </a:r>
            <a:r>
              <a:rPr lang="ru-RU" dirty="0"/>
              <a:t> </a:t>
            </a:r>
            <a:r>
              <a:rPr lang="ru-RU" dirty="0" err="1"/>
              <a:t>on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management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psoriatic arthritis and </a:t>
            </a:r>
            <a:r>
              <a:rPr lang="ru-RU" dirty="0" err="1"/>
              <a:t>common</a:t>
            </a:r>
            <a:r>
              <a:rPr lang="ru-RU" dirty="0"/>
              <a:t> </a:t>
            </a:r>
            <a:r>
              <a:rPr lang="ru-RU" dirty="0" err="1"/>
              <a:t>co-morbidities</a:t>
            </a:r>
            <a:r>
              <a:rPr lang="ru-RU" dirty="0"/>
              <a:t> in patients with </a:t>
            </a:r>
            <a:r>
              <a:rPr lang="ru-RU" dirty="0" err="1"/>
              <a:t>moderate-to-severe</a:t>
            </a:r>
            <a:r>
              <a:rPr lang="ru-RU" dirty="0"/>
              <a:t> psoriasis. </a:t>
            </a:r>
            <a:r>
              <a:rPr lang="ru-RU" i="1" dirty="0"/>
              <a:t>J </a:t>
            </a:r>
            <a:r>
              <a:rPr lang="ru-RU" i="1" dirty="0" err="1"/>
              <a:t>Eur</a:t>
            </a:r>
            <a:r>
              <a:rPr lang="ru-RU" i="1" dirty="0"/>
              <a:t> Acad </a:t>
            </a:r>
            <a:r>
              <a:rPr lang="ru-RU" i="1" dirty="0" err="1"/>
              <a:t>Derm</a:t>
            </a:r>
            <a:r>
              <a:rPr lang="ru-RU" i="1" dirty="0"/>
              <a:t> </a:t>
            </a:r>
            <a:r>
              <a:rPr lang="ru-RU" i="1" dirty="0" err="1"/>
              <a:t>Venereol</a:t>
            </a:r>
            <a:r>
              <a:rPr lang="ru-RU" dirty="0"/>
              <a:t>. 2014;28:1661-1669. </a:t>
            </a:r>
          </a:p>
          <a:p>
            <a:pPr marL="228600" indent="-228600" eaLnBrk="1" fontAlgn="auto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Font typeface="Wingdings" panose="05000000000000000000" pitchFamily="2" charset="2"/>
              <a:buAutoNum type="arabicPeriod"/>
              <a:defRPr/>
            </a:pPr>
            <a:r>
              <a:rPr lang="ru-RU" dirty="0"/>
              <a:t>Armstrong AW, et al. Psoriasis and </a:t>
            </a:r>
            <a:r>
              <a:rPr lang="ru-RU" dirty="0" err="1"/>
              <a:t>metabolic</a:t>
            </a:r>
            <a:r>
              <a:rPr lang="ru-RU" dirty="0"/>
              <a:t> </a:t>
            </a:r>
            <a:r>
              <a:rPr lang="ru-RU" dirty="0" err="1"/>
              <a:t>syndrome</a:t>
            </a:r>
            <a:r>
              <a:rPr lang="ru-RU" dirty="0"/>
              <a:t>: a systematic review and </a:t>
            </a:r>
            <a:r>
              <a:rPr lang="ru-RU" dirty="0" err="1"/>
              <a:t>meta-analysis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observational</a:t>
            </a:r>
            <a:r>
              <a:rPr lang="ru-RU" dirty="0"/>
              <a:t> </a:t>
            </a:r>
            <a:r>
              <a:rPr lang="ru-RU" dirty="0" err="1"/>
              <a:t>studies</a:t>
            </a:r>
            <a:r>
              <a:rPr lang="ru-RU" dirty="0"/>
              <a:t>. </a:t>
            </a:r>
            <a:r>
              <a:rPr lang="ru-RU" i="1" dirty="0"/>
              <a:t>J Am Acad Dermatol</a:t>
            </a:r>
            <a:r>
              <a:rPr lang="ru-RU" dirty="0"/>
              <a:t>. 2013;68:654-662. </a:t>
            </a:r>
          </a:p>
          <a:p>
            <a:pPr marL="228600" indent="-228600" eaLnBrk="1" fontAlgn="auto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Font typeface="Wingdings" panose="05000000000000000000" pitchFamily="2" charset="2"/>
              <a:buAutoNum type="arabicPeriod"/>
              <a:defRPr/>
            </a:pPr>
            <a:r>
              <a:rPr lang="ru-RU" dirty="0" err="1"/>
              <a:t>Mease</a:t>
            </a:r>
            <a:r>
              <a:rPr lang="ru-RU" dirty="0"/>
              <a:t> PJ, et al. </a:t>
            </a:r>
            <a:r>
              <a:rPr lang="ru-RU" dirty="0" err="1"/>
              <a:t>Comparative</a:t>
            </a:r>
            <a:r>
              <a:rPr lang="ru-RU" dirty="0"/>
              <a:t> </a:t>
            </a:r>
            <a:r>
              <a:rPr lang="ru-RU" dirty="0" err="1"/>
              <a:t>performance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psoriatic arthritis </a:t>
            </a:r>
            <a:r>
              <a:rPr lang="ru-RU" dirty="0" err="1"/>
              <a:t>screening</a:t>
            </a:r>
            <a:r>
              <a:rPr lang="ru-RU" dirty="0"/>
              <a:t> </a:t>
            </a:r>
            <a:r>
              <a:rPr lang="ru-RU" dirty="0" err="1"/>
              <a:t>tools</a:t>
            </a:r>
            <a:r>
              <a:rPr lang="ru-RU" dirty="0"/>
              <a:t> in patients with psoriasis in </a:t>
            </a:r>
            <a:r>
              <a:rPr lang="ru-RU" dirty="0" err="1"/>
              <a:t>European</a:t>
            </a:r>
            <a:r>
              <a:rPr lang="ru-RU" dirty="0"/>
              <a:t>/</a:t>
            </a:r>
            <a:r>
              <a:rPr lang="ru-RU" dirty="0" err="1"/>
              <a:t>North</a:t>
            </a:r>
            <a:r>
              <a:rPr lang="ru-RU" dirty="0"/>
              <a:t> </a:t>
            </a:r>
            <a:r>
              <a:rPr lang="ru-RU" dirty="0" err="1"/>
              <a:t>American</a:t>
            </a:r>
            <a:r>
              <a:rPr lang="ru-RU" dirty="0"/>
              <a:t> </a:t>
            </a:r>
            <a:r>
              <a:rPr lang="ru-RU" dirty="0" err="1"/>
              <a:t>dermatology</a:t>
            </a:r>
            <a:r>
              <a:rPr lang="ru-RU" dirty="0"/>
              <a:t> </a:t>
            </a:r>
            <a:r>
              <a:rPr lang="ru-RU" dirty="0" err="1"/>
              <a:t>clinics</a:t>
            </a:r>
            <a:r>
              <a:rPr lang="ru-RU" dirty="0"/>
              <a:t>. </a:t>
            </a:r>
            <a:r>
              <a:rPr lang="ru-RU" i="1" dirty="0"/>
              <a:t>J Am Acad Dermatol</a:t>
            </a:r>
            <a:r>
              <a:rPr lang="ru-RU" dirty="0"/>
              <a:t>. 2014;71(4):649</a:t>
            </a:r>
            <a:r>
              <a:rPr lang="ru-RU" dirty="0">
                <a:solidFill>
                  <a:srgbClr val="000000"/>
                </a:solidFill>
              </a:rPr>
              <a:t>-6</a:t>
            </a:r>
            <a:r>
              <a:rPr lang="ru-RU" dirty="0"/>
              <a:t>55.</a:t>
            </a:r>
          </a:p>
          <a:p>
            <a:pPr marL="228600" indent="-228600" eaLnBrk="1" fontAlgn="auto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Font typeface="Wingdings" panose="05000000000000000000" pitchFamily="2" charset="2"/>
              <a:buAutoNum type="arabicPeriod"/>
              <a:defRPr/>
            </a:pPr>
            <a:r>
              <a:rPr lang="ru-RU" dirty="0" err="1"/>
              <a:t>Yeung</a:t>
            </a:r>
            <a:r>
              <a:rPr lang="ru-RU" dirty="0"/>
              <a:t> H, et al. Psoriasis </a:t>
            </a:r>
            <a:r>
              <a:rPr lang="ru-RU" dirty="0" err="1"/>
              <a:t>severity</a:t>
            </a:r>
            <a:r>
              <a:rPr lang="ru-RU" dirty="0"/>
              <a:t> and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prevalence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major</a:t>
            </a:r>
            <a:r>
              <a:rPr lang="ru-RU" dirty="0"/>
              <a:t> </a:t>
            </a:r>
            <a:r>
              <a:rPr lang="ru-RU" dirty="0" err="1"/>
              <a:t>medical</a:t>
            </a:r>
            <a:r>
              <a:rPr lang="ru-RU" dirty="0"/>
              <a:t> </a:t>
            </a:r>
            <a:r>
              <a:rPr lang="ru-RU" dirty="0" err="1"/>
              <a:t>comorbidity</a:t>
            </a:r>
            <a:r>
              <a:rPr lang="ru-RU" dirty="0"/>
              <a:t>: a </a:t>
            </a:r>
            <a:r>
              <a:rPr lang="ru-RU" dirty="0" err="1"/>
              <a:t>population-based</a:t>
            </a:r>
            <a:r>
              <a:rPr lang="ru-RU" dirty="0"/>
              <a:t> </a:t>
            </a:r>
            <a:r>
              <a:rPr lang="ru-RU" dirty="0" err="1"/>
              <a:t>study</a:t>
            </a:r>
            <a:r>
              <a:rPr lang="ru-RU" dirty="0"/>
              <a:t>. </a:t>
            </a:r>
            <a:r>
              <a:rPr lang="ru-RU" i="1" dirty="0"/>
              <a:t>JAMA Dermatol</a:t>
            </a:r>
            <a:r>
              <a:rPr lang="ru-RU" dirty="0"/>
              <a:t>. 2013;149:1173-1179. </a:t>
            </a:r>
          </a:p>
          <a:p>
            <a:pPr marL="228600" indent="-228600" eaLnBrk="1" fontAlgn="auto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Font typeface="Wingdings" panose="05000000000000000000" pitchFamily="2" charset="2"/>
              <a:buAutoNum type="arabicPeriod"/>
              <a:defRPr/>
            </a:pPr>
            <a:r>
              <a:rPr lang="ru-RU" dirty="0" err="1"/>
              <a:t>Gottlieb</a:t>
            </a:r>
            <a:r>
              <a:rPr lang="ru-RU" dirty="0"/>
              <a:t> AB, et al. Psoriasis </a:t>
            </a:r>
            <a:r>
              <a:rPr lang="ru-RU" dirty="0" err="1"/>
              <a:t>comorbidities</a:t>
            </a:r>
            <a:r>
              <a:rPr lang="ru-RU" dirty="0"/>
              <a:t>. </a:t>
            </a:r>
            <a:r>
              <a:rPr lang="ru-RU" i="1" dirty="0"/>
              <a:t>J </a:t>
            </a:r>
            <a:r>
              <a:rPr lang="ru-RU" i="1" dirty="0" err="1"/>
              <a:t>Dermatological</a:t>
            </a:r>
            <a:r>
              <a:rPr lang="ru-RU" i="1" dirty="0"/>
              <a:t> </a:t>
            </a:r>
            <a:r>
              <a:rPr lang="ru-RU" i="1" dirty="0" err="1"/>
              <a:t>Treatment</a:t>
            </a:r>
            <a:r>
              <a:rPr lang="ru-RU" dirty="0"/>
              <a:t>. 2008;19:5-21. </a:t>
            </a:r>
          </a:p>
          <a:p>
            <a:pPr marL="228600" indent="-228600" eaLnBrk="1" fontAlgn="auto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Font typeface="Wingdings" panose="05000000000000000000" pitchFamily="2" charset="2"/>
              <a:buAutoNum type="arabicPeriod"/>
              <a:defRPr/>
            </a:pPr>
            <a:r>
              <a:rPr lang="ru-RU" dirty="0" err="1"/>
              <a:t>Wild</a:t>
            </a:r>
            <a:r>
              <a:rPr lang="ru-RU" dirty="0"/>
              <a:t> S, et al. </a:t>
            </a:r>
            <a:r>
              <a:rPr lang="ru-RU" dirty="0" err="1"/>
              <a:t>Global</a:t>
            </a:r>
            <a:r>
              <a:rPr lang="ru-RU" dirty="0"/>
              <a:t> </a:t>
            </a:r>
            <a:r>
              <a:rPr lang="ru-RU" dirty="0" err="1"/>
              <a:t>prevalence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diabetes</a:t>
            </a:r>
            <a:r>
              <a:rPr lang="ru-RU" dirty="0"/>
              <a:t>: </a:t>
            </a:r>
            <a:r>
              <a:rPr lang="ru-RU" dirty="0" err="1"/>
              <a:t>estimates</a:t>
            </a:r>
            <a:r>
              <a:rPr lang="ru-RU" dirty="0"/>
              <a:t> </a:t>
            </a:r>
            <a:r>
              <a:rPr lang="ru-RU" dirty="0" err="1"/>
              <a:t>for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year</a:t>
            </a:r>
            <a:r>
              <a:rPr lang="ru-RU" dirty="0"/>
              <a:t> 2000 and </a:t>
            </a:r>
            <a:r>
              <a:rPr lang="ru-RU" dirty="0" err="1"/>
              <a:t>projections</a:t>
            </a:r>
            <a:r>
              <a:rPr lang="ru-RU" dirty="0"/>
              <a:t> </a:t>
            </a:r>
            <a:r>
              <a:rPr lang="ru-RU" dirty="0" err="1"/>
              <a:t>for</a:t>
            </a:r>
            <a:r>
              <a:rPr lang="ru-RU" dirty="0"/>
              <a:t> 2030. </a:t>
            </a:r>
            <a:r>
              <a:rPr lang="ru-RU" i="1" dirty="0" err="1"/>
              <a:t>Diabetes</a:t>
            </a:r>
            <a:r>
              <a:rPr lang="ru-RU" i="1" dirty="0"/>
              <a:t> </a:t>
            </a:r>
            <a:r>
              <a:rPr lang="ru-RU" i="1" dirty="0" err="1"/>
              <a:t>Care</a:t>
            </a:r>
            <a:r>
              <a:rPr lang="ru-RU" dirty="0"/>
              <a:t>. 2004;2:1047-1053. </a:t>
            </a:r>
          </a:p>
          <a:p>
            <a:pPr marL="228600" indent="-228600" eaLnBrk="1" fontAlgn="auto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Font typeface="Wingdings" panose="05000000000000000000" pitchFamily="2" charset="2"/>
              <a:buAutoNum type="arabicPeriod"/>
              <a:defRPr/>
            </a:pPr>
            <a:r>
              <a:rPr lang="ru-RU" dirty="0" err="1"/>
              <a:t>Niemann</a:t>
            </a:r>
            <a:r>
              <a:rPr lang="ru-RU" dirty="0"/>
              <a:t> AL, et al. </a:t>
            </a:r>
            <a:r>
              <a:rPr lang="ru-RU" dirty="0" err="1"/>
              <a:t>Prevalence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cardiovascular</a:t>
            </a:r>
            <a:r>
              <a:rPr lang="ru-RU" dirty="0"/>
              <a:t> </a:t>
            </a:r>
            <a:r>
              <a:rPr lang="ru-RU" dirty="0" err="1"/>
              <a:t>risk</a:t>
            </a:r>
            <a:r>
              <a:rPr lang="ru-RU" dirty="0"/>
              <a:t> </a:t>
            </a:r>
            <a:r>
              <a:rPr lang="ru-RU" dirty="0" err="1"/>
              <a:t>factors</a:t>
            </a:r>
            <a:r>
              <a:rPr lang="ru-RU" dirty="0"/>
              <a:t> in patients with psoriasis. </a:t>
            </a:r>
            <a:r>
              <a:rPr lang="ru-RU" i="1" dirty="0"/>
              <a:t>J Am Acad Dermatol</a:t>
            </a:r>
            <a:r>
              <a:rPr lang="ru-RU" dirty="0"/>
              <a:t>. 2006;55:829-835. </a:t>
            </a:r>
          </a:p>
          <a:p>
            <a:pPr marL="228600" indent="-228600" eaLnBrk="1" fontAlgn="auto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Font typeface="Wingdings" panose="05000000000000000000" pitchFamily="2" charset="2"/>
              <a:buAutoNum type="arabicPeriod"/>
              <a:defRPr/>
            </a:pPr>
            <a:r>
              <a:rPr lang="ru-RU" dirty="0" err="1"/>
              <a:t>Dreiher</a:t>
            </a:r>
            <a:r>
              <a:rPr lang="ru-RU" dirty="0"/>
              <a:t> J, et al. Psoriasis and </a:t>
            </a:r>
            <a:r>
              <a:rPr lang="ru-RU" dirty="0" err="1"/>
              <a:t>dyslipidaemia</a:t>
            </a:r>
            <a:r>
              <a:rPr lang="ru-RU" dirty="0"/>
              <a:t>: a </a:t>
            </a:r>
            <a:r>
              <a:rPr lang="ru-RU" dirty="0" err="1"/>
              <a:t>population-based</a:t>
            </a:r>
            <a:r>
              <a:rPr lang="ru-RU" dirty="0"/>
              <a:t> </a:t>
            </a:r>
            <a:r>
              <a:rPr lang="ru-RU" dirty="0" err="1"/>
              <a:t>study</a:t>
            </a:r>
            <a:r>
              <a:rPr lang="ru-RU" dirty="0"/>
              <a:t>. </a:t>
            </a:r>
            <a:r>
              <a:rPr lang="ru-RU" i="1" dirty="0" err="1"/>
              <a:t>Acta</a:t>
            </a:r>
            <a:r>
              <a:rPr lang="ru-RU" i="1" dirty="0"/>
              <a:t> </a:t>
            </a:r>
            <a:r>
              <a:rPr lang="ru-RU" i="1" dirty="0" err="1"/>
              <a:t>Derm</a:t>
            </a:r>
            <a:r>
              <a:rPr lang="ru-RU" i="1" dirty="0"/>
              <a:t> </a:t>
            </a:r>
            <a:r>
              <a:rPr lang="ru-RU" i="1" dirty="0" err="1"/>
              <a:t>Venereol</a:t>
            </a:r>
            <a:r>
              <a:rPr lang="ru-RU" dirty="0"/>
              <a:t>. 2008;88:561-565. </a:t>
            </a:r>
          </a:p>
          <a:p>
            <a:pPr marL="228600" indent="-228600" eaLnBrk="1" fontAlgn="auto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Font typeface="Wingdings" panose="05000000000000000000" pitchFamily="2" charset="2"/>
              <a:buAutoNum type="arabicPeriod"/>
              <a:defRPr/>
            </a:pPr>
            <a:r>
              <a:rPr lang="ru-RU" dirty="0" err="1"/>
              <a:t>Herron</a:t>
            </a:r>
            <a:r>
              <a:rPr lang="ru-RU" dirty="0"/>
              <a:t> MD, et al. </a:t>
            </a:r>
            <a:r>
              <a:rPr lang="ru-RU" dirty="0" err="1"/>
              <a:t>Impact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obesity</a:t>
            </a:r>
            <a:r>
              <a:rPr lang="ru-RU" dirty="0"/>
              <a:t> and </a:t>
            </a:r>
            <a:r>
              <a:rPr lang="ru-RU" dirty="0" err="1"/>
              <a:t>smoking</a:t>
            </a:r>
            <a:r>
              <a:rPr lang="ru-RU" dirty="0"/>
              <a:t> </a:t>
            </a:r>
            <a:r>
              <a:rPr lang="ru-RU" dirty="0" err="1"/>
              <a:t>on</a:t>
            </a:r>
            <a:r>
              <a:rPr lang="ru-RU" dirty="0"/>
              <a:t> psoriasis </a:t>
            </a:r>
            <a:r>
              <a:rPr lang="ru-RU" dirty="0" err="1"/>
              <a:t>presentation</a:t>
            </a:r>
            <a:r>
              <a:rPr lang="ru-RU" dirty="0"/>
              <a:t> and </a:t>
            </a:r>
            <a:r>
              <a:rPr lang="ru-RU" dirty="0" err="1"/>
              <a:t>management</a:t>
            </a:r>
            <a:r>
              <a:rPr lang="ru-RU" dirty="0"/>
              <a:t>. </a:t>
            </a:r>
            <a:r>
              <a:rPr lang="ru-RU" i="1" dirty="0" err="1"/>
              <a:t>Arch</a:t>
            </a:r>
            <a:r>
              <a:rPr lang="ru-RU" i="1" dirty="0"/>
              <a:t> Dermatol</a:t>
            </a:r>
            <a:r>
              <a:rPr lang="ru-RU" dirty="0"/>
              <a:t>. 2005;141:1527-1534. </a:t>
            </a:r>
            <a:endParaRPr lang="en-GB" dirty="0"/>
          </a:p>
          <a:p>
            <a:pPr marL="228600" indent="-228600" eaLnBrk="1" fontAlgn="auto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Font typeface="Wingdings" panose="05000000000000000000" pitchFamily="2" charset="2"/>
              <a:buAutoNum type="arabicPeriod"/>
              <a:defRPr/>
            </a:pPr>
            <a:r>
              <a:rPr lang="ru-RU" dirty="0" err="1"/>
              <a:t>Ogdie</a:t>
            </a:r>
            <a:r>
              <a:rPr lang="ru-RU" dirty="0"/>
              <a:t> A, et al. </a:t>
            </a:r>
            <a:r>
              <a:rPr lang="ru-RU" dirty="0" err="1"/>
              <a:t>Prevalence</a:t>
            </a:r>
            <a:r>
              <a:rPr lang="ru-RU" dirty="0"/>
              <a:t> and </a:t>
            </a:r>
            <a:r>
              <a:rPr lang="ru-RU" dirty="0" err="1"/>
              <a:t>treatment</a:t>
            </a:r>
            <a:r>
              <a:rPr lang="ru-RU" dirty="0"/>
              <a:t> </a:t>
            </a:r>
            <a:r>
              <a:rPr lang="ru-RU" dirty="0" err="1"/>
              <a:t>patterns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psoriatic arthritis in </a:t>
            </a:r>
            <a:r>
              <a:rPr lang="ru-RU" dirty="0" err="1"/>
              <a:t>the</a:t>
            </a:r>
            <a:r>
              <a:rPr lang="ru-RU" dirty="0"/>
              <a:t> UK. </a:t>
            </a:r>
            <a:r>
              <a:rPr lang="ru-RU" i="1" dirty="0" err="1"/>
              <a:t>Rheumatology</a:t>
            </a:r>
            <a:r>
              <a:rPr lang="ru-RU" i="1" dirty="0"/>
              <a:t> (</a:t>
            </a:r>
            <a:r>
              <a:rPr lang="ru-RU" i="1" dirty="0" err="1"/>
              <a:t>Oxford</a:t>
            </a:r>
            <a:r>
              <a:rPr lang="ru-RU" i="1" dirty="0"/>
              <a:t>)</a:t>
            </a:r>
            <a:r>
              <a:rPr lang="ru-RU" dirty="0"/>
              <a:t>. 2013;52:568-575. </a:t>
            </a:r>
          </a:p>
          <a:p>
            <a:pPr marL="228600" indent="-228600" eaLnBrk="1" fontAlgn="auto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Font typeface="Wingdings" panose="05000000000000000000" pitchFamily="2" charset="2"/>
              <a:buAutoNum type="arabicPeriod"/>
              <a:defRPr/>
            </a:pPr>
            <a:r>
              <a:rPr lang="ru-RU" dirty="0" err="1"/>
              <a:t>Kurd</a:t>
            </a:r>
            <a:r>
              <a:rPr lang="ru-RU" dirty="0"/>
              <a:t> SK, et al.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risk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depression</a:t>
            </a:r>
            <a:r>
              <a:rPr lang="ru-RU" dirty="0"/>
              <a:t>, </a:t>
            </a:r>
            <a:r>
              <a:rPr lang="ru-RU" dirty="0" err="1"/>
              <a:t>anxiety</a:t>
            </a:r>
            <a:r>
              <a:rPr lang="ru-RU" dirty="0"/>
              <a:t> and </a:t>
            </a:r>
            <a:r>
              <a:rPr lang="ru-RU" dirty="0" err="1"/>
              <a:t>suicidality</a:t>
            </a:r>
            <a:r>
              <a:rPr lang="ru-RU" dirty="0"/>
              <a:t> in patients with psoriasis: A </a:t>
            </a:r>
            <a:r>
              <a:rPr lang="ru-RU" dirty="0" err="1"/>
              <a:t>population-based</a:t>
            </a:r>
            <a:r>
              <a:rPr lang="ru-RU" dirty="0"/>
              <a:t> </a:t>
            </a:r>
            <a:r>
              <a:rPr lang="ru-RU" dirty="0" err="1"/>
              <a:t>cohort</a:t>
            </a:r>
            <a:r>
              <a:rPr lang="ru-RU" dirty="0"/>
              <a:t> </a:t>
            </a:r>
            <a:r>
              <a:rPr lang="ru-RU" dirty="0" err="1"/>
              <a:t>study</a:t>
            </a:r>
            <a:r>
              <a:rPr lang="ru-RU" dirty="0"/>
              <a:t>. </a:t>
            </a:r>
            <a:r>
              <a:rPr lang="ru-RU" i="1" dirty="0" err="1"/>
              <a:t>Arch</a:t>
            </a:r>
            <a:r>
              <a:rPr lang="ru-RU" i="1" dirty="0"/>
              <a:t> Dermatol</a:t>
            </a:r>
            <a:r>
              <a:rPr lang="ru-RU" dirty="0"/>
              <a:t>. 2010;146:891-895.</a:t>
            </a:r>
            <a:endParaRPr lang="en-GB" dirty="0"/>
          </a:p>
          <a:p>
            <a:pPr marL="228600" indent="-228600" eaLnBrk="1" fontAlgn="auto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Font typeface="Wingdings" panose="05000000000000000000" pitchFamily="2" charset="2"/>
              <a:buAutoNum type="arabicPeriod"/>
              <a:defRPr/>
            </a:pPr>
            <a:r>
              <a:rPr lang="ru-RU" dirty="0" err="1"/>
              <a:t>Dowlatshahi</a:t>
            </a:r>
            <a:r>
              <a:rPr lang="ru-RU" dirty="0"/>
              <a:t> EA, </a:t>
            </a:r>
            <a:r>
              <a:rPr lang="ru-RU" dirty="0" err="1"/>
              <a:t>Wakkee</a:t>
            </a:r>
            <a:r>
              <a:rPr lang="ru-RU" dirty="0"/>
              <a:t> M, </a:t>
            </a:r>
            <a:r>
              <a:rPr lang="ru-RU" dirty="0" err="1"/>
              <a:t>Arends</a:t>
            </a:r>
            <a:r>
              <a:rPr lang="ru-RU" dirty="0"/>
              <a:t> LR, et al.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prevalence</a:t>
            </a:r>
            <a:r>
              <a:rPr lang="ru-RU" dirty="0"/>
              <a:t> and </a:t>
            </a:r>
            <a:r>
              <a:rPr lang="ru-RU" dirty="0" err="1"/>
              <a:t>odds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depressive</a:t>
            </a:r>
            <a:r>
              <a:rPr lang="ru-RU" dirty="0"/>
              <a:t> </a:t>
            </a:r>
            <a:r>
              <a:rPr lang="ru-RU" dirty="0" err="1"/>
              <a:t>symptoms</a:t>
            </a:r>
            <a:r>
              <a:rPr lang="ru-RU" dirty="0"/>
              <a:t> and </a:t>
            </a:r>
            <a:r>
              <a:rPr lang="ru-RU" dirty="0" err="1"/>
              <a:t>clinical</a:t>
            </a:r>
            <a:r>
              <a:rPr lang="ru-RU" dirty="0"/>
              <a:t> </a:t>
            </a:r>
            <a:r>
              <a:rPr lang="ru-RU" dirty="0" err="1"/>
              <a:t>depression</a:t>
            </a:r>
            <a:r>
              <a:rPr lang="ru-RU" dirty="0"/>
              <a:t> in psoriasis patients: a systematic review and </a:t>
            </a:r>
            <a:r>
              <a:rPr lang="ru-RU" dirty="0" err="1"/>
              <a:t>meta-analysis</a:t>
            </a:r>
            <a:r>
              <a:rPr lang="ru-RU" dirty="0"/>
              <a:t>. </a:t>
            </a:r>
            <a:r>
              <a:rPr lang="ru-RU" i="1" dirty="0"/>
              <a:t>J </a:t>
            </a:r>
            <a:r>
              <a:rPr lang="ru-RU" i="1" dirty="0" err="1"/>
              <a:t>Invest</a:t>
            </a:r>
            <a:r>
              <a:rPr lang="ru-RU" i="1" dirty="0"/>
              <a:t> Dermatol</a:t>
            </a:r>
            <a:r>
              <a:rPr lang="ru-RU" dirty="0"/>
              <a:t>. 2014;134(6):1542-1551.</a:t>
            </a:r>
          </a:p>
          <a:p>
            <a:pPr marL="228600" indent="-228600" eaLnBrk="1" fontAlgn="auto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Font typeface="Wingdings" panose="05000000000000000000" pitchFamily="2" charset="2"/>
              <a:buAutoNum type="arabicPeriod"/>
              <a:defRPr/>
            </a:pPr>
            <a:r>
              <a:rPr lang="ru-RU" dirty="0" err="1"/>
              <a:t>Xiao</a:t>
            </a:r>
            <a:r>
              <a:rPr lang="ru-RU" dirty="0"/>
              <a:t> J, et al. </a:t>
            </a:r>
            <a:r>
              <a:rPr lang="ru-RU" dirty="0" err="1"/>
              <a:t>Prevalence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myocardial</a:t>
            </a:r>
            <a:r>
              <a:rPr lang="ru-RU" dirty="0"/>
              <a:t> </a:t>
            </a:r>
            <a:r>
              <a:rPr lang="ru-RU" dirty="0" err="1"/>
              <a:t>infarction</a:t>
            </a:r>
            <a:r>
              <a:rPr lang="ru-RU" dirty="0"/>
              <a:t> in patients with psoriasis in </a:t>
            </a:r>
            <a:r>
              <a:rPr lang="ru-RU" dirty="0" err="1"/>
              <a:t>central</a:t>
            </a:r>
            <a:r>
              <a:rPr lang="ru-RU" dirty="0"/>
              <a:t> </a:t>
            </a:r>
            <a:r>
              <a:rPr lang="ru-RU" dirty="0" err="1"/>
              <a:t>China</a:t>
            </a:r>
            <a:r>
              <a:rPr lang="ru-RU" dirty="0"/>
              <a:t>. </a:t>
            </a:r>
            <a:r>
              <a:rPr lang="ru-RU" i="1" dirty="0"/>
              <a:t>J </a:t>
            </a:r>
            <a:r>
              <a:rPr lang="ru-RU" i="1" dirty="0" err="1"/>
              <a:t>Eur</a:t>
            </a:r>
            <a:r>
              <a:rPr lang="ru-RU" i="1" dirty="0"/>
              <a:t> Acad Dermatol </a:t>
            </a:r>
            <a:r>
              <a:rPr lang="ru-RU" i="1" dirty="0" err="1"/>
              <a:t>Venereol</a:t>
            </a:r>
            <a:r>
              <a:rPr lang="ru-RU" dirty="0"/>
              <a:t>. 2009;23:1311-1315.</a:t>
            </a:r>
          </a:p>
          <a:p>
            <a:pPr marL="228600" indent="-228600" eaLnBrk="1" fontAlgn="auto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Font typeface="Wingdings" panose="05000000000000000000" pitchFamily="2" charset="2"/>
              <a:buAutoNum type="arabicPeriod"/>
              <a:defRPr/>
            </a:pPr>
            <a:r>
              <a:rPr lang="ru-RU" dirty="0" err="1"/>
              <a:t>Gelfand</a:t>
            </a:r>
            <a:r>
              <a:rPr lang="ru-RU" dirty="0"/>
              <a:t> JM, et al. </a:t>
            </a:r>
            <a:r>
              <a:rPr lang="ru-RU" dirty="0" err="1"/>
              <a:t>Risk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myocardial</a:t>
            </a:r>
            <a:r>
              <a:rPr lang="ru-RU" dirty="0"/>
              <a:t> </a:t>
            </a:r>
            <a:r>
              <a:rPr lang="ru-RU" dirty="0" err="1"/>
              <a:t>infarction</a:t>
            </a:r>
            <a:r>
              <a:rPr lang="ru-RU" dirty="0"/>
              <a:t> in patients with psoriasis. </a:t>
            </a:r>
            <a:r>
              <a:rPr lang="ru-RU" i="1" dirty="0"/>
              <a:t>JAMA</a:t>
            </a:r>
            <a:r>
              <a:rPr lang="ru-RU" dirty="0"/>
              <a:t>. 2006;296:1735-1741.</a:t>
            </a:r>
            <a:endParaRPr lang="en-US" dirty="0"/>
          </a:p>
          <a:p>
            <a:pPr marL="228600" indent="-228600" eaLnBrk="1" fontAlgn="auto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Font typeface="Wingdings" panose="05000000000000000000" pitchFamily="2" charset="2"/>
              <a:buAutoNum type="arabicPeriod"/>
              <a:defRPr/>
            </a:pPr>
            <a:r>
              <a:rPr lang="ru-RU" dirty="0" err="1"/>
              <a:t>Takeshita</a:t>
            </a:r>
            <a:r>
              <a:rPr lang="ru-RU" dirty="0"/>
              <a:t> J, </a:t>
            </a:r>
            <a:r>
              <a:rPr lang="ru-RU" dirty="0" err="1"/>
              <a:t>Grewal</a:t>
            </a:r>
            <a:r>
              <a:rPr lang="ru-RU" dirty="0"/>
              <a:t> S, </a:t>
            </a:r>
            <a:r>
              <a:rPr lang="ru-RU" dirty="0" err="1"/>
              <a:t>Langan</a:t>
            </a:r>
            <a:r>
              <a:rPr lang="ru-RU" dirty="0"/>
              <a:t> SM, et al. Psoriasis and </a:t>
            </a:r>
            <a:r>
              <a:rPr lang="ru-RU" dirty="0" err="1"/>
              <a:t>comorbid</a:t>
            </a:r>
            <a:r>
              <a:rPr lang="ru-RU" dirty="0"/>
              <a:t> </a:t>
            </a:r>
            <a:r>
              <a:rPr lang="ru-RU" dirty="0" err="1"/>
              <a:t>diseases</a:t>
            </a:r>
            <a:r>
              <a:rPr lang="ru-RU" dirty="0"/>
              <a:t>: </a:t>
            </a:r>
            <a:r>
              <a:rPr lang="ru-RU" dirty="0" err="1"/>
              <a:t>epidemiology</a:t>
            </a:r>
            <a:r>
              <a:rPr lang="ru-RU" dirty="0"/>
              <a:t>. </a:t>
            </a:r>
            <a:r>
              <a:rPr lang="ru-RU" i="1" dirty="0"/>
              <a:t>J Am Acad Dermatol</a:t>
            </a:r>
            <a:r>
              <a:rPr lang="ru-RU" dirty="0"/>
              <a:t>. 2017;76(3):377-390. </a:t>
            </a:r>
          </a:p>
          <a:p>
            <a:pPr marL="228600" indent="-228600" eaLnBrk="1" fontAlgn="auto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Font typeface="Wingdings" panose="05000000000000000000" pitchFamily="2" charset="2"/>
              <a:buAutoNum type="arabicPeriod"/>
              <a:defRPr/>
            </a:pPr>
            <a:r>
              <a:rPr lang="ru-RU" dirty="0" err="1"/>
              <a:t>Ni</a:t>
            </a:r>
            <a:r>
              <a:rPr lang="ru-RU" dirty="0"/>
              <a:t> C and </a:t>
            </a:r>
            <a:r>
              <a:rPr lang="ru-RU" dirty="0" err="1"/>
              <a:t>Chiu</a:t>
            </a:r>
            <a:r>
              <a:rPr lang="ru-RU" dirty="0"/>
              <a:t> MW. Psoriasis and </a:t>
            </a:r>
            <a:r>
              <a:rPr lang="ru-RU" dirty="0" err="1"/>
              <a:t>comorbidities</a:t>
            </a:r>
            <a:r>
              <a:rPr lang="ru-RU" dirty="0"/>
              <a:t>: </a:t>
            </a:r>
            <a:r>
              <a:rPr lang="ru-RU" dirty="0" err="1"/>
              <a:t>links</a:t>
            </a:r>
            <a:r>
              <a:rPr lang="ru-RU" dirty="0"/>
              <a:t> and </a:t>
            </a:r>
            <a:r>
              <a:rPr lang="ru-RU" dirty="0" err="1"/>
              <a:t>risks</a:t>
            </a:r>
            <a:r>
              <a:rPr lang="ru-RU" dirty="0"/>
              <a:t>. </a:t>
            </a:r>
            <a:r>
              <a:rPr lang="ru-RU" i="1" dirty="0" err="1"/>
              <a:t>Clin</a:t>
            </a:r>
            <a:r>
              <a:rPr lang="ru-RU" i="1" dirty="0"/>
              <a:t> </a:t>
            </a:r>
            <a:r>
              <a:rPr lang="ru-RU" i="1" dirty="0" err="1"/>
              <a:t>Cosmet</a:t>
            </a:r>
            <a:r>
              <a:rPr lang="ru-RU" i="1" dirty="0"/>
              <a:t> </a:t>
            </a:r>
            <a:r>
              <a:rPr lang="ru-RU" i="1" dirty="0" err="1"/>
              <a:t>Investig</a:t>
            </a:r>
            <a:r>
              <a:rPr lang="ru-RU" i="1" dirty="0"/>
              <a:t> Dermatol. </a:t>
            </a:r>
            <a:r>
              <a:rPr lang="ru-RU" dirty="0"/>
              <a:t>2014;7:119-132. </a:t>
            </a:r>
          </a:p>
          <a:p>
            <a:pPr marL="228600" indent="-228600" eaLnBrk="1" fontAlgn="auto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Font typeface="Wingdings" panose="05000000000000000000" pitchFamily="2" charset="2"/>
              <a:buAutoNum type="arabicPeriod"/>
              <a:defRPr/>
            </a:pPr>
            <a:r>
              <a:rPr lang="ru-RU" dirty="0" err="1"/>
              <a:t>Shiba</a:t>
            </a:r>
            <a:r>
              <a:rPr lang="ru-RU" dirty="0"/>
              <a:t> M, </a:t>
            </a:r>
            <a:r>
              <a:rPr lang="ru-RU" dirty="0" err="1"/>
              <a:t>Kato</a:t>
            </a:r>
            <a:r>
              <a:rPr lang="ru-RU" dirty="0"/>
              <a:t> T, </a:t>
            </a:r>
            <a:r>
              <a:rPr lang="ru-RU" dirty="0" err="1"/>
              <a:t>Funasako</a:t>
            </a:r>
            <a:r>
              <a:rPr lang="ru-RU" dirty="0"/>
              <a:t> M, et al. </a:t>
            </a:r>
            <a:r>
              <a:rPr lang="ru-RU" dirty="0" err="1"/>
              <a:t>Association</a:t>
            </a:r>
            <a:r>
              <a:rPr lang="ru-RU" dirty="0"/>
              <a:t> </a:t>
            </a:r>
            <a:r>
              <a:rPr lang="ru-RU" dirty="0" err="1"/>
              <a:t>between</a:t>
            </a:r>
            <a:r>
              <a:rPr lang="ru-RU" dirty="0"/>
              <a:t> psoriasis </a:t>
            </a:r>
            <a:r>
              <a:rPr lang="ru-RU" dirty="0" err="1"/>
              <a:t>vulgaris</a:t>
            </a:r>
            <a:r>
              <a:rPr lang="ru-RU" dirty="0"/>
              <a:t> and </a:t>
            </a:r>
            <a:r>
              <a:rPr lang="ru-RU" dirty="0" err="1"/>
              <a:t>coronary</a:t>
            </a:r>
            <a:r>
              <a:rPr lang="ru-RU" dirty="0"/>
              <a:t> </a:t>
            </a:r>
            <a:r>
              <a:rPr lang="ru-RU" dirty="0" err="1"/>
              <a:t>heart</a:t>
            </a:r>
            <a:r>
              <a:rPr lang="ru-RU" dirty="0"/>
              <a:t> </a:t>
            </a:r>
            <a:r>
              <a:rPr lang="ru-RU" dirty="0" err="1"/>
              <a:t>disease</a:t>
            </a:r>
            <a:r>
              <a:rPr lang="ru-RU" dirty="0"/>
              <a:t> in a </a:t>
            </a:r>
            <a:r>
              <a:rPr lang="ru-RU" dirty="0" err="1"/>
              <a:t>hospital-based</a:t>
            </a:r>
            <a:r>
              <a:rPr lang="ru-RU" dirty="0"/>
              <a:t> </a:t>
            </a:r>
            <a:r>
              <a:rPr lang="ru-RU" dirty="0" err="1"/>
              <a:t>population</a:t>
            </a:r>
            <a:r>
              <a:rPr lang="ru-RU" dirty="0"/>
              <a:t> in </a:t>
            </a:r>
            <a:r>
              <a:rPr lang="ru-RU" dirty="0" err="1"/>
              <a:t>Japan</a:t>
            </a:r>
            <a:r>
              <a:rPr lang="ru-RU" dirty="0"/>
              <a:t>. </a:t>
            </a:r>
            <a:r>
              <a:rPr lang="ru-RU" i="1" dirty="0" err="1"/>
              <a:t>PLoS</a:t>
            </a:r>
            <a:r>
              <a:rPr lang="ru-RU" i="1" dirty="0"/>
              <a:t> </a:t>
            </a:r>
            <a:r>
              <a:rPr lang="ru-RU" i="1" dirty="0" err="1"/>
              <a:t>One</a:t>
            </a:r>
            <a:r>
              <a:rPr lang="ru-RU" i="1" dirty="0"/>
              <a:t>.</a:t>
            </a:r>
            <a:r>
              <a:rPr lang="ru-RU" dirty="0"/>
              <a:t> 201;11(2):e0149316.</a:t>
            </a:r>
          </a:p>
          <a:p>
            <a:pPr marL="228600" indent="-228600" eaLnBrk="1" fontAlgn="auto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Font typeface="Wingdings" panose="05000000000000000000" pitchFamily="2" charset="2"/>
              <a:buAutoNum type="arabicPeriod"/>
              <a:defRPr/>
            </a:pPr>
            <a:r>
              <a:rPr lang="ru-RU" dirty="0" err="1"/>
              <a:t>Kimball</a:t>
            </a:r>
            <a:r>
              <a:rPr lang="ru-RU" dirty="0"/>
              <a:t> AB, </a:t>
            </a:r>
            <a:r>
              <a:rPr lang="ru-RU" dirty="0" err="1"/>
              <a:t>Robinson</a:t>
            </a:r>
            <a:r>
              <a:rPr lang="ru-RU" dirty="0"/>
              <a:t> D </a:t>
            </a:r>
            <a:r>
              <a:rPr lang="ru-RU" dirty="0" err="1"/>
              <a:t>Jr</a:t>
            </a:r>
            <a:r>
              <a:rPr lang="ru-RU" dirty="0"/>
              <a:t>, </a:t>
            </a:r>
            <a:r>
              <a:rPr lang="ru-RU" dirty="0" err="1"/>
              <a:t>Wu</a:t>
            </a:r>
            <a:r>
              <a:rPr lang="ru-RU" dirty="0"/>
              <a:t> Y, et al. </a:t>
            </a:r>
            <a:r>
              <a:rPr lang="ru-RU" dirty="0" err="1"/>
              <a:t>Cardiovascular</a:t>
            </a:r>
            <a:r>
              <a:rPr lang="ru-RU" dirty="0"/>
              <a:t> </a:t>
            </a:r>
            <a:r>
              <a:rPr lang="ru-RU" dirty="0" err="1"/>
              <a:t>disease</a:t>
            </a:r>
            <a:r>
              <a:rPr lang="ru-RU" dirty="0"/>
              <a:t> and </a:t>
            </a:r>
            <a:r>
              <a:rPr lang="ru-RU" dirty="0" err="1"/>
              <a:t>risk</a:t>
            </a:r>
            <a:r>
              <a:rPr lang="ru-RU" dirty="0"/>
              <a:t> </a:t>
            </a:r>
            <a:r>
              <a:rPr lang="ru-RU" dirty="0" err="1"/>
              <a:t>factors</a:t>
            </a:r>
            <a:r>
              <a:rPr lang="ru-RU" dirty="0"/>
              <a:t> </a:t>
            </a:r>
            <a:r>
              <a:rPr lang="ru-RU" dirty="0" err="1"/>
              <a:t>among</a:t>
            </a:r>
            <a:r>
              <a:rPr lang="ru-RU" dirty="0"/>
              <a:t> psoriasis patients in </a:t>
            </a:r>
            <a:r>
              <a:rPr lang="ru-RU" dirty="0" err="1"/>
              <a:t>two</a:t>
            </a:r>
            <a:r>
              <a:rPr lang="ru-RU" dirty="0"/>
              <a:t> US </a:t>
            </a:r>
            <a:r>
              <a:rPr lang="ru-RU" dirty="0" err="1"/>
              <a:t>healthcare</a:t>
            </a:r>
            <a:r>
              <a:rPr lang="ru-RU" dirty="0"/>
              <a:t> </a:t>
            </a:r>
            <a:r>
              <a:rPr lang="ru-RU" dirty="0" err="1"/>
              <a:t>databases</a:t>
            </a:r>
            <a:r>
              <a:rPr lang="ru-RU" dirty="0"/>
              <a:t>, 2001-2002. </a:t>
            </a:r>
            <a:r>
              <a:rPr lang="ru-RU" i="1" dirty="0" err="1"/>
              <a:t>Dermatology</a:t>
            </a:r>
            <a:r>
              <a:rPr lang="ru-RU" dirty="0"/>
              <a:t>. 2008;217(1):27-37.</a:t>
            </a:r>
            <a:endParaRPr lang="en-GB" dirty="0"/>
          </a:p>
          <a:p>
            <a:pPr marL="228600" indent="-228600" eaLnBrk="1" fontAlgn="auto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Font typeface="Wingdings" panose="05000000000000000000" pitchFamily="2" charset="2"/>
              <a:buAutoNum type="arabicPeriod"/>
              <a:defRPr/>
            </a:pPr>
            <a:r>
              <a:rPr lang="ru-RU" dirty="0" err="1"/>
              <a:t>Arnold</a:t>
            </a:r>
            <a:r>
              <a:rPr lang="ru-RU" dirty="0"/>
              <a:t> KA, </a:t>
            </a:r>
            <a:r>
              <a:rPr lang="ru-RU" dirty="0" err="1"/>
              <a:t>Treister</a:t>
            </a:r>
            <a:r>
              <a:rPr lang="ru-RU" dirty="0"/>
              <a:t> AD, </a:t>
            </a:r>
            <a:r>
              <a:rPr lang="ru-RU" dirty="0" err="1"/>
              <a:t>Lio</a:t>
            </a:r>
            <a:r>
              <a:rPr lang="ru-RU" dirty="0"/>
              <a:t> PA, </a:t>
            </a:r>
            <a:r>
              <a:rPr lang="ru-RU" dirty="0" err="1"/>
              <a:t>Alenghat</a:t>
            </a:r>
            <a:r>
              <a:rPr lang="ru-RU" dirty="0"/>
              <a:t> FJ. </a:t>
            </a:r>
            <a:r>
              <a:rPr lang="ru-RU" dirty="0" err="1"/>
              <a:t>Association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atherosclerosis</a:t>
            </a:r>
            <a:r>
              <a:rPr lang="ru-RU" dirty="0"/>
              <a:t> </a:t>
            </a:r>
            <a:r>
              <a:rPr lang="ru-RU" dirty="0" err="1"/>
              <a:t>prevalence</a:t>
            </a:r>
            <a:r>
              <a:rPr lang="ru-RU" dirty="0"/>
              <a:t> with </a:t>
            </a:r>
            <a:r>
              <a:rPr lang="ru-RU" dirty="0" err="1"/>
              <a:t>age</a:t>
            </a:r>
            <a:r>
              <a:rPr lang="ru-RU" dirty="0"/>
              <a:t>, </a:t>
            </a:r>
            <a:r>
              <a:rPr lang="ru-RU" dirty="0" err="1"/>
              <a:t>race</a:t>
            </a:r>
            <a:r>
              <a:rPr lang="ru-RU" dirty="0"/>
              <a:t>, and </a:t>
            </a:r>
            <a:r>
              <a:rPr lang="ru-RU" dirty="0" err="1"/>
              <a:t>traditional</a:t>
            </a:r>
            <a:r>
              <a:rPr lang="ru-RU" dirty="0"/>
              <a:t> </a:t>
            </a:r>
            <a:r>
              <a:rPr lang="ru-RU" dirty="0" err="1"/>
              <a:t>risk</a:t>
            </a:r>
            <a:r>
              <a:rPr lang="ru-RU" dirty="0"/>
              <a:t> </a:t>
            </a:r>
            <a:r>
              <a:rPr lang="ru-RU" dirty="0" err="1"/>
              <a:t>factors</a:t>
            </a:r>
            <a:r>
              <a:rPr lang="ru-RU" dirty="0"/>
              <a:t> in patients with psoriasis. </a:t>
            </a:r>
            <a:r>
              <a:rPr lang="ru-RU" i="1" dirty="0"/>
              <a:t>JAMA Dermatol</a:t>
            </a:r>
            <a:r>
              <a:rPr lang="ru-RU" dirty="0"/>
              <a:t>. 2019;155(5):622-623. </a:t>
            </a:r>
            <a:endParaRPr lang="en-GB" dirty="0"/>
          </a:p>
          <a:p>
            <a:pPr marL="228600" indent="-228600" eaLnBrk="1" fontAlgn="auto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Font typeface="Wingdings" panose="05000000000000000000" pitchFamily="2" charset="2"/>
              <a:buAutoNum type="arabicPeriod"/>
              <a:defRPr/>
            </a:pPr>
            <a:r>
              <a:rPr lang="ru-RU" dirty="0" err="1"/>
              <a:t>Dreiher</a:t>
            </a:r>
            <a:r>
              <a:rPr lang="ru-RU" dirty="0"/>
              <a:t> J, et al. Psoriasis and </a:t>
            </a:r>
            <a:r>
              <a:rPr lang="ru-RU" dirty="0" err="1"/>
              <a:t>chronic</a:t>
            </a:r>
            <a:r>
              <a:rPr lang="ru-RU" dirty="0"/>
              <a:t> </a:t>
            </a:r>
            <a:r>
              <a:rPr lang="ru-RU" dirty="0" err="1"/>
              <a:t>obstructive</a:t>
            </a:r>
            <a:r>
              <a:rPr lang="ru-RU" dirty="0"/>
              <a:t> </a:t>
            </a:r>
            <a:r>
              <a:rPr lang="ru-RU" dirty="0" err="1"/>
              <a:t>pulmonary</a:t>
            </a:r>
            <a:r>
              <a:rPr lang="ru-RU" dirty="0"/>
              <a:t> </a:t>
            </a:r>
            <a:r>
              <a:rPr lang="ru-RU" dirty="0" err="1"/>
              <a:t>disease</a:t>
            </a:r>
            <a:r>
              <a:rPr lang="ru-RU" dirty="0"/>
              <a:t>: a </a:t>
            </a:r>
            <a:r>
              <a:rPr lang="ru-RU" dirty="0" err="1"/>
              <a:t>case-control</a:t>
            </a:r>
            <a:r>
              <a:rPr lang="ru-RU" dirty="0"/>
              <a:t> </a:t>
            </a:r>
            <a:r>
              <a:rPr lang="ru-RU" dirty="0" err="1"/>
              <a:t>study</a:t>
            </a:r>
            <a:r>
              <a:rPr lang="ru-RU" dirty="0"/>
              <a:t>. </a:t>
            </a:r>
            <a:r>
              <a:rPr lang="ru-RU" i="1" dirty="0" err="1"/>
              <a:t>Br</a:t>
            </a:r>
            <a:r>
              <a:rPr lang="ru-RU" i="1" dirty="0"/>
              <a:t> J Dermatol</a:t>
            </a:r>
            <a:r>
              <a:rPr lang="ru-RU" dirty="0"/>
              <a:t>. 2008;159:956-960.</a:t>
            </a:r>
          </a:p>
          <a:p>
            <a:pPr marL="228600" indent="-228600" eaLnBrk="1" fontAlgn="auto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Font typeface="Wingdings" panose="05000000000000000000" pitchFamily="2" charset="2"/>
              <a:buAutoNum type="arabicPeriod"/>
              <a:defRPr/>
            </a:pPr>
            <a:r>
              <a:rPr lang="ru-RU" dirty="0" err="1"/>
              <a:t>Cohen</a:t>
            </a:r>
            <a:r>
              <a:rPr lang="ru-RU" dirty="0"/>
              <a:t> AD, et al. Psoriasis </a:t>
            </a:r>
            <a:r>
              <a:rPr lang="ru-RU" dirty="0" err="1"/>
              <a:t>associated</a:t>
            </a:r>
            <a:r>
              <a:rPr lang="ru-RU" dirty="0"/>
              <a:t> with </a:t>
            </a:r>
            <a:r>
              <a:rPr lang="ru-RU" dirty="0" err="1"/>
              <a:t>ulcerative</a:t>
            </a:r>
            <a:r>
              <a:rPr lang="ru-RU" dirty="0"/>
              <a:t> </a:t>
            </a:r>
            <a:r>
              <a:rPr lang="ru-RU" dirty="0" err="1"/>
              <a:t>colitis</a:t>
            </a:r>
            <a:r>
              <a:rPr lang="ru-RU" dirty="0"/>
              <a:t> and </a:t>
            </a:r>
            <a:r>
              <a:rPr lang="ru-RU" dirty="0" err="1"/>
              <a:t>Crohn's</a:t>
            </a:r>
            <a:r>
              <a:rPr lang="ru-RU" dirty="0"/>
              <a:t> </a:t>
            </a:r>
            <a:r>
              <a:rPr lang="ru-RU" dirty="0" err="1"/>
              <a:t>disease</a:t>
            </a:r>
            <a:r>
              <a:rPr lang="ru-RU" dirty="0"/>
              <a:t>. </a:t>
            </a:r>
            <a:r>
              <a:rPr lang="ru-RU" i="1" dirty="0"/>
              <a:t>J </a:t>
            </a:r>
            <a:r>
              <a:rPr lang="ru-RU" i="1" dirty="0" err="1"/>
              <a:t>Eur</a:t>
            </a:r>
            <a:r>
              <a:rPr lang="ru-RU" i="1" dirty="0"/>
              <a:t> Acad Dermatol </a:t>
            </a:r>
            <a:r>
              <a:rPr lang="ru-RU" i="1" dirty="0" err="1"/>
              <a:t>Venereol</a:t>
            </a:r>
            <a:r>
              <a:rPr lang="ru-RU" dirty="0"/>
              <a:t>. 2009;23:561-565. </a:t>
            </a:r>
            <a:endParaRPr lang="en-US" dirty="0"/>
          </a:p>
          <a:p>
            <a:pPr marL="228600" indent="-228600" eaLnBrk="1" fontAlgn="auto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Font typeface="Wingdings" panose="05000000000000000000" pitchFamily="2" charset="2"/>
              <a:buAutoNum type="arabicPeriod"/>
              <a:defRPr/>
            </a:pPr>
            <a:r>
              <a:rPr lang="ru-RU" dirty="0" err="1"/>
              <a:t>Prussick</a:t>
            </a:r>
            <a:r>
              <a:rPr lang="ru-RU" dirty="0"/>
              <a:t> R, </a:t>
            </a:r>
            <a:r>
              <a:rPr lang="ru-RU" dirty="0" err="1"/>
              <a:t>Prussick</a:t>
            </a:r>
            <a:r>
              <a:rPr lang="ru-RU" dirty="0"/>
              <a:t> L, </a:t>
            </a:r>
            <a:r>
              <a:rPr lang="ru-RU" dirty="0" err="1"/>
              <a:t>Nussbaum</a:t>
            </a:r>
            <a:r>
              <a:rPr lang="ru-RU" dirty="0"/>
              <a:t> D. </a:t>
            </a:r>
            <a:r>
              <a:rPr lang="ru-RU" dirty="0" err="1"/>
              <a:t>Nonalcoholic</a:t>
            </a:r>
            <a:r>
              <a:rPr lang="ru-RU" dirty="0"/>
              <a:t> </a:t>
            </a:r>
            <a:r>
              <a:rPr lang="ru-RU" dirty="0" err="1"/>
              <a:t>Fatty</a:t>
            </a:r>
            <a:r>
              <a:rPr lang="ru-RU" dirty="0"/>
              <a:t> </a:t>
            </a:r>
            <a:r>
              <a:rPr lang="ru-RU" dirty="0" err="1"/>
              <a:t>liver</a:t>
            </a:r>
            <a:r>
              <a:rPr lang="ru-RU" dirty="0"/>
              <a:t> </a:t>
            </a:r>
            <a:r>
              <a:rPr lang="ru-RU" dirty="0" err="1"/>
              <a:t>disease</a:t>
            </a:r>
            <a:r>
              <a:rPr lang="ru-RU" dirty="0"/>
              <a:t> and psoriasis: </a:t>
            </a:r>
            <a:r>
              <a:rPr lang="ru-RU" dirty="0" err="1"/>
              <a:t>what</a:t>
            </a:r>
            <a:r>
              <a:rPr lang="ru-RU" dirty="0"/>
              <a:t> a </a:t>
            </a:r>
            <a:r>
              <a:rPr lang="ru-RU" dirty="0" err="1"/>
              <a:t>dermatologist</a:t>
            </a:r>
            <a:r>
              <a:rPr lang="ru-RU" dirty="0"/>
              <a:t> </a:t>
            </a:r>
            <a:r>
              <a:rPr lang="ru-RU" dirty="0" err="1"/>
              <a:t>needs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know</a:t>
            </a:r>
            <a:r>
              <a:rPr lang="ru-RU" dirty="0"/>
              <a:t>. J </a:t>
            </a:r>
            <a:r>
              <a:rPr lang="ru-RU" dirty="0" err="1"/>
              <a:t>Clin</a:t>
            </a:r>
            <a:r>
              <a:rPr lang="ru-RU" dirty="0"/>
              <a:t> </a:t>
            </a:r>
            <a:r>
              <a:rPr lang="ru-RU" dirty="0" err="1"/>
              <a:t>Aesthet</a:t>
            </a:r>
            <a:r>
              <a:rPr lang="ru-RU" dirty="0"/>
              <a:t> Dermatol. 2015;8(3):43-5.</a:t>
            </a:r>
          </a:p>
          <a:p>
            <a:pPr marL="228600" indent="-228600" eaLnBrk="1" fontAlgn="auto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Font typeface="Wingdings" panose="05000000000000000000" pitchFamily="2" charset="2"/>
              <a:buAutoNum type="arabicPeriod"/>
              <a:defRPr/>
            </a:pPr>
            <a:r>
              <a:rPr lang="ru-RU" dirty="0" err="1"/>
              <a:t>Ritchlin</a:t>
            </a:r>
            <a:r>
              <a:rPr lang="ru-RU" dirty="0"/>
              <a:t> CT, </a:t>
            </a:r>
            <a:r>
              <a:rPr lang="ru-RU" dirty="0" err="1"/>
              <a:t>Colbert</a:t>
            </a:r>
            <a:r>
              <a:rPr lang="ru-RU" dirty="0"/>
              <a:t> RA, </a:t>
            </a:r>
            <a:r>
              <a:rPr lang="ru-RU" dirty="0" err="1"/>
              <a:t>Gladman</a:t>
            </a:r>
            <a:r>
              <a:rPr lang="ru-RU" dirty="0"/>
              <a:t> DD. Psoriatic arthritis. </a:t>
            </a:r>
            <a:r>
              <a:rPr lang="ru-RU" i="1" dirty="0" err="1"/>
              <a:t>New</a:t>
            </a:r>
            <a:r>
              <a:rPr lang="ru-RU" i="1" dirty="0"/>
              <a:t> </a:t>
            </a:r>
            <a:r>
              <a:rPr lang="ru-RU" i="1" dirty="0" err="1"/>
              <a:t>Engl</a:t>
            </a:r>
            <a:r>
              <a:rPr lang="ru-RU" i="1" dirty="0"/>
              <a:t> J </a:t>
            </a:r>
            <a:r>
              <a:rPr lang="ru-RU" i="1" dirty="0" err="1"/>
              <a:t>Med</a:t>
            </a:r>
            <a:r>
              <a:rPr lang="ru-RU" dirty="0"/>
              <a:t>. 2017;376(10):957-970.</a:t>
            </a:r>
          </a:p>
          <a:p>
            <a:pPr marL="228600" indent="-228600" eaLnBrk="1" fontAlgn="auto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Font typeface="Wingdings" panose="05000000000000000000" pitchFamily="2" charset="2"/>
              <a:buAutoNum type="arabicPeriod"/>
              <a:defRPr/>
            </a:pPr>
            <a:r>
              <a:rPr lang="ru-RU" dirty="0" err="1"/>
              <a:t>Coates</a:t>
            </a:r>
            <a:r>
              <a:rPr lang="ru-RU" dirty="0"/>
              <a:t> LC, </a:t>
            </a:r>
            <a:r>
              <a:rPr lang="ru-RU" dirty="0" err="1"/>
              <a:t>Helliwell</a:t>
            </a:r>
            <a:r>
              <a:rPr lang="ru-RU" dirty="0"/>
              <a:t> PS. Psoriatic arthritis: </a:t>
            </a:r>
            <a:r>
              <a:rPr lang="ru-RU" dirty="0" err="1"/>
              <a:t>state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art</a:t>
            </a:r>
            <a:r>
              <a:rPr lang="ru-RU" dirty="0"/>
              <a:t> review. </a:t>
            </a:r>
            <a:r>
              <a:rPr lang="ru-RU" i="1" dirty="0" err="1"/>
              <a:t>Clin</a:t>
            </a:r>
            <a:r>
              <a:rPr lang="ru-RU" i="1" dirty="0"/>
              <a:t> </a:t>
            </a:r>
            <a:r>
              <a:rPr lang="ru-RU" i="1" dirty="0" err="1"/>
              <a:t>Med</a:t>
            </a:r>
            <a:r>
              <a:rPr lang="ru-RU" i="1" dirty="0"/>
              <a:t>.</a:t>
            </a:r>
            <a:r>
              <a:rPr lang="ru-RU" dirty="0"/>
              <a:t> 2017;17(1):65-70.</a:t>
            </a:r>
          </a:p>
          <a:p>
            <a:pPr marL="228600" indent="-228600" eaLnBrk="1" fontAlgn="auto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Font typeface="Wingdings" panose="05000000000000000000" pitchFamily="2" charset="2"/>
              <a:buAutoNum type="arabicPeriod"/>
              <a:defRPr/>
            </a:pPr>
            <a:r>
              <a:rPr lang="ru-RU" dirty="0" err="1"/>
              <a:t>Mease</a:t>
            </a:r>
            <a:r>
              <a:rPr lang="ru-RU" dirty="0"/>
              <a:t> PJ, et al. </a:t>
            </a:r>
            <a:r>
              <a:rPr lang="ru-RU" dirty="0" err="1"/>
              <a:t>Clinical</a:t>
            </a:r>
            <a:r>
              <a:rPr lang="ru-RU" dirty="0"/>
              <a:t> and Patient-</a:t>
            </a:r>
            <a:r>
              <a:rPr lang="ru-RU" dirty="0" err="1"/>
              <a:t>reported</a:t>
            </a:r>
            <a:r>
              <a:rPr lang="ru-RU" dirty="0"/>
              <a:t> </a:t>
            </a:r>
            <a:r>
              <a:rPr lang="ru-RU" dirty="0" err="1"/>
              <a:t>Outcomes</a:t>
            </a:r>
            <a:r>
              <a:rPr lang="ru-RU" dirty="0"/>
              <a:t> in Patients with Psoriatic Arthritis (</a:t>
            </a:r>
            <a:r>
              <a:rPr lang="ru-RU" dirty="0" err="1"/>
              <a:t>PsA</a:t>
            </a:r>
            <a:r>
              <a:rPr lang="ru-RU" dirty="0"/>
              <a:t>) </a:t>
            </a:r>
            <a:r>
              <a:rPr lang="ru-RU" dirty="0" err="1"/>
              <a:t>by</a:t>
            </a:r>
            <a:r>
              <a:rPr lang="ru-RU" dirty="0"/>
              <a:t> </a:t>
            </a:r>
            <a:r>
              <a:rPr lang="ru-RU" dirty="0" err="1"/>
              <a:t>Body</a:t>
            </a:r>
            <a:r>
              <a:rPr lang="ru-RU" dirty="0"/>
              <a:t> </a:t>
            </a:r>
            <a:r>
              <a:rPr lang="ru-RU" dirty="0" err="1"/>
              <a:t>Surface</a:t>
            </a:r>
            <a:r>
              <a:rPr lang="ru-RU" dirty="0"/>
              <a:t> </a:t>
            </a:r>
            <a:r>
              <a:rPr lang="ru-RU" dirty="0" err="1"/>
              <a:t>Area</a:t>
            </a:r>
            <a:r>
              <a:rPr lang="ru-RU" dirty="0"/>
              <a:t> </a:t>
            </a:r>
            <a:r>
              <a:rPr lang="ru-RU" dirty="0" err="1"/>
              <a:t>Affected</a:t>
            </a:r>
            <a:r>
              <a:rPr lang="ru-RU" dirty="0"/>
              <a:t> </a:t>
            </a:r>
            <a:r>
              <a:rPr lang="ru-RU" dirty="0" err="1"/>
              <a:t>by</a:t>
            </a:r>
            <a:r>
              <a:rPr lang="ru-RU" dirty="0"/>
              <a:t> Psoriasis: </a:t>
            </a:r>
            <a:r>
              <a:rPr lang="ru-RU" dirty="0" err="1"/>
              <a:t>Results</a:t>
            </a:r>
            <a:r>
              <a:rPr lang="ru-RU" dirty="0"/>
              <a:t> </a:t>
            </a:r>
            <a:r>
              <a:rPr lang="ru-RU" dirty="0" err="1"/>
              <a:t>from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Corrona</a:t>
            </a:r>
            <a:r>
              <a:rPr lang="ru-RU" dirty="0"/>
              <a:t> </a:t>
            </a:r>
            <a:r>
              <a:rPr lang="ru-RU" dirty="0" err="1"/>
              <a:t>PsA</a:t>
            </a:r>
            <a:r>
              <a:rPr lang="ru-RU" dirty="0"/>
              <a:t>/</a:t>
            </a:r>
            <a:r>
              <a:rPr lang="ru-RU" dirty="0" err="1"/>
              <a:t>Spondyloarthritis</a:t>
            </a:r>
            <a:r>
              <a:rPr lang="ru-RU" dirty="0"/>
              <a:t> </a:t>
            </a:r>
            <a:r>
              <a:rPr lang="ru-RU" dirty="0" err="1"/>
              <a:t>Registry</a:t>
            </a:r>
            <a:r>
              <a:rPr lang="ru-RU" dirty="0"/>
              <a:t>. </a:t>
            </a:r>
            <a:r>
              <a:rPr lang="ru-RU" i="1" dirty="0"/>
              <a:t>J </a:t>
            </a:r>
            <a:r>
              <a:rPr lang="ru-RU" i="1" dirty="0" err="1"/>
              <a:t>Rheumatol</a:t>
            </a:r>
            <a:r>
              <a:rPr lang="ru-RU" dirty="0"/>
              <a:t>. 2017;44(8):1151</a:t>
            </a:r>
            <a:r>
              <a:rPr lang="ru-RU" dirty="0">
                <a:solidFill>
                  <a:srgbClr val="000000"/>
                </a:solidFill>
              </a:rPr>
              <a:t>-</a:t>
            </a:r>
            <a:r>
              <a:rPr lang="ru-RU" dirty="0"/>
              <a:t>1158.</a:t>
            </a:r>
          </a:p>
          <a:p>
            <a:pPr marL="228600" indent="-228600" eaLnBrk="1" fontAlgn="auto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Font typeface="Wingdings" panose="05000000000000000000" pitchFamily="2" charset="2"/>
              <a:buAutoNum type="arabicPeriod"/>
              <a:defRPr/>
            </a:pPr>
            <a:r>
              <a:rPr lang="ru-RU" dirty="0" err="1"/>
              <a:t>Veale</a:t>
            </a:r>
            <a:r>
              <a:rPr lang="ru-RU" dirty="0"/>
              <a:t> DJ. Psoriatic arthritis: </a:t>
            </a:r>
            <a:r>
              <a:rPr lang="ru-RU" dirty="0" err="1"/>
              <a:t>recent</a:t>
            </a:r>
            <a:r>
              <a:rPr lang="ru-RU" dirty="0"/>
              <a:t> </a:t>
            </a:r>
            <a:r>
              <a:rPr lang="ru-RU" dirty="0" err="1"/>
              <a:t>progress</a:t>
            </a:r>
            <a:r>
              <a:rPr lang="ru-RU" dirty="0"/>
              <a:t> in </a:t>
            </a:r>
            <a:r>
              <a:rPr lang="ru-RU" dirty="0" err="1"/>
              <a:t>pathophysiology</a:t>
            </a:r>
            <a:r>
              <a:rPr lang="ru-RU" dirty="0"/>
              <a:t> and </a:t>
            </a:r>
            <a:r>
              <a:rPr lang="ru-RU" dirty="0" err="1"/>
              <a:t>drug</a:t>
            </a:r>
            <a:r>
              <a:rPr lang="ru-RU" dirty="0"/>
              <a:t> </a:t>
            </a:r>
            <a:r>
              <a:rPr lang="ru-RU" dirty="0" err="1"/>
              <a:t>development</a:t>
            </a:r>
            <a:r>
              <a:rPr lang="ru-RU" dirty="0"/>
              <a:t>. </a:t>
            </a:r>
            <a:r>
              <a:rPr lang="ru-RU" i="1" dirty="0"/>
              <a:t>Arthritis </a:t>
            </a:r>
            <a:r>
              <a:rPr lang="ru-RU" i="1" dirty="0" err="1"/>
              <a:t>Res</a:t>
            </a:r>
            <a:r>
              <a:rPr lang="ru-RU" i="1" dirty="0"/>
              <a:t> </a:t>
            </a:r>
            <a:r>
              <a:rPr lang="ru-RU" i="1" dirty="0" err="1"/>
              <a:t>Ther</a:t>
            </a:r>
            <a:r>
              <a:rPr lang="ru-RU" dirty="0"/>
              <a:t>. 2013;15(6):224.</a:t>
            </a: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9pPr>
          </a:lstStyle>
          <a:p>
            <a:fld id="{196E2D04-59E4-4E39-96F0-66BC56EABAA6}" type="slidenum">
              <a:rPr lang="en-US" altLang="ru-RU" sz="1200" b="0" smtClean="0">
                <a:latin typeface="Times New Roman" panose="02020603050405020304" pitchFamily="18" charset="0"/>
              </a:rPr>
              <a:pPr/>
              <a:t>44</a:t>
            </a:fld>
            <a:endParaRPr lang="en-US" altLang="ru-RU" sz="1200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572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6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900" dirty="0">
                <a:latin typeface="Arial" panose="020B0604020202020204" pitchFamily="34" charset="0"/>
              </a:rPr>
              <a:t>У взрослых псориаз ассоциирован с повышенным риском значимых сопутствующих заболеваний,</a:t>
            </a:r>
            <a:r>
              <a:rPr lang="ru-RU" sz="900" baseline="30000" dirty="0">
                <a:latin typeface="Arial" panose="020B0604020202020204" pitchFamily="34" charset="0"/>
              </a:rPr>
              <a:t>1</a:t>
            </a:r>
            <a:r>
              <a:rPr lang="ru-RU" sz="900" dirty="0">
                <a:latin typeface="Arial" panose="020B0604020202020204" pitchFamily="34" charset="0"/>
              </a:rPr>
              <a:t> которые включают заболевания, связанные с метаболическим синдромом (артериальную гипертензию, </a:t>
            </a:r>
            <a:r>
              <a:rPr lang="ru-RU" sz="900" dirty="0" err="1">
                <a:latin typeface="Arial" panose="020B0604020202020204" pitchFamily="34" charset="0"/>
              </a:rPr>
              <a:t>гиперлипидемию</a:t>
            </a:r>
            <a:r>
              <a:rPr lang="ru-RU" sz="900" dirty="0">
                <a:latin typeface="Arial" panose="020B0604020202020204" pitchFamily="34" charset="0"/>
              </a:rPr>
              <a:t>, ожирение и сахарный диабет) и воспалительные заболевания (ревматоидный артрит, болезнь Крона и неспецифический язвенный колит)</a:t>
            </a:r>
            <a:r>
              <a:rPr lang="ru-RU" sz="900" baseline="30000" dirty="0">
                <a:latin typeface="Arial" panose="020B0604020202020204" pitchFamily="34" charset="0"/>
              </a:rPr>
              <a:t>1</a:t>
            </a:r>
            <a:endParaRPr lang="ru" altLang="en-US" sz="900" dirty="0" smtClean="0">
              <a:latin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900" dirty="0">
                <a:latin typeface="Arial" panose="020B0604020202020204" pitchFamily="34" charset="0"/>
              </a:rPr>
              <a:t>Аналогичная взаимосвязь наблюдалась у детей и молодых людей: в международном исследовании с участием детей с псориазом (N=409) было отмечено, что вне зависимости от тяжести псориаза у этих пациентов имеется значимо большая вероятность избыточной массы тела или ожирения, чем у контрольных пациентов, и, соответственно, повышенный риск осложнений, связанных с избыточным накоплением жировой ткани.</a:t>
            </a:r>
            <a:r>
              <a:rPr lang="ru-RU" sz="900" baseline="30000" dirty="0">
                <a:latin typeface="Arial" panose="020B0604020202020204" pitchFamily="34" charset="0"/>
              </a:rPr>
              <a:t>2</a:t>
            </a:r>
            <a:r>
              <a:rPr lang="ru-RU" sz="900" dirty="0">
                <a:latin typeface="Arial" panose="020B0604020202020204" pitchFamily="34" charset="0"/>
              </a:rPr>
              <a:t> Неясно, предшествует ли избыточное накопление жировой ткани развитию псориаза или же псориаз обуславливает развитие ожирения (вследствие хронического высвобождения цитокинов из пораженных псориазом тканей в совокупности с факторами образа жизни, например, снижением физической активности)</a:t>
            </a:r>
            <a:r>
              <a:rPr lang="ru-RU" sz="900" baseline="30000" dirty="0">
                <a:latin typeface="Arial" panose="020B0604020202020204" pitchFamily="34" charset="0"/>
              </a:rPr>
              <a:t>2 </a:t>
            </a:r>
            <a:endParaRPr lang="ru" altLang="en-US" sz="900" dirty="0">
              <a:latin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900" dirty="0">
                <a:latin typeface="Arial" panose="020B0604020202020204" pitchFamily="34" charset="0"/>
              </a:rPr>
              <a:t>В некоторых исследованиях было обнаружено, что у детей с псориазом наблюдается нарушение липидного профиля даже при отсутствии избыточного накопления жировой ткани/вне зависимости от ожирения</a:t>
            </a:r>
            <a:r>
              <a:rPr lang="ru-RU" sz="900" baseline="30000" dirty="0">
                <a:latin typeface="Arial" panose="020B0604020202020204" pitchFamily="34" charset="0"/>
              </a:rPr>
              <a:t>3,4</a:t>
            </a:r>
            <a:endParaRPr lang="ru" altLang="en-US" sz="900" dirty="0" smtClean="0">
              <a:latin typeface="Arial" panose="020B0604020202020204" pitchFamily="34" charset="0"/>
            </a:endParaRPr>
          </a:p>
          <a:p>
            <a:pPr>
              <a:defRPr/>
            </a:pPr>
            <a:endParaRPr lang="ru" altLang="en-US" sz="1000" dirty="0" smtClean="0">
              <a:latin typeface="Arial" panose="020B0604020202020204" pitchFamily="34" charset="0"/>
            </a:endParaRPr>
          </a:p>
          <a:p>
            <a:pPr>
              <a:defRPr/>
            </a:pPr>
            <a:r>
              <a:rPr lang="ru-RU" sz="900" b="1" dirty="0">
                <a:latin typeface="Arial" panose="020B0604020202020204" pitchFamily="34" charset="0"/>
              </a:rPr>
              <a:t>Литература</a:t>
            </a:r>
          </a:p>
          <a:p>
            <a:pPr marL="228600" indent="-228600" eaLnBrk="1" hangingPunct="1">
              <a:buFontTx/>
              <a:buAutoNum type="arabicPeriod"/>
              <a:defRPr/>
            </a:pPr>
            <a:r>
              <a:rPr lang="ru-RU" sz="900" dirty="0" err="1">
                <a:latin typeface="Arial" panose="020B0604020202020204" pitchFamily="34" charset="0"/>
              </a:rPr>
              <a:t>Augustin</a:t>
            </a:r>
            <a:r>
              <a:rPr lang="ru-RU" sz="900" dirty="0">
                <a:latin typeface="Arial" panose="020B0604020202020204" pitchFamily="34" charset="0"/>
              </a:rPr>
              <a:t> M, </a:t>
            </a:r>
            <a:r>
              <a:rPr lang="ru-RU" sz="900" dirty="0" err="1">
                <a:latin typeface="Arial" panose="020B0604020202020204" pitchFamily="34" charset="0"/>
              </a:rPr>
              <a:t>Reich</a:t>
            </a:r>
            <a:r>
              <a:rPr lang="ru-RU" sz="900" dirty="0">
                <a:latin typeface="Arial" panose="020B0604020202020204" pitchFamily="34" charset="0"/>
              </a:rPr>
              <a:t> K, </a:t>
            </a:r>
            <a:r>
              <a:rPr lang="ru-RU" sz="900" dirty="0" err="1">
                <a:latin typeface="Arial" panose="020B0604020202020204" pitchFamily="34" charset="0"/>
              </a:rPr>
              <a:t>Glaeske</a:t>
            </a:r>
            <a:r>
              <a:rPr lang="ru-RU" sz="900" dirty="0">
                <a:latin typeface="Arial" panose="020B0604020202020204" pitchFamily="34" charset="0"/>
              </a:rPr>
              <a:t> G, </a:t>
            </a:r>
            <a:r>
              <a:rPr lang="ru-RU" sz="900" dirty="0" err="1">
                <a:latin typeface="Arial" panose="020B0604020202020204" pitchFamily="34" charset="0"/>
              </a:rPr>
              <a:t>et</a:t>
            </a:r>
            <a:r>
              <a:rPr lang="ru-RU" sz="900" dirty="0">
                <a:latin typeface="Arial" panose="020B0604020202020204" pitchFamily="34" charset="0"/>
              </a:rPr>
              <a:t> </a:t>
            </a:r>
            <a:r>
              <a:rPr lang="ru-RU" sz="900" dirty="0" err="1">
                <a:latin typeface="Arial" panose="020B0604020202020204" pitchFamily="34" charset="0"/>
              </a:rPr>
              <a:t>al</a:t>
            </a:r>
            <a:r>
              <a:rPr lang="ru-RU" sz="900" dirty="0">
                <a:latin typeface="Arial" panose="020B0604020202020204" pitchFamily="34" charset="0"/>
              </a:rPr>
              <a:t>. </a:t>
            </a:r>
            <a:r>
              <a:rPr lang="ru-RU" sz="900" dirty="0" err="1">
                <a:latin typeface="Arial" panose="020B0604020202020204" pitchFamily="34" charset="0"/>
              </a:rPr>
              <a:t>Co-morbidity</a:t>
            </a:r>
            <a:r>
              <a:rPr lang="ru-RU" sz="900" dirty="0">
                <a:latin typeface="Arial" panose="020B0604020202020204" pitchFamily="34" charset="0"/>
              </a:rPr>
              <a:t> </a:t>
            </a:r>
            <a:r>
              <a:rPr lang="ru-RU" sz="900" dirty="0" err="1">
                <a:latin typeface="Arial" panose="020B0604020202020204" pitchFamily="34" charset="0"/>
              </a:rPr>
              <a:t>and</a:t>
            </a:r>
            <a:r>
              <a:rPr lang="ru-RU" sz="900" dirty="0">
                <a:latin typeface="Arial" panose="020B0604020202020204" pitchFamily="34" charset="0"/>
              </a:rPr>
              <a:t> </a:t>
            </a:r>
            <a:r>
              <a:rPr lang="ru-RU" sz="900" dirty="0" err="1">
                <a:latin typeface="Arial" panose="020B0604020202020204" pitchFamily="34" charset="0"/>
              </a:rPr>
              <a:t>age-related</a:t>
            </a:r>
            <a:r>
              <a:rPr lang="ru-RU" sz="900" dirty="0">
                <a:latin typeface="Arial" panose="020B0604020202020204" pitchFamily="34" charset="0"/>
              </a:rPr>
              <a:t> </a:t>
            </a:r>
            <a:r>
              <a:rPr lang="ru-RU" sz="900" dirty="0" err="1">
                <a:latin typeface="Arial" panose="020B0604020202020204" pitchFamily="34" charset="0"/>
              </a:rPr>
              <a:t>prevalence</a:t>
            </a:r>
            <a:r>
              <a:rPr lang="ru-RU" sz="900" dirty="0">
                <a:latin typeface="Arial" panose="020B0604020202020204" pitchFamily="34" charset="0"/>
              </a:rPr>
              <a:t> </a:t>
            </a:r>
            <a:r>
              <a:rPr lang="ru-RU" sz="900" dirty="0" err="1">
                <a:latin typeface="Arial" panose="020B0604020202020204" pitchFamily="34" charset="0"/>
              </a:rPr>
              <a:t>of</a:t>
            </a:r>
            <a:r>
              <a:rPr lang="ru-RU" sz="900" dirty="0">
                <a:latin typeface="Arial" panose="020B0604020202020204" pitchFamily="34" charset="0"/>
              </a:rPr>
              <a:t> </a:t>
            </a:r>
            <a:r>
              <a:rPr lang="ru-RU" sz="900" dirty="0" err="1">
                <a:latin typeface="Arial" panose="020B0604020202020204" pitchFamily="34" charset="0"/>
              </a:rPr>
              <a:t>psoriasis</a:t>
            </a:r>
            <a:r>
              <a:rPr lang="ru-RU" sz="900" dirty="0">
                <a:latin typeface="Arial" panose="020B0604020202020204" pitchFamily="34" charset="0"/>
              </a:rPr>
              <a:t>: </a:t>
            </a:r>
            <a:r>
              <a:rPr lang="ru-RU" sz="900" dirty="0" err="1">
                <a:latin typeface="Arial" panose="020B0604020202020204" pitchFamily="34" charset="0"/>
              </a:rPr>
              <a:t>Analysis</a:t>
            </a:r>
            <a:r>
              <a:rPr lang="ru-RU" sz="900" dirty="0">
                <a:latin typeface="Arial" panose="020B0604020202020204" pitchFamily="34" charset="0"/>
              </a:rPr>
              <a:t> </a:t>
            </a:r>
            <a:r>
              <a:rPr lang="ru-RU" sz="900" dirty="0" err="1">
                <a:latin typeface="Arial" panose="020B0604020202020204" pitchFamily="34" charset="0"/>
              </a:rPr>
              <a:t>of</a:t>
            </a:r>
            <a:r>
              <a:rPr lang="ru-RU" sz="900" dirty="0">
                <a:latin typeface="Arial" panose="020B0604020202020204" pitchFamily="34" charset="0"/>
              </a:rPr>
              <a:t> </a:t>
            </a:r>
            <a:r>
              <a:rPr lang="ru-RU" sz="900" dirty="0" err="1">
                <a:latin typeface="Arial" panose="020B0604020202020204" pitchFamily="34" charset="0"/>
              </a:rPr>
              <a:t>health</a:t>
            </a:r>
            <a:r>
              <a:rPr lang="ru-RU" sz="900" dirty="0">
                <a:latin typeface="Arial" panose="020B0604020202020204" pitchFamily="34" charset="0"/>
              </a:rPr>
              <a:t> </a:t>
            </a:r>
            <a:r>
              <a:rPr lang="ru-RU" sz="900" dirty="0" err="1">
                <a:latin typeface="Arial" panose="020B0604020202020204" pitchFamily="34" charset="0"/>
              </a:rPr>
              <a:t>insurance</a:t>
            </a:r>
            <a:r>
              <a:rPr lang="ru-RU" sz="900" dirty="0">
                <a:latin typeface="Arial" panose="020B0604020202020204" pitchFamily="34" charset="0"/>
              </a:rPr>
              <a:t> </a:t>
            </a:r>
            <a:r>
              <a:rPr lang="ru-RU" sz="900" dirty="0" err="1">
                <a:latin typeface="Arial" panose="020B0604020202020204" pitchFamily="34" charset="0"/>
              </a:rPr>
              <a:t>data</a:t>
            </a:r>
            <a:r>
              <a:rPr lang="ru-RU" sz="900" dirty="0">
                <a:latin typeface="Arial" panose="020B0604020202020204" pitchFamily="34" charset="0"/>
              </a:rPr>
              <a:t> </a:t>
            </a:r>
            <a:r>
              <a:rPr lang="ru-RU" sz="900" dirty="0" err="1">
                <a:latin typeface="Arial" panose="020B0604020202020204" pitchFamily="34" charset="0"/>
              </a:rPr>
              <a:t>in</a:t>
            </a:r>
            <a:r>
              <a:rPr lang="ru-RU" sz="900" dirty="0">
                <a:latin typeface="Arial" panose="020B0604020202020204" pitchFamily="34" charset="0"/>
              </a:rPr>
              <a:t> </a:t>
            </a:r>
            <a:r>
              <a:rPr lang="ru-RU" sz="900" dirty="0" err="1">
                <a:latin typeface="Arial" panose="020B0604020202020204" pitchFamily="34" charset="0"/>
              </a:rPr>
              <a:t>Germany</a:t>
            </a:r>
            <a:r>
              <a:rPr lang="ru-RU" sz="900" dirty="0">
                <a:latin typeface="Arial" panose="020B0604020202020204" pitchFamily="34" charset="0"/>
              </a:rPr>
              <a:t>. </a:t>
            </a:r>
            <a:r>
              <a:rPr lang="ru-RU" sz="900" i="1" dirty="0" err="1">
                <a:latin typeface="Arial" panose="020B0604020202020204" pitchFamily="34" charset="0"/>
              </a:rPr>
              <a:t>Acta</a:t>
            </a:r>
            <a:r>
              <a:rPr lang="ru-RU" sz="900" i="1" dirty="0">
                <a:latin typeface="Arial" panose="020B0604020202020204" pitchFamily="34" charset="0"/>
              </a:rPr>
              <a:t> </a:t>
            </a:r>
            <a:r>
              <a:rPr lang="ru-RU" sz="900" i="1" dirty="0" err="1">
                <a:latin typeface="Arial" panose="020B0604020202020204" pitchFamily="34" charset="0"/>
              </a:rPr>
              <a:t>Derm</a:t>
            </a:r>
            <a:r>
              <a:rPr lang="ru-RU" sz="900" i="1" dirty="0">
                <a:latin typeface="Arial" panose="020B0604020202020204" pitchFamily="34" charset="0"/>
              </a:rPr>
              <a:t> </a:t>
            </a:r>
            <a:r>
              <a:rPr lang="ru-RU" sz="900" i="1" dirty="0" err="1">
                <a:latin typeface="Arial" panose="020B0604020202020204" pitchFamily="34" charset="0"/>
              </a:rPr>
              <a:t>Venereol</a:t>
            </a:r>
            <a:r>
              <a:rPr lang="ru-RU" sz="900" dirty="0">
                <a:latin typeface="Arial" panose="020B0604020202020204" pitchFamily="34" charset="0"/>
              </a:rPr>
              <a:t>. 2010;90(2):147–151.</a:t>
            </a:r>
          </a:p>
          <a:p>
            <a:pPr marL="228600" indent="-228600" eaLnBrk="1" hangingPunct="1">
              <a:buFontTx/>
              <a:buAutoNum type="arabicPeriod"/>
              <a:defRPr/>
            </a:pPr>
            <a:r>
              <a:rPr lang="ru-RU" sz="900" dirty="0" err="1">
                <a:latin typeface="Arial" panose="020B0604020202020204" pitchFamily="34" charset="0"/>
              </a:rPr>
              <a:t>Paller</a:t>
            </a:r>
            <a:r>
              <a:rPr lang="ru-RU" sz="900" dirty="0">
                <a:latin typeface="Arial" panose="020B0604020202020204" pitchFamily="34" charset="0"/>
              </a:rPr>
              <a:t> AS, </a:t>
            </a:r>
            <a:r>
              <a:rPr lang="ru-RU" sz="900" dirty="0" err="1">
                <a:latin typeface="Arial" panose="020B0604020202020204" pitchFamily="34" charset="0"/>
              </a:rPr>
              <a:t>Mercy</a:t>
            </a:r>
            <a:r>
              <a:rPr lang="ru-RU" sz="900" dirty="0">
                <a:latin typeface="Arial" panose="020B0604020202020204" pitchFamily="34" charset="0"/>
              </a:rPr>
              <a:t> K, </a:t>
            </a:r>
            <a:r>
              <a:rPr lang="ru-RU" sz="900" dirty="0" err="1">
                <a:latin typeface="Arial" panose="020B0604020202020204" pitchFamily="34" charset="0"/>
              </a:rPr>
              <a:t>Kwasny</a:t>
            </a:r>
            <a:r>
              <a:rPr lang="ru-RU" sz="900" dirty="0">
                <a:latin typeface="Arial" panose="020B0604020202020204" pitchFamily="34" charset="0"/>
              </a:rPr>
              <a:t> MJ, </a:t>
            </a:r>
            <a:r>
              <a:rPr lang="ru-RU" sz="900" dirty="0" err="1">
                <a:latin typeface="Arial" panose="020B0604020202020204" pitchFamily="34" charset="0"/>
              </a:rPr>
              <a:t>et</a:t>
            </a:r>
            <a:r>
              <a:rPr lang="ru-RU" sz="900" dirty="0">
                <a:latin typeface="Arial" panose="020B0604020202020204" pitchFamily="34" charset="0"/>
              </a:rPr>
              <a:t> </a:t>
            </a:r>
            <a:r>
              <a:rPr lang="ru-RU" sz="900" dirty="0" err="1">
                <a:latin typeface="Arial" panose="020B0604020202020204" pitchFamily="34" charset="0"/>
              </a:rPr>
              <a:t>al</a:t>
            </a:r>
            <a:r>
              <a:rPr lang="ru-RU" sz="900" dirty="0">
                <a:latin typeface="Arial" panose="020B0604020202020204" pitchFamily="34" charset="0"/>
              </a:rPr>
              <a:t>. </a:t>
            </a:r>
            <a:r>
              <a:rPr lang="ru-RU" sz="900" dirty="0" err="1">
                <a:latin typeface="Arial" panose="020B0604020202020204" pitchFamily="34" charset="0"/>
              </a:rPr>
              <a:t>The</a:t>
            </a:r>
            <a:r>
              <a:rPr lang="ru-RU" sz="900" dirty="0">
                <a:latin typeface="Arial" panose="020B0604020202020204" pitchFamily="34" charset="0"/>
              </a:rPr>
              <a:t> </a:t>
            </a:r>
            <a:r>
              <a:rPr lang="ru-RU" sz="900" dirty="0" err="1">
                <a:latin typeface="Arial" panose="020B0604020202020204" pitchFamily="34" charset="0"/>
              </a:rPr>
              <a:t>association</a:t>
            </a:r>
            <a:r>
              <a:rPr lang="ru-RU" sz="900" dirty="0">
                <a:latin typeface="Arial" panose="020B0604020202020204" pitchFamily="34" charset="0"/>
              </a:rPr>
              <a:t> </a:t>
            </a:r>
            <a:r>
              <a:rPr lang="ru-RU" sz="900" dirty="0" err="1">
                <a:latin typeface="Arial" panose="020B0604020202020204" pitchFamily="34" charset="0"/>
              </a:rPr>
              <a:t>of</a:t>
            </a:r>
            <a:r>
              <a:rPr lang="ru-RU" sz="900" dirty="0">
                <a:latin typeface="Arial" panose="020B0604020202020204" pitchFamily="34" charset="0"/>
              </a:rPr>
              <a:t> </a:t>
            </a:r>
            <a:r>
              <a:rPr lang="ru-RU" sz="900" dirty="0" err="1">
                <a:latin typeface="Arial" panose="020B0604020202020204" pitchFamily="34" charset="0"/>
              </a:rPr>
              <a:t>pediatric</a:t>
            </a:r>
            <a:r>
              <a:rPr lang="ru-RU" sz="900" dirty="0">
                <a:latin typeface="Arial" panose="020B0604020202020204" pitchFamily="34" charset="0"/>
              </a:rPr>
              <a:t> </a:t>
            </a:r>
            <a:r>
              <a:rPr lang="ru-RU" sz="900" dirty="0" err="1">
                <a:latin typeface="Arial" panose="020B0604020202020204" pitchFamily="34" charset="0"/>
              </a:rPr>
              <a:t>psoriasis</a:t>
            </a:r>
            <a:r>
              <a:rPr lang="ru-RU" sz="900" dirty="0">
                <a:latin typeface="Arial" panose="020B0604020202020204" pitchFamily="34" charset="0"/>
              </a:rPr>
              <a:t> </a:t>
            </a:r>
            <a:r>
              <a:rPr lang="ru-RU" sz="900" dirty="0" err="1">
                <a:latin typeface="Arial" panose="020B0604020202020204" pitchFamily="34" charset="0"/>
              </a:rPr>
              <a:t>severity</a:t>
            </a:r>
            <a:r>
              <a:rPr lang="ru-RU" sz="900" dirty="0">
                <a:latin typeface="Arial" panose="020B0604020202020204" pitchFamily="34" charset="0"/>
              </a:rPr>
              <a:t> </a:t>
            </a:r>
            <a:r>
              <a:rPr lang="ru-RU" sz="900" dirty="0" err="1">
                <a:latin typeface="Arial" panose="020B0604020202020204" pitchFamily="34" charset="0"/>
              </a:rPr>
              <a:t>with</a:t>
            </a:r>
            <a:r>
              <a:rPr lang="ru-RU" sz="900" dirty="0">
                <a:latin typeface="Arial" panose="020B0604020202020204" pitchFamily="34" charset="0"/>
              </a:rPr>
              <a:t> </a:t>
            </a:r>
            <a:r>
              <a:rPr lang="ru-RU" sz="900" dirty="0" err="1">
                <a:latin typeface="Arial" panose="020B0604020202020204" pitchFamily="34" charset="0"/>
              </a:rPr>
              <a:t>excess</a:t>
            </a:r>
            <a:r>
              <a:rPr lang="ru-RU" sz="900" dirty="0">
                <a:latin typeface="Arial" panose="020B0604020202020204" pitchFamily="34" charset="0"/>
              </a:rPr>
              <a:t> </a:t>
            </a:r>
            <a:r>
              <a:rPr lang="ru-RU" sz="900" dirty="0" err="1">
                <a:latin typeface="Arial" panose="020B0604020202020204" pitchFamily="34" charset="0"/>
              </a:rPr>
              <a:t>and</a:t>
            </a:r>
            <a:r>
              <a:rPr lang="ru-RU" sz="900" dirty="0">
                <a:latin typeface="Arial" panose="020B0604020202020204" pitchFamily="34" charset="0"/>
              </a:rPr>
              <a:t> </a:t>
            </a:r>
            <a:r>
              <a:rPr lang="ru-RU" sz="900" dirty="0" err="1">
                <a:latin typeface="Arial" panose="020B0604020202020204" pitchFamily="34" charset="0"/>
              </a:rPr>
              <a:t>central</a:t>
            </a:r>
            <a:r>
              <a:rPr lang="ru-RU" sz="900" dirty="0">
                <a:latin typeface="Arial" panose="020B0604020202020204" pitchFamily="34" charset="0"/>
              </a:rPr>
              <a:t> </a:t>
            </a:r>
            <a:r>
              <a:rPr lang="ru-RU" sz="900" dirty="0" err="1">
                <a:latin typeface="Arial" panose="020B0604020202020204" pitchFamily="34" charset="0"/>
              </a:rPr>
              <a:t>adiposity</a:t>
            </a:r>
            <a:r>
              <a:rPr lang="ru-RU" sz="900" dirty="0">
                <a:latin typeface="Arial" panose="020B0604020202020204" pitchFamily="34" charset="0"/>
              </a:rPr>
              <a:t>: </a:t>
            </a:r>
            <a:r>
              <a:rPr lang="ru-RU" sz="900" dirty="0" err="1">
                <a:latin typeface="Arial" panose="020B0604020202020204" pitchFamily="34" charset="0"/>
              </a:rPr>
              <a:t>an</a:t>
            </a:r>
            <a:r>
              <a:rPr lang="ru-RU" sz="900" dirty="0">
                <a:latin typeface="Arial" panose="020B0604020202020204" pitchFamily="34" charset="0"/>
              </a:rPr>
              <a:t> </a:t>
            </a:r>
            <a:r>
              <a:rPr lang="ru-RU" sz="900" dirty="0" err="1">
                <a:latin typeface="Arial" panose="020B0604020202020204" pitchFamily="34" charset="0"/>
              </a:rPr>
              <a:t>international</a:t>
            </a:r>
            <a:r>
              <a:rPr lang="ru-RU" sz="900" dirty="0">
                <a:latin typeface="Arial" panose="020B0604020202020204" pitchFamily="34" charset="0"/>
              </a:rPr>
              <a:t> </a:t>
            </a:r>
            <a:r>
              <a:rPr lang="ru-RU" sz="900" dirty="0" err="1">
                <a:latin typeface="Arial" panose="020B0604020202020204" pitchFamily="34" charset="0"/>
              </a:rPr>
              <a:t>cross-sectional</a:t>
            </a:r>
            <a:r>
              <a:rPr lang="ru-RU" sz="900" dirty="0">
                <a:latin typeface="Arial" panose="020B0604020202020204" pitchFamily="34" charset="0"/>
              </a:rPr>
              <a:t> </a:t>
            </a:r>
            <a:r>
              <a:rPr lang="ru-RU" sz="900" dirty="0" err="1">
                <a:latin typeface="Arial" panose="020B0604020202020204" pitchFamily="34" charset="0"/>
              </a:rPr>
              <a:t>study</a:t>
            </a:r>
            <a:r>
              <a:rPr lang="ru-RU" sz="900" dirty="0">
                <a:latin typeface="Arial" panose="020B0604020202020204" pitchFamily="34" charset="0"/>
              </a:rPr>
              <a:t>. </a:t>
            </a:r>
            <a:r>
              <a:rPr lang="ru-RU" sz="900" i="1" dirty="0">
                <a:latin typeface="Arial" panose="020B0604020202020204" pitchFamily="34" charset="0"/>
              </a:rPr>
              <a:t>JAMA </a:t>
            </a:r>
            <a:r>
              <a:rPr lang="ru-RU" sz="900" i="1" dirty="0" err="1">
                <a:latin typeface="Arial" panose="020B0604020202020204" pitchFamily="34" charset="0"/>
              </a:rPr>
              <a:t>Dermatol</a:t>
            </a:r>
            <a:r>
              <a:rPr lang="ru-RU" sz="900" i="1" dirty="0">
                <a:latin typeface="Arial" panose="020B0604020202020204" pitchFamily="34" charset="0"/>
              </a:rPr>
              <a:t>. </a:t>
            </a:r>
            <a:r>
              <a:rPr lang="ru-RU" sz="900" dirty="0">
                <a:latin typeface="Arial" panose="020B0604020202020204" pitchFamily="34" charset="0"/>
              </a:rPr>
              <a:t>2013;149:166–176.</a:t>
            </a:r>
          </a:p>
          <a:p>
            <a:pPr marL="228600" indent="-228600" eaLnBrk="1" hangingPunct="1">
              <a:buFontTx/>
              <a:buAutoNum type="arabicPeriod"/>
              <a:defRPr/>
            </a:pPr>
            <a:r>
              <a:rPr lang="ru-RU" sz="900" dirty="0" err="1">
                <a:latin typeface="Arial" panose="020B0604020202020204" pitchFamily="34" charset="0"/>
              </a:rPr>
              <a:t>Torres</a:t>
            </a:r>
            <a:r>
              <a:rPr lang="ru-RU" sz="900" dirty="0">
                <a:latin typeface="Arial" panose="020B0604020202020204" pitchFamily="34" charset="0"/>
              </a:rPr>
              <a:t> T, </a:t>
            </a:r>
            <a:r>
              <a:rPr lang="ru-RU" sz="900" dirty="0" err="1">
                <a:latin typeface="Arial" panose="020B0604020202020204" pitchFamily="34" charset="0"/>
              </a:rPr>
              <a:t>Machado</a:t>
            </a:r>
            <a:r>
              <a:rPr lang="ru-RU" sz="900" dirty="0">
                <a:latin typeface="Arial" panose="020B0604020202020204" pitchFamily="34" charset="0"/>
              </a:rPr>
              <a:t> S, </a:t>
            </a:r>
            <a:r>
              <a:rPr lang="ru-RU" sz="900" dirty="0" err="1">
                <a:latin typeface="Arial" panose="020B0604020202020204" pitchFamily="34" charset="0"/>
              </a:rPr>
              <a:t>Mendonça</a:t>
            </a:r>
            <a:r>
              <a:rPr lang="ru-RU" sz="900" dirty="0">
                <a:latin typeface="Arial" panose="020B0604020202020204" pitchFamily="34" charset="0"/>
              </a:rPr>
              <a:t> D, </a:t>
            </a:r>
            <a:r>
              <a:rPr lang="ru-RU" sz="900" dirty="0" err="1">
                <a:latin typeface="Arial" panose="020B0604020202020204" pitchFamily="34" charset="0"/>
              </a:rPr>
              <a:t>Selores</a:t>
            </a:r>
            <a:r>
              <a:rPr lang="ru-RU" sz="900" dirty="0">
                <a:latin typeface="Arial" panose="020B0604020202020204" pitchFamily="34" charset="0"/>
              </a:rPr>
              <a:t> M. </a:t>
            </a:r>
            <a:r>
              <a:rPr lang="ru-RU" sz="900" dirty="0" err="1">
                <a:latin typeface="Arial" panose="020B0604020202020204" pitchFamily="34" charset="0"/>
              </a:rPr>
              <a:t>Cardiovascular</a:t>
            </a:r>
            <a:r>
              <a:rPr lang="ru-RU" sz="900" dirty="0">
                <a:latin typeface="Arial" panose="020B0604020202020204" pitchFamily="34" charset="0"/>
              </a:rPr>
              <a:t> </a:t>
            </a:r>
            <a:r>
              <a:rPr lang="ru-RU" sz="900" dirty="0" err="1">
                <a:latin typeface="Arial" panose="020B0604020202020204" pitchFamily="34" charset="0"/>
              </a:rPr>
              <a:t>comorbidities</a:t>
            </a:r>
            <a:r>
              <a:rPr lang="ru-RU" sz="900" dirty="0">
                <a:latin typeface="Arial" panose="020B0604020202020204" pitchFamily="34" charset="0"/>
              </a:rPr>
              <a:t> </a:t>
            </a:r>
            <a:r>
              <a:rPr lang="ru-RU" sz="900" dirty="0" err="1">
                <a:latin typeface="Arial" panose="020B0604020202020204" pitchFamily="34" charset="0"/>
              </a:rPr>
              <a:t>in</a:t>
            </a:r>
            <a:r>
              <a:rPr lang="ru-RU" sz="900" dirty="0">
                <a:latin typeface="Arial" panose="020B0604020202020204" pitchFamily="34" charset="0"/>
              </a:rPr>
              <a:t> </a:t>
            </a:r>
            <a:r>
              <a:rPr lang="ru-RU" sz="900" dirty="0" err="1">
                <a:latin typeface="Arial" panose="020B0604020202020204" pitchFamily="34" charset="0"/>
              </a:rPr>
              <a:t>childhood</a:t>
            </a:r>
            <a:r>
              <a:rPr lang="ru-RU" sz="900" dirty="0">
                <a:latin typeface="Arial" panose="020B0604020202020204" pitchFamily="34" charset="0"/>
              </a:rPr>
              <a:t> </a:t>
            </a:r>
            <a:r>
              <a:rPr lang="ru-RU" sz="900" dirty="0" err="1">
                <a:latin typeface="Arial" panose="020B0604020202020204" pitchFamily="34" charset="0"/>
              </a:rPr>
              <a:t>psoriasis</a:t>
            </a:r>
            <a:r>
              <a:rPr lang="ru-RU" sz="900" dirty="0">
                <a:latin typeface="Arial" panose="020B0604020202020204" pitchFamily="34" charset="0"/>
              </a:rPr>
              <a:t>. </a:t>
            </a:r>
            <a:r>
              <a:rPr lang="ru-RU" sz="900" i="1" dirty="0" err="1">
                <a:latin typeface="Arial" panose="020B0604020202020204" pitchFamily="34" charset="0"/>
              </a:rPr>
              <a:t>Eur</a:t>
            </a:r>
            <a:r>
              <a:rPr lang="ru-RU" sz="900" i="1" dirty="0">
                <a:latin typeface="Arial" panose="020B0604020202020204" pitchFamily="34" charset="0"/>
              </a:rPr>
              <a:t> J </a:t>
            </a:r>
            <a:r>
              <a:rPr lang="ru-RU" sz="900" i="1" dirty="0" err="1">
                <a:latin typeface="Arial" panose="020B0604020202020204" pitchFamily="34" charset="0"/>
              </a:rPr>
              <a:t>Dermatol</a:t>
            </a:r>
            <a:r>
              <a:rPr lang="ru-RU" sz="900" i="1" dirty="0">
                <a:latin typeface="Arial" panose="020B0604020202020204" pitchFamily="34" charset="0"/>
              </a:rPr>
              <a:t>.</a:t>
            </a:r>
            <a:r>
              <a:rPr lang="ru-RU" sz="900" dirty="0">
                <a:latin typeface="Arial" panose="020B0604020202020204" pitchFamily="34" charset="0"/>
              </a:rPr>
              <a:t> 2014;24:229–235.</a:t>
            </a:r>
          </a:p>
          <a:p>
            <a:pPr marL="228600" indent="-228600" eaLnBrk="1" hangingPunct="1">
              <a:buFontTx/>
              <a:buAutoNum type="arabicPeriod"/>
              <a:defRPr/>
            </a:pPr>
            <a:r>
              <a:rPr lang="ru-RU" sz="900" dirty="0" err="1">
                <a:latin typeface="Arial" panose="020B0604020202020204" pitchFamily="34" charset="0"/>
              </a:rPr>
              <a:t>Koebnick</a:t>
            </a:r>
            <a:r>
              <a:rPr lang="ru-RU" sz="900" dirty="0">
                <a:latin typeface="Arial" panose="020B0604020202020204" pitchFamily="34" charset="0"/>
              </a:rPr>
              <a:t> C, </a:t>
            </a:r>
            <a:r>
              <a:rPr lang="ru-RU" sz="900" dirty="0" err="1">
                <a:latin typeface="Arial" panose="020B0604020202020204" pitchFamily="34" charset="0"/>
              </a:rPr>
              <a:t>Black</a:t>
            </a:r>
            <a:r>
              <a:rPr lang="ru-RU" sz="900" dirty="0">
                <a:latin typeface="Arial" panose="020B0604020202020204" pitchFamily="34" charset="0"/>
              </a:rPr>
              <a:t> MH, </a:t>
            </a:r>
            <a:r>
              <a:rPr lang="ru-RU" sz="900" dirty="0" err="1">
                <a:latin typeface="Arial" panose="020B0604020202020204" pitchFamily="34" charset="0"/>
              </a:rPr>
              <a:t>Smith</a:t>
            </a:r>
            <a:r>
              <a:rPr lang="ru-RU" sz="900" dirty="0">
                <a:latin typeface="Arial" panose="020B0604020202020204" pitchFamily="34" charset="0"/>
              </a:rPr>
              <a:t> N, </a:t>
            </a:r>
            <a:r>
              <a:rPr lang="ru-RU" sz="900" dirty="0" err="1">
                <a:latin typeface="Arial" panose="020B0604020202020204" pitchFamily="34" charset="0"/>
              </a:rPr>
              <a:t>et</a:t>
            </a:r>
            <a:r>
              <a:rPr lang="ru-RU" sz="900" dirty="0">
                <a:latin typeface="Arial" panose="020B0604020202020204" pitchFamily="34" charset="0"/>
              </a:rPr>
              <a:t> </a:t>
            </a:r>
            <a:r>
              <a:rPr lang="ru-RU" sz="900" dirty="0" err="1">
                <a:latin typeface="Arial" panose="020B0604020202020204" pitchFamily="34" charset="0"/>
              </a:rPr>
              <a:t>al</a:t>
            </a:r>
            <a:r>
              <a:rPr lang="ru-RU" sz="900" dirty="0">
                <a:latin typeface="Arial" panose="020B0604020202020204" pitchFamily="34" charset="0"/>
              </a:rPr>
              <a:t>. </a:t>
            </a:r>
            <a:r>
              <a:rPr lang="ru-RU" sz="900" dirty="0" err="1">
                <a:latin typeface="Arial" panose="020B0604020202020204" pitchFamily="34" charset="0"/>
              </a:rPr>
              <a:t>The</a:t>
            </a:r>
            <a:r>
              <a:rPr lang="ru-RU" sz="900" dirty="0">
                <a:latin typeface="Arial" panose="020B0604020202020204" pitchFamily="34" charset="0"/>
              </a:rPr>
              <a:t> </a:t>
            </a:r>
            <a:r>
              <a:rPr lang="ru-RU" sz="900" dirty="0" err="1">
                <a:latin typeface="Arial" panose="020B0604020202020204" pitchFamily="34" charset="0"/>
              </a:rPr>
              <a:t>association</a:t>
            </a:r>
            <a:r>
              <a:rPr lang="ru-RU" sz="900" dirty="0">
                <a:latin typeface="Arial" panose="020B0604020202020204" pitchFamily="34" charset="0"/>
              </a:rPr>
              <a:t> </a:t>
            </a:r>
            <a:r>
              <a:rPr lang="ru-RU" sz="900" dirty="0" err="1">
                <a:latin typeface="Arial" panose="020B0604020202020204" pitchFamily="34" charset="0"/>
              </a:rPr>
              <a:t>of</a:t>
            </a:r>
            <a:r>
              <a:rPr lang="ru-RU" sz="900" dirty="0">
                <a:latin typeface="Arial" panose="020B0604020202020204" pitchFamily="34" charset="0"/>
              </a:rPr>
              <a:t> </a:t>
            </a:r>
            <a:r>
              <a:rPr lang="ru-RU" sz="900" dirty="0" err="1">
                <a:latin typeface="Arial" panose="020B0604020202020204" pitchFamily="34" charset="0"/>
              </a:rPr>
              <a:t>psoriasis</a:t>
            </a:r>
            <a:r>
              <a:rPr lang="ru-RU" sz="900" dirty="0">
                <a:latin typeface="Arial" panose="020B0604020202020204" pitchFamily="34" charset="0"/>
              </a:rPr>
              <a:t> </a:t>
            </a:r>
            <a:r>
              <a:rPr lang="ru-RU" sz="900" dirty="0" err="1">
                <a:latin typeface="Arial" panose="020B0604020202020204" pitchFamily="34" charset="0"/>
              </a:rPr>
              <a:t>and</a:t>
            </a:r>
            <a:r>
              <a:rPr lang="ru-RU" sz="900" dirty="0">
                <a:latin typeface="Arial" panose="020B0604020202020204" pitchFamily="34" charset="0"/>
              </a:rPr>
              <a:t> </a:t>
            </a:r>
            <a:r>
              <a:rPr lang="ru-RU" sz="900" dirty="0" err="1">
                <a:latin typeface="Arial" panose="020B0604020202020204" pitchFamily="34" charset="0"/>
              </a:rPr>
              <a:t>elevated</a:t>
            </a:r>
            <a:r>
              <a:rPr lang="ru-RU" sz="900" dirty="0">
                <a:latin typeface="Arial" panose="020B0604020202020204" pitchFamily="34" charset="0"/>
              </a:rPr>
              <a:t> </a:t>
            </a:r>
            <a:r>
              <a:rPr lang="ru-RU" sz="900" dirty="0" err="1">
                <a:latin typeface="Arial" panose="020B0604020202020204" pitchFamily="34" charset="0"/>
              </a:rPr>
              <a:t>blood</a:t>
            </a:r>
            <a:r>
              <a:rPr lang="ru-RU" sz="900" dirty="0">
                <a:latin typeface="Arial" panose="020B0604020202020204" pitchFamily="34" charset="0"/>
              </a:rPr>
              <a:t> </a:t>
            </a:r>
            <a:r>
              <a:rPr lang="ru-RU" sz="900" dirty="0" err="1">
                <a:latin typeface="Arial" panose="020B0604020202020204" pitchFamily="34" charset="0"/>
              </a:rPr>
              <a:t>lipids</a:t>
            </a:r>
            <a:r>
              <a:rPr lang="ru-RU" sz="900" dirty="0">
                <a:latin typeface="Arial" panose="020B0604020202020204" pitchFamily="34" charset="0"/>
              </a:rPr>
              <a:t> </a:t>
            </a:r>
            <a:r>
              <a:rPr lang="ru-RU" sz="900" dirty="0" err="1">
                <a:latin typeface="Arial" panose="020B0604020202020204" pitchFamily="34" charset="0"/>
              </a:rPr>
              <a:t>in</a:t>
            </a:r>
            <a:r>
              <a:rPr lang="ru-RU" sz="900" dirty="0">
                <a:latin typeface="Arial" panose="020B0604020202020204" pitchFamily="34" charset="0"/>
              </a:rPr>
              <a:t> </a:t>
            </a:r>
            <a:r>
              <a:rPr lang="ru-RU" sz="900" dirty="0" err="1">
                <a:latin typeface="Arial" panose="020B0604020202020204" pitchFamily="34" charset="0"/>
              </a:rPr>
              <a:t>overweight</a:t>
            </a:r>
            <a:r>
              <a:rPr lang="ru-RU" sz="900" dirty="0">
                <a:latin typeface="Arial" panose="020B0604020202020204" pitchFamily="34" charset="0"/>
              </a:rPr>
              <a:t> </a:t>
            </a:r>
            <a:r>
              <a:rPr lang="ru-RU" sz="900" dirty="0" err="1">
                <a:latin typeface="Arial" panose="020B0604020202020204" pitchFamily="34" charset="0"/>
              </a:rPr>
              <a:t>and</a:t>
            </a:r>
            <a:r>
              <a:rPr lang="ru-RU" sz="900" dirty="0">
                <a:latin typeface="Arial" panose="020B0604020202020204" pitchFamily="34" charset="0"/>
              </a:rPr>
              <a:t> </a:t>
            </a:r>
            <a:r>
              <a:rPr lang="ru-RU" sz="900" dirty="0" err="1">
                <a:latin typeface="Arial" panose="020B0604020202020204" pitchFamily="34" charset="0"/>
              </a:rPr>
              <a:t>obese</a:t>
            </a:r>
            <a:r>
              <a:rPr lang="ru-RU" sz="900" dirty="0">
                <a:latin typeface="Arial" panose="020B0604020202020204" pitchFamily="34" charset="0"/>
              </a:rPr>
              <a:t> </a:t>
            </a:r>
            <a:r>
              <a:rPr lang="ru-RU" sz="900" dirty="0" err="1">
                <a:latin typeface="Arial" panose="020B0604020202020204" pitchFamily="34" charset="0"/>
              </a:rPr>
              <a:t>children</a:t>
            </a:r>
            <a:r>
              <a:rPr lang="ru-RU" sz="900" dirty="0">
                <a:latin typeface="Arial" panose="020B0604020202020204" pitchFamily="34" charset="0"/>
              </a:rPr>
              <a:t>. </a:t>
            </a:r>
            <a:r>
              <a:rPr lang="ru-RU" sz="900" i="1" dirty="0">
                <a:latin typeface="Arial" panose="020B0604020202020204" pitchFamily="34" charset="0"/>
              </a:rPr>
              <a:t>J </a:t>
            </a:r>
            <a:r>
              <a:rPr lang="ru-RU" sz="900" i="1" dirty="0" err="1">
                <a:latin typeface="Arial" panose="020B0604020202020204" pitchFamily="34" charset="0"/>
              </a:rPr>
              <a:t>Pediatr</a:t>
            </a:r>
            <a:r>
              <a:rPr lang="ru-RU" sz="900" i="1" dirty="0">
                <a:latin typeface="Arial" panose="020B0604020202020204" pitchFamily="34" charset="0"/>
              </a:rPr>
              <a:t>. </a:t>
            </a:r>
            <a:r>
              <a:rPr lang="ru-RU" sz="900" dirty="0">
                <a:latin typeface="Arial" panose="020B0604020202020204" pitchFamily="34" charset="0"/>
              </a:rPr>
              <a:t>2011;159:577–583.</a:t>
            </a:r>
            <a:endParaRPr lang="ru" altLang="en-US" sz="900" dirty="0">
              <a:latin typeface="Arial" panose="020B0604020202020204" pitchFamily="34" charset="0"/>
            </a:endParaRPr>
          </a:p>
          <a:p>
            <a:pPr marL="228600" indent="-228600" eaLnBrk="1" hangingPunct="1">
              <a:buFontTx/>
              <a:buAutoNum type="arabicPeriod"/>
              <a:defRPr/>
            </a:pPr>
            <a:endParaRPr lang="ru" altLang="en-US" sz="900" dirty="0" smtClean="0">
              <a:latin typeface="Arial" panose="020B0604020202020204" pitchFamily="34" charset="0"/>
            </a:endParaRPr>
          </a:p>
          <a:p>
            <a:pPr>
              <a:defRPr/>
            </a:pPr>
            <a:endParaRPr lang="ru" altLang="en-US" dirty="0" smtClean="0">
              <a:latin typeface="Arial" panose="020B0604020202020204" pitchFamily="34" charset="0"/>
            </a:endParaRPr>
          </a:p>
          <a:p>
            <a:pPr>
              <a:defRPr/>
            </a:pPr>
            <a:endParaRPr lang="ru" altLang="en-US" dirty="0" smtClean="0">
              <a:latin typeface="Arial" panose="020B0604020202020204" pitchFamily="34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1pPr>
            <a:lvl2pPr marL="742950" indent="-285750" defTabSz="935038"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2pPr>
            <a:lvl3pPr marL="1143000" indent="-228600" defTabSz="935038"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3pPr>
            <a:lvl4pPr marL="1600200" indent="-228600" defTabSz="935038"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4pPr>
            <a:lvl5pPr marL="2057400" indent="-228600" defTabSz="935038"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9pPr>
          </a:lstStyle>
          <a:p>
            <a:pPr algn="l"/>
            <a:fld id="{A558B65E-8B03-4042-A5BC-77CB7D192FF0}" type="slidenum">
              <a:rPr lang="ru-RU" altLang="ru-RU" sz="1200" b="0" smtClea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algn="l"/>
              <a:t>45</a:t>
            </a:fld>
            <a:endParaRPr lang="ru-RU" altLang="en-US" sz="1200" b="0" smtClean="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6394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958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685817" indent="-263776" defTabSz="912958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055103" indent="-211021" defTabSz="912958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477145" indent="-211021" defTabSz="912958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1899186" indent="-211021" defTabSz="912958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321227" indent="-211021" algn="ctr" defTabSz="912958" eaLnBrk="0" fontAlgn="base" hangingPunct="0">
              <a:spcBef>
                <a:spcPct val="50000"/>
              </a:spcBef>
              <a:spcAft>
                <a:spcPct val="5000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743269" indent="-211021" algn="ctr" defTabSz="912958" eaLnBrk="0" fontAlgn="base" hangingPunct="0">
              <a:spcBef>
                <a:spcPct val="50000"/>
              </a:spcBef>
              <a:spcAft>
                <a:spcPct val="5000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165310" indent="-211021" algn="ctr" defTabSz="912958" eaLnBrk="0" fontAlgn="base" hangingPunct="0">
              <a:spcBef>
                <a:spcPct val="50000"/>
              </a:spcBef>
              <a:spcAft>
                <a:spcPct val="5000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587351" indent="-211021" algn="ctr" defTabSz="912958" eaLnBrk="0" fontAlgn="base" hangingPunct="0">
              <a:spcBef>
                <a:spcPct val="50000"/>
              </a:spcBef>
              <a:spcAft>
                <a:spcPct val="5000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26A45C9-3301-4F85-9E44-48E1AD9596BA}" type="slidenum">
              <a:rPr lang="en-US" altLang="ru-RU" sz="1000"/>
              <a:pPr eaLnBrk="1" hangingPunct="1"/>
              <a:t>46</a:t>
            </a:fld>
            <a:endParaRPr lang="en-US" altLang="ru-RU" sz="1000"/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2920" indent="-172920">
              <a:buFontTx/>
              <a:buChar char="•"/>
            </a:pPr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3860436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dirty="0" smtClean="0"/>
              <a:t>Псориаз — одна из наиболее важных </a:t>
            </a:r>
            <a:r>
              <a:rPr lang="ru-RU" altLang="ru-RU" dirty="0" err="1" smtClean="0"/>
              <a:t>медикосоциальных</a:t>
            </a:r>
            <a:r>
              <a:rPr lang="ru-RU" altLang="ru-RU" dirty="0" smtClean="0"/>
              <a:t> проблем современной дерматологии. Значимость этого заболевания обусловлена его высокой популяционной частотой (2–3%), системностью проявлений, торпидностью к традиционной терапии, значительным снижением качества жизни пациентов [1, 2]. Псориаз — хронический рецидивирующий дерматоз </a:t>
            </a:r>
            <a:r>
              <a:rPr lang="ru-RU" altLang="ru-RU" dirty="0" err="1" smtClean="0"/>
              <a:t>мультифакториальной</a:t>
            </a:r>
            <a:r>
              <a:rPr lang="ru-RU" altLang="ru-RU" dirty="0" smtClean="0"/>
              <a:t> природы, характеризующийся </a:t>
            </a:r>
            <a:r>
              <a:rPr lang="ru-RU" altLang="ru-RU" dirty="0" err="1" smtClean="0"/>
              <a:t>гиперпролиферацией</a:t>
            </a:r>
            <a:r>
              <a:rPr lang="ru-RU" altLang="ru-RU" dirty="0" smtClean="0"/>
              <a:t> и нарушением дифференцировки клеток эпидермиса, воспалительной реакцией в дерме [3–5]. Для заболевания характерно частое поражение суставов и возможное </a:t>
            </a:r>
            <a:r>
              <a:rPr lang="ru-RU" altLang="ru-RU" dirty="0" err="1" smtClean="0"/>
              <a:t>вовлече</a:t>
            </a:r>
            <a:endParaRPr lang="ru-RU" altLang="ru-RU" dirty="0" smtClean="0"/>
          </a:p>
          <a:p>
            <a:endParaRPr lang="ru-RU" altLang="ru-RU" dirty="0" smtClean="0"/>
          </a:p>
          <a:p>
            <a:r>
              <a:rPr lang="ru-RU" altLang="ru-RU" dirty="0" smtClean="0"/>
              <a:t>Европейские ученые, основываясь на ретроспективных данных, утверждают, что псориаз является независимым фактором риска инфаркта миокарда. Причем наибольший риск инфаркта миокарда имеют молодые пациенты с тяжелыми проявлениями псориаза. Отмечено увеличение риска смерти от ССЗ на 50% у молодых лиц, страдающих псориазом [19, 20]. Продолжительность жизни таких больных меньше, чем здоровых лиц: мужчин — на 3,5 года, женщин — на 4,4 </a:t>
            </a:r>
            <a:r>
              <a:rPr lang="ru-RU" altLang="ru-RU" dirty="0" err="1" smtClean="0"/>
              <a:t>года.ние</a:t>
            </a:r>
            <a:r>
              <a:rPr lang="ru-RU" altLang="ru-RU" dirty="0" smtClean="0"/>
              <a:t> в патологический процесс других органов (сердца и сосудов, глаз, кишечника, почек) </a:t>
            </a:r>
          </a:p>
        </p:txBody>
      </p:sp>
      <p:sp>
        <p:nvSpPr>
          <p:cNvPr id="32772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urier New" panose="02070309020205020404" pitchFamily="49" charset="0"/>
              </a:defRPr>
            </a:lvl9pPr>
          </a:lstStyle>
          <a:p>
            <a:fld id="{D3229D68-37AB-4D11-82EF-8565D98D8E61}" type="slidenum">
              <a:rPr lang="en-US" altLang="ru-RU" sz="1200" b="0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/>
              <a:t>47</a:t>
            </a:fld>
            <a:endParaRPr lang="en-US" altLang="ru-RU" sz="1200" b="0" smtClean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584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588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 descr="Subtitle"/>
          <p:cNvSpPr>
            <a:spLocks noGrp="1"/>
          </p:cNvSpPr>
          <p:nvPr>
            <p:ph type="body" sz="quarter" idx="10"/>
          </p:nvPr>
        </p:nvSpPr>
        <p:spPr>
          <a:xfrm>
            <a:off x="720000" y="738560"/>
            <a:ext cx="11081856" cy="36757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95000"/>
              </a:lnSpc>
              <a:buNone/>
              <a:defRPr sz="2000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19667" y="305999"/>
            <a:ext cx="11091373" cy="802800"/>
          </a:xfrm>
          <a:prstGeom prst="rect">
            <a:avLst/>
          </a:prstGeom>
        </p:spPr>
        <p:txBody>
          <a:bodyPr tIns="126000" anchor="t"/>
          <a:lstStyle>
            <a:lvl1pPr>
              <a:lnSpc>
                <a:spcPct val="75000"/>
              </a:lnSpc>
              <a:defRPr>
                <a:solidFill>
                  <a:schemeClr val="accent4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en-US" noProof="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6517" y="6402399"/>
            <a:ext cx="8636000" cy="2508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7551" y="6402388"/>
            <a:ext cx="533400" cy="247650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C80E858F-28FB-44D4-AF76-D57D3C1EB4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86874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96384" y="0"/>
            <a:ext cx="10835216" cy="100761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09600" y="1862666"/>
            <a:ext cx="10325493" cy="4108451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xmlns="" id="{93ADAF30-8551-4E03-A99C-6BCC62DA49A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9448801" y="6528013"/>
            <a:ext cx="2481147" cy="123111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09600" y="6530102"/>
            <a:ext cx="8839200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800">
                <a:solidFill>
                  <a:schemeClr val="tx1"/>
                </a:solidFill>
              </a:defRPr>
            </a:lvl1pPr>
            <a:lvl2pPr marL="0" indent="0">
              <a:buNone/>
              <a:defRPr sz="1067">
                <a:solidFill>
                  <a:schemeClr val="tx1"/>
                </a:solidFill>
              </a:defRPr>
            </a:lvl2pPr>
            <a:lvl3pPr marL="179912" indent="0">
              <a:buNone/>
              <a:defRPr sz="1067">
                <a:solidFill>
                  <a:schemeClr val="tx1"/>
                </a:solidFill>
              </a:defRPr>
            </a:lvl3pPr>
            <a:lvl4pPr marL="355591" indent="0">
              <a:buNone/>
              <a:defRPr sz="1067">
                <a:solidFill>
                  <a:schemeClr val="tx1"/>
                </a:solidFill>
              </a:defRPr>
            </a:lvl4pPr>
            <a:lvl5pPr marL="0" indent="0">
              <a:buFont typeface="Arial" charset="0"/>
              <a:buNone/>
              <a:defRPr sz="1067">
                <a:solidFill>
                  <a:schemeClr val="tx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20286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Заголовок и объект">
  <p:cSld name="1_Заголовок и объект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300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1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609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91636B-DDE4-483C-83A1-2356BE4C172D}" type="datetimeFigureOut">
              <a:rPr lang="ru-RU"/>
              <a:pPr>
                <a:defRPr/>
              </a:pPr>
              <a:t>26.05.2023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ECC19F1-F8CB-4E18-A83E-E93395231C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993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2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609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91636B-DDE4-483C-83A1-2356BE4C172D}" type="datetimeFigureOut">
              <a:rPr lang="ru-RU"/>
              <a:pPr>
                <a:defRPr/>
              </a:pPr>
              <a:t>26.05.2023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ECC19F1-F8CB-4E18-A83E-E93395231C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924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1_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1849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49" y="458947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609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91636B-DDE4-483C-83A1-2356BE4C172D}" type="datetimeFigureOut">
              <a:rPr lang="ru-RU"/>
              <a:pPr>
                <a:defRPr/>
              </a:pPr>
              <a:t>26.05.2023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ECC19F1-F8CB-4E18-A83E-E93395231C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990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1_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>
          <a:xfrm>
            <a:off x="609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91636B-DDE4-483C-83A1-2356BE4C172D}" type="datetimeFigureOut">
              <a:rPr lang="ru-RU"/>
              <a:pPr>
                <a:defRPr/>
              </a:pPr>
              <a:t>26.05.2023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ECC19F1-F8CB-4E18-A83E-E93395231C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6073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1_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3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>
          <a:xfrm>
            <a:off x="609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91636B-DDE4-483C-83A1-2356BE4C172D}" type="datetimeFigureOut">
              <a:rPr lang="ru-RU"/>
              <a:pPr>
                <a:defRPr/>
              </a:pPr>
              <a:t>26.05.2023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ECC19F1-F8CB-4E18-A83E-E93395231C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0961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1_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>
          <a:xfrm>
            <a:off x="609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91636B-DDE4-483C-83A1-2356BE4C172D}" type="datetimeFigureOut">
              <a:rPr lang="ru-RU"/>
              <a:pPr>
                <a:defRPr/>
              </a:pPr>
              <a:t>26.05.2023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ECC19F1-F8CB-4E18-A83E-E93395231C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4099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1_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>
          <a:xfrm>
            <a:off x="609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91636B-DDE4-483C-83A1-2356BE4C172D}" type="datetimeFigureOut">
              <a:rPr lang="ru-RU"/>
              <a:pPr>
                <a:defRPr/>
              </a:pPr>
              <a:t>26.05.2023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ECC19F1-F8CB-4E18-A83E-E93395231C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254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1636B-DDE4-483C-83A1-2356BE4C172D}" type="datetimeFigureOut">
              <a:rPr lang="ru-RU" smtClean="0"/>
              <a:pPr>
                <a:defRPr/>
              </a:pPr>
              <a:t>26.05.2023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C19F1-F8CB-4E18-A83E-E93395231C8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1529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1_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>
          <a:xfrm>
            <a:off x="609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91636B-DDE4-483C-83A1-2356BE4C172D}" type="datetimeFigureOut">
              <a:rPr lang="ru-RU"/>
              <a:pPr>
                <a:defRPr/>
              </a:pPr>
              <a:t>26.05.2023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ECC19F1-F8CB-4E18-A83E-E93395231C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6780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1_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>
          <a:xfrm>
            <a:off x="609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91636B-DDE4-483C-83A1-2356BE4C172D}" type="datetimeFigureOut">
              <a:rPr lang="ru-RU"/>
              <a:pPr>
                <a:defRPr/>
              </a:pPr>
              <a:t>26.05.2023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ECC19F1-F8CB-4E18-A83E-E93395231C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391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1_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609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91636B-DDE4-483C-83A1-2356BE4C172D}" type="datetimeFigureOut">
              <a:rPr lang="ru-RU"/>
              <a:pPr>
                <a:defRPr/>
              </a:pPr>
              <a:t>26.05.2023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ECC19F1-F8CB-4E18-A83E-E93395231C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0155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1_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3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609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91636B-DDE4-483C-83A1-2356BE4C172D}" type="datetimeFigureOut">
              <a:rPr lang="ru-RU"/>
              <a:pPr>
                <a:defRPr/>
              </a:pPr>
              <a:t>26.05.2023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ECC19F1-F8CB-4E18-A83E-E93395231C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9792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LA ROCHE-POSAY - LIPIKAR AP+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fld id="{53153F8A-9964-43AF-91BD-ACE09EB7955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583268" y="1"/>
            <a:ext cx="10608733" cy="765175"/>
          </a:xfrm>
          <a:prstGeom prst="rect">
            <a:avLst/>
          </a:prstGeom>
          <a:gradFill flip="none" rotWithShape="1">
            <a:gsLst>
              <a:gs pos="0">
                <a:srgbClr val="3F6198"/>
              </a:gs>
              <a:gs pos="37000">
                <a:schemeClr val="tx2"/>
              </a:gs>
              <a:gs pos="100000">
                <a:srgbClr val="00AEEF">
                  <a:alpha val="90000"/>
                </a:srgbClr>
              </a:gs>
            </a:gsLst>
            <a:lin ang="0" scaled="0"/>
            <a:tileRect/>
          </a:gradFill>
        </p:spPr>
        <p:txBody>
          <a:bodyPr lIns="0" anchor="ctr"/>
          <a:lstStyle>
            <a:lvl1pPr marL="450850" indent="-450850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 sz="2300" b="0" cap="all" baseline="0">
                <a:solidFill>
                  <a:schemeClr val="bg1"/>
                </a:solidFill>
                <a:latin typeface="+mj-lt"/>
              </a:defRPr>
            </a:lvl1pPr>
            <a:lvl2pPr marL="450850" indent="-450850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 sz="2200" cap="none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  <a:endParaRPr lang="en-GB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45996" y="0"/>
            <a:ext cx="1291277" cy="407192"/>
          </a:xfrm>
          <a:prstGeom prst="rect">
            <a:avLst/>
          </a:prstGeom>
        </p:spPr>
      </p:pic>
      <p:sp>
        <p:nvSpPr>
          <p:cNvPr id="11" name="Rectangle 10"/>
          <p:cNvSpPr>
            <a:spLocks noChangeAspect="1"/>
          </p:cNvSpPr>
          <p:nvPr userDrawn="1"/>
        </p:nvSpPr>
        <p:spPr>
          <a:xfrm>
            <a:off x="-15833" y="3813183"/>
            <a:ext cx="1599205" cy="3038887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1147" r="-105323" b="-16998"/>
            </a:stretch>
          </a:blip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prstClr val="white"/>
              </a:solidFill>
            </a:endParaRPr>
          </a:p>
        </p:txBody>
      </p:sp>
      <p:pic>
        <p:nvPicPr>
          <p:cNvPr id="9" name="Picture 2" descr="D:\Utilisateurs\Cedric.Weinland\Downloads\456054995.jp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0" r="21159"/>
          <a:stretch/>
        </p:blipFill>
        <p:spPr bwMode="auto">
          <a:xfrm>
            <a:off x="-31659" y="763592"/>
            <a:ext cx="1615041" cy="304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 userDrawn="1"/>
        </p:nvSpPr>
        <p:spPr>
          <a:xfrm>
            <a:off x="-31669" y="765175"/>
            <a:ext cx="1614936" cy="1289256"/>
          </a:xfrm>
          <a:prstGeom prst="rect">
            <a:avLst/>
          </a:prstGeom>
          <a:gradFill flip="none" rotWithShape="1">
            <a:gsLst>
              <a:gs pos="1000">
                <a:srgbClr val="FFFFFF">
                  <a:alpha val="0"/>
                </a:srgb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12647244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2001">
          <p15:clr>
            <a:srgbClr val="FBAE40"/>
          </p15:clr>
        </p15:guide>
        <p15:guide id="2" pos="450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04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2553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6AF1-BF0B-4991-A9FE-EA9B4449BE0B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09376-2EE2-40FE-BA99-063D215224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6219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0606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845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1636B-DDE4-483C-83A1-2356BE4C172D}" type="datetimeFigureOut">
              <a:rPr lang="ru-RU" smtClean="0"/>
              <a:pPr>
                <a:defRPr/>
              </a:pPr>
              <a:t>26.05.2023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C19F1-F8CB-4E18-A83E-E93395231C8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4888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6274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6AF1-BF0B-4991-A9FE-EA9B4449BE0B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09376-2EE2-40FE-BA99-063D215224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8433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6AF1-BF0B-4991-A9FE-EA9B4449BE0B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09376-2EE2-40FE-BA99-063D215224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2582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6AF1-BF0B-4991-A9FE-EA9B4449BE0B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09376-2EE2-40FE-BA99-063D215224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5320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6AF1-BF0B-4991-A9FE-EA9B4449BE0B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09376-2EE2-40FE-BA99-063D215224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7001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6AF1-BF0B-4991-A9FE-EA9B4449BE0B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09376-2EE2-40FE-BA99-063D215224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8458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 descr="Subtitle"/>
          <p:cNvSpPr>
            <a:spLocks noGrp="1"/>
          </p:cNvSpPr>
          <p:nvPr>
            <p:ph type="body" sz="quarter" idx="10"/>
          </p:nvPr>
        </p:nvSpPr>
        <p:spPr>
          <a:xfrm>
            <a:off x="720000" y="738560"/>
            <a:ext cx="11081856" cy="36757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95000"/>
              </a:lnSpc>
              <a:buNone/>
              <a:defRPr sz="2000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19667" y="305999"/>
            <a:ext cx="11091373" cy="802800"/>
          </a:xfrm>
          <a:prstGeom prst="rect">
            <a:avLst/>
          </a:prstGeom>
        </p:spPr>
        <p:txBody>
          <a:bodyPr tIns="126000" anchor="t"/>
          <a:lstStyle>
            <a:lvl1pPr>
              <a:lnSpc>
                <a:spcPct val="75000"/>
              </a:lnSpc>
              <a:defRPr>
                <a:solidFill>
                  <a:schemeClr val="accent4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en-US" noProof="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6517" y="6402403"/>
            <a:ext cx="8636000" cy="2508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Xolar CSU| Elizaveta Safronova| Date | Market access| Business Use Only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7551" y="6402388"/>
            <a:ext cx="533400" cy="247650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80D2D82-9634-46B7-B3E1-7AB4AFCBC36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86874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54FC8-3E56-48B9-A1C7-9F71E6C08342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E858F-28FB-44D4-AF76-D57D3C1EB4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042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54FC8-3E56-48B9-A1C7-9F71E6C08342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E858F-28FB-44D4-AF76-D57D3C1EB4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2553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54FC8-3E56-48B9-A1C7-9F71E6C08342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E858F-28FB-44D4-AF76-D57D3C1EB4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621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1636B-DDE4-483C-83A1-2356BE4C172D}" type="datetimeFigureOut">
              <a:rPr lang="ru-RU" smtClean="0"/>
              <a:pPr>
                <a:defRPr/>
              </a:pPr>
              <a:t>26.05.2023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C19F1-F8CB-4E18-A83E-E93395231C8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7869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54FC8-3E56-48B9-A1C7-9F71E6C08342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E858F-28FB-44D4-AF76-D57D3C1EB4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0606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54FC8-3E56-48B9-A1C7-9F71E6C08342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E858F-28FB-44D4-AF76-D57D3C1EB4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8456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54FC8-3E56-48B9-A1C7-9F71E6C08342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E858F-28FB-44D4-AF76-D57D3C1EB4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6274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54FC8-3E56-48B9-A1C7-9F71E6C08342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E858F-28FB-44D4-AF76-D57D3C1EB4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8433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54FC8-3E56-48B9-A1C7-9F71E6C08342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E858F-28FB-44D4-AF76-D57D3C1EB4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2582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54FC8-3E56-48B9-A1C7-9F71E6C08342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E858F-28FB-44D4-AF76-D57D3C1EB4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5320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54FC8-3E56-48B9-A1C7-9F71E6C08342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E858F-28FB-44D4-AF76-D57D3C1EB4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7001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54FC8-3E56-48B9-A1C7-9F71E6C08342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E858F-28FB-44D4-AF76-D57D3C1EB4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8458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with hu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C12121-2D9D-4868-9060-61D4C53E5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59CDA96-55E3-45D8-A3E6-F82D49DCBF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368" y="1628778"/>
            <a:ext cx="11235267" cy="1800225"/>
          </a:xfrm>
        </p:spPr>
        <p:txBody>
          <a:bodyPr/>
          <a:lstStyle>
            <a:lvl1pPr>
              <a:defRPr cap="none" baseline="0"/>
            </a:lvl1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F2C8BF4-B236-46DF-BF5A-E174376FE8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368" y="5923447"/>
            <a:ext cx="2688341" cy="5288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1282639-F9FB-4724-B5E1-5D8C599A54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43901" y="6132030"/>
            <a:ext cx="1269555" cy="2216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944A6C3-7FA0-417A-80EA-9E4AC3994C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8135" y="1096108"/>
            <a:ext cx="4635373" cy="512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8928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914403" y="1196753"/>
            <a:ext cx="10756900" cy="368300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914400" y="5791202"/>
            <a:ext cx="10363200" cy="244475"/>
          </a:xfrm>
        </p:spPr>
        <p:txBody>
          <a:bodyPr anchor="b">
            <a:noAutofit/>
          </a:bodyPr>
          <a:lstStyle>
            <a:lvl1pPr marL="0" indent="0">
              <a:buNone/>
              <a:defRPr sz="675"/>
            </a:lvl1pPr>
            <a:lvl2pPr>
              <a:defRPr sz="675"/>
            </a:lvl2pPr>
            <a:lvl3pPr>
              <a:defRPr sz="675"/>
            </a:lvl3pPr>
            <a:lvl4pPr>
              <a:defRPr sz="675"/>
            </a:lvl4pPr>
            <a:lvl5pPr>
              <a:defRPr sz="675"/>
            </a:lvl5pPr>
          </a:lstStyle>
          <a:p>
            <a:pPr lvl="0"/>
            <a:endParaRPr lang="en-GB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920557" y="6146802"/>
            <a:ext cx="10363200" cy="244475"/>
          </a:xfrm>
        </p:spPr>
        <p:txBody>
          <a:bodyPr anchor="b">
            <a:noAutofit/>
          </a:bodyPr>
          <a:lstStyle>
            <a:lvl1pPr marL="0" indent="0">
              <a:buNone/>
              <a:defRPr sz="675"/>
            </a:lvl1pPr>
            <a:lvl2pPr>
              <a:defRPr sz="675"/>
            </a:lvl2pPr>
            <a:lvl3pPr>
              <a:defRPr sz="675"/>
            </a:lvl3pPr>
            <a:lvl4pPr>
              <a:defRPr sz="675"/>
            </a:lvl4pPr>
            <a:lvl5pPr>
              <a:defRPr sz="675"/>
            </a:lvl5pPr>
          </a:lstStyle>
          <a:p>
            <a:pPr lvl="0"/>
            <a:endParaRPr lang="en-GB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6D076-8813-4D93-84AE-1DC85292D39E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1219200" y="6629400"/>
            <a:ext cx="7620000" cy="228600"/>
          </a:xfrm>
        </p:spPr>
        <p:txBody>
          <a:bodyPr wrap="square" lIns="0" tIns="0" rIns="0" bIns="0" anchor="t" anchorCtr="0">
            <a:noAutofit/>
          </a:bodyPr>
          <a:lstStyle>
            <a:lvl1pPr>
              <a:defRPr lang="en-US" sz="525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r>
              <a:t>Business Use Only</a:t>
            </a:r>
          </a:p>
        </p:txBody>
      </p:sp>
    </p:spTree>
    <p:extLst>
      <p:ext uri="{BB962C8B-B14F-4D97-AF65-F5344CB8AC3E}">
        <p14:creationId xmlns:p14="http://schemas.microsoft.com/office/powerpoint/2010/main" val="357990972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1636B-DDE4-483C-83A1-2356BE4C172D}" type="datetimeFigureOut">
              <a:rPr lang="ru-RU" smtClean="0"/>
              <a:pPr>
                <a:defRPr/>
              </a:pPr>
              <a:t>26.05.2023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C19F1-F8CB-4E18-A83E-E93395231C8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7007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ts val="338"/>
              </a:spcBef>
              <a:spcAft>
                <a:spcPts val="338"/>
              </a:spcAft>
              <a:defRPr b="0"/>
            </a:lvl1pPr>
            <a:lvl2pPr>
              <a:lnSpc>
                <a:spcPct val="90000"/>
              </a:lnSpc>
              <a:spcBef>
                <a:spcPts val="338"/>
              </a:spcBef>
              <a:spcAft>
                <a:spcPts val="338"/>
              </a:spcAft>
              <a:defRPr b="0"/>
            </a:lvl2pPr>
            <a:lvl3pPr>
              <a:lnSpc>
                <a:spcPct val="90000"/>
              </a:lnSpc>
              <a:spcBef>
                <a:spcPts val="338"/>
              </a:spcBef>
              <a:spcAft>
                <a:spcPts val="338"/>
              </a:spcAft>
              <a:defRPr b="0"/>
            </a:lvl3pPr>
            <a:lvl4pPr>
              <a:lnSpc>
                <a:spcPct val="90000"/>
              </a:lnSpc>
              <a:spcBef>
                <a:spcPts val="338"/>
              </a:spcBef>
              <a:spcAft>
                <a:spcPts val="338"/>
              </a:spcAft>
              <a:defRPr b="0"/>
            </a:lvl4pPr>
            <a:lvl5pPr>
              <a:lnSpc>
                <a:spcPct val="90000"/>
              </a:lnSpc>
              <a:spcBef>
                <a:spcPts val="338"/>
              </a:spcBef>
              <a:spcAft>
                <a:spcPts val="338"/>
              </a:spcAft>
              <a:defRPr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48EA5E16-0A6E-42A6-B295-847585027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24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05273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8325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(white backgroun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20DEDE-6DBA-45A1-A261-6BC25E11F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59062"/>
            <a:ext cx="11328400" cy="50550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F8ABC01-861E-4996-8D3E-C2231F064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160464"/>
            <a:ext cx="11328400" cy="186587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C7285FA-3A69-4C54-A865-778747161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58273-DB86-43B3-8A0B-77A72A019C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379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/>
              <a:t>Click to edit Master title style</a:t>
            </a:r>
            <a:endParaRPr lang="en-US" dirty="0"/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7168" y="6516428"/>
            <a:ext cx="11559251" cy="295275"/>
          </a:xfrm>
        </p:spPr>
        <p:txBody>
          <a:bodyPr rtlCol="0" anchor="b"/>
          <a:lstStyle>
            <a:lvl1pPr>
              <a:buNone/>
              <a:defRPr sz="900"/>
            </a:lvl1pPr>
          </a:lstStyle>
          <a:p>
            <a:pPr lvl="0" rtl="0"/>
            <a:r>
              <a:rPr lang="ru"/>
              <a:t>Click to edit Master text styles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94267" y="6238413"/>
            <a:ext cx="10664356" cy="278134"/>
          </a:xfrm>
        </p:spPr>
        <p:txBody>
          <a:bodyPr rtlCol="0" anchor="b"/>
          <a:lstStyle>
            <a:lvl1pPr>
              <a:buNone/>
              <a:defRPr sz="1050"/>
            </a:lvl1pPr>
          </a:lstStyle>
          <a:p>
            <a:pPr lvl="0" rtl="0"/>
            <a:r>
              <a:rPr lang="ru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9347200" y="6569078"/>
            <a:ext cx="2844800" cy="365125"/>
          </a:xfrm>
        </p:spPr>
        <p:txBody>
          <a:bodyPr rtlCol="0"/>
          <a:lstStyle>
            <a:lvl1pPr algn="r">
              <a:defRPr sz="900" smtClean="0">
                <a:solidFill>
                  <a:prstClr val="white"/>
                </a:solidFill>
                <a:latin typeface="Arial Narrow" pitchFamily="34" charset="0"/>
              </a:defRPr>
            </a:lvl1pPr>
          </a:lstStyle>
          <a:p>
            <a:pPr>
              <a:defRPr/>
            </a:pPr>
            <a:fld id="{67361CAE-8F07-4A7D-BE50-736A88C206D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6765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plai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1051775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94847" y="2066831"/>
            <a:ext cx="10096500" cy="5397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632884" y="3572903"/>
            <a:ext cx="10437283" cy="427038"/>
          </a:xfrm>
        </p:spPr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607484" y="4047206"/>
            <a:ext cx="10488083" cy="482600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607484" y="4965705"/>
            <a:ext cx="10538883" cy="568325"/>
          </a:xfrm>
        </p:spPr>
        <p:txBody>
          <a:bodyPr>
            <a:normAutofit/>
          </a:bodyPr>
          <a:lstStyle>
            <a:lvl1pPr>
              <a:defRPr sz="1500" b="0" i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2775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1636B-DDE4-483C-83A1-2356BE4C172D}" type="datetimeFigureOut">
              <a:rPr lang="ru-RU" smtClean="0"/>
              <a:pPr>
                <a:defRPr/>
              </a:pPr>
              <a:t>26.05.2023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C19F1-F8CB-4E18-A83E-E93395231C8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08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219200" y="1600202"/>
            <a:ext cx="5080000" cy="2189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502400" y="1600202"/>
            <a:ext cx="5080000" cy="2189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1219200" y="3941763"/>
            <a:ext cx="10363200" cy="2189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8254FC8-3E56-48B9-A1C7-9F71E6C08342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80E858F-28FB-44D4-AF76-D57D3C1EB4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067934"/>
      </p:ext>
    </p:extLst>
  </p:cSld>
  <p:clrMapOvr>
    <a:masterClrMapping/>
  </p:clrMapOvr>
  <p:transition spd="med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19200" y="1600202"/>
            <a:ext cx="10363200" cy="2189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9200" y="3941763"/>
            <a:ext cx="10363200" cy="2189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8254FC8-3E56-48B9-A1C7-9F71E6C08342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80E858F-28FB-44D4-AF76-D57D3C1EB4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882222"/>
      </p:ext>
    </p:extLst>
  </p:cSld>
  <p:clrMapOvr>
    <a:masterClrMapping/>
  </p:clrMapOvr>
  <p:transition spd="med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 descr="Subtitle"/>
          <p:cNvSpPr>
            <a:spLocks noGrp="1"/>
          </p:cNvSpPr>
          <p:nvPr>
            <p:ph type="body" sz="quarter" idx="10"/>
          </p:nvPr>
        </p:nvSpPr>
        <p:spPr>
          <a:xfrm>
            <a:off x="720000" y="738560"/>
            <a:ext cx="11081856" cy="36757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95000"/>
              </a:lnSpc>
              <a:buNone/>
              <a:defRPr sz="2000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19667" y="305999"/>
            <a:ext cx="11091373" cy="802800"/>
          </a:xfrm>
          <a:prstGeom prst="rect">
            <a:avLst/>
          </a:prstGeom>
        </p:spPr>
        <p:txBody>
          <a:bodyPr tIns="126000" anchor="t"/>
          <a:lstStyle>
            <a:lvl1pPr>
              <a:lnSpc>
                <a:spcPct val="75000"/>
              </a:lnSpc>
              <a:defRPr>
                <a:solidFill>
                  <a:schemeClr val="accent4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en-US" noProof="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6517" y="6402399"/>
            <a:ext cx="8636000" cy="2508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7551" y="6402388"/>
            <a:ext cx="533400" cy="247650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C80E858F-28FB-44D4-AF76-D57D3C1EB4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86874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B050">
                <a:alpha val="9000"/>
              </a:srgbClr>
            </a:gs>
            <a:gs pos="39000">
              <a:schemeClr val="tx2">
                <a:lumMod val="59000"/>
                <a:lumOff val="41000"/>
                <a:alpha val="33000"/>
              </a:schemeClr>
            </a:gs>
            <a:gs pos="89000">
              <a:schemeClr val="accent1">
                <a:tint val="23500"/>
                <a:satMod val="160000"/>
                <a:alpha val="13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Рисунок1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" y="6457"/>
            <a:ext cx="15367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nikk\Desktop\wave-background-short.jpg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3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1328"/>
            <a:ext cx="12192000" cy="53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SIPCMContentMarking" descr="{&quot;HashCode&quot;:-737422140,&quot;Placement&quot;:&quot;Footer&quot;,&quot;Top&quot;:521.6203,&quot;Left&quot;:436.140228,&quot;SlideWidth&quot;:960,&quot;SlideHeight&quot;:540}">
            <a:extLst>
              <a:ext uri="{FF2B5EF4-FFF2-40B4-BE49-F238E27FC236}">
                <a16:creationId xmlns="" xmlns:a16="http://schemas.microsoft.com/office/drawing/2014/main" id="{EC5B677E-FB79-40C8-9A92-47512A101B3B}"/>
              </a:ext>
            </a:extLst>
          </p:cNvPr>
          <p:cNvSpPr txBox="1"/>
          <p:nvPr/>
        </p:nvSpPr>
        <p:spPr bwMode="auto">
          <a:xfrm>
            <a:off x="5538988" y="6672051"/>
            <a:ext cx="1114039" cy="1384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008000"/>
                </a:solidFill>
                <a:latin typeface="arial" panose="020B0604020202020204" pitchFamily="34" charset="0"/>
              </a:rPr>
              <a:t>C1 - Internal use</a:t>
            </a:r>
            <a:endParaRPr lang="ru-RU" sz="900">
              <a:solidFill>
                <a:srgbClr val="008000"/>
              </a:solidFill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5" r:id="rId2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36AF1-BF0B-4991-A9FE-EA9B4449BE0B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09376-2EE2-40FE-BA99-063D215224C7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2" descr="C:\Users\nikk\Desktop\wave-background-short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3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1328"/>
            <a:ext cx="12192000" cy="53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83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54FC8-3E56-48B9-A1C7-9F71E6C08342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E858F-28FB-44D4-AF76-D57D3C1EB4E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MSIPCMContentMarking" descr="{&quot;HashCode&quot;:-737422140,&quot;Placement&quot;:&quot;Footer&quot;,&quot;Top&quot;:521.6203,&quot;Left&quot;:436.140228,&quot;SlideWidth&quot;:960,&quot;SlideHeight&quot;:540}">
            <a:extLst>
              <a:ext uri="{FF2B5EF4-FFF2-40B4-BE49-F238E27FC236}">
                <a16:creationId xmlns="" xmlns:a16="http://schemas.microsoft.com/office/drawing/2014/main" id="{CF496D69-A2B5-47F9-9530-7E442ACC7556}"/>
              </a:ext>
            </a:extLst>
          </p:cNvPr>
          <p:cNvSpPr txBox="1"/>
          <p:nvPr/>
        </p:nvSpPr>
        <p:spPr>
          <a:xfrm>
            <a:off x="5538988" y="6672051"/>
            <a:ext cx="1114039" cy="1384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008000"/>
                </a:solidFill>
                <a:latin typeface="arial" panose="020B0604020202020204" pitchFamily="34" charset="0"/>
              </a:rPr>
              <a:t>C1 - Internal use</a:t>
            </a:r>
            <a:endParaRPr lang="ru-RU" sz="900">
              <a:solidFill>
                <a:srgbClr val="008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83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4" r:id="rId14"/>
    <p:sldLayoutId id="2147483745" r:id="rId15"/>
    <p:sldLayoutId id="2147483746" r:id="rId16"/>
    <p:sldLayoutId id="2147483747" r:id="rId17"/>
    <p:sldLayoutId id="2147483751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ecure.webforum.com/ifpaweb/doc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7.xml"/><Relationship Id="rId4" Type="http://schemas.openxmlformats.org/officeDocument/2006/relationships/hyperlink" Target="https://apps.who.int/gb/ebwha/pdf_files/EB133/B133_5-ru.pd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soriasis.org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54.jpeg"/><Relationship Id="rId3" Type="http://schemas.openxmlformats.org/officeDocument/2006/relationships/tags" Target="../tags/tag2.xml"/><Relationship Id="rId7" Type="http://schemas.openxmlformats.org/officeDocument/2006/relationships/image" Target="../media/image50.emf"/><Relationship Id="rId12" Type="http://schemas.microsoft.com/office/2007/relationships/diagramDrawing" Target="../diagrams/drawing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diagramColors" Target="../diagrams/colors1.xml"/><Relationship Id="rId5" Type="http://schemas.openxmlformats.org/officeDocument/2006/relationships/notesSlide" Target="../notesSlides/notesSlide2.xml"/><Relationship Id="rId10" Type="http://schemas.openxmlformats.org/officeDocument/2006/relationships/diagramQuickStyle" Target="../diagrams/quickStyle1.xml"/><Relationship Id="rId4" Type="http://schemas.openxmlformats.org/officeDocument/2006/relationships/slideLayout" Target="../slideLayouts/slideLayout38.xml"/><Relationship Id="rId9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cr.rosminzdrav.ru/schema.html?id=176#/text" TargetMode="Externa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hyperlink" Target="http://cr.rosminzdrav.ru/schema.html?id=866#/text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hyperlink" Target="https://www.ncbi.nlm.nih.gov/pubmed/?term=Winchester%20R%5bAuthor%5d&amp;cauthor=true&amp;cauthor_uid=19232079" TargetMode="External"/><Relationship Id="rId7" Type="http://schemas.openxmlformats.org/officeDocument/2006/relationships/diagramData" Target="../diagrams/data3.xml"/><Relationship Id="rId12" Type="http://schemas.openxmlformats.org/officeDocument/2006/relationships/image" Target="../media/image62.png"/><Relationship Id="rId2" Type="http://schemas.openxmlformats.org/officeDocument/2006/relationships/hyperlink" Target="https://www.ncbi.nlm.nih.gov/pubmed/?term=FitzGerald%20O%5bAuthor%5d&amp;cauthor=true&amp;cauthor_uid=19232079" TargetMode="Externa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1.png"/><Relationship Id="rId11" Type="http://schemas.microsoft.com/office/2007/relationships/diagramDrawing" Target="../diagrams/drawing3.xml"/><Relationship Id="rId5" Type="http://schemas.openxmlformats.org/officeDocument/2006/relationships/hyperlink" Target="https://dx.doi.org/10.1186/ar2580" TargetMode="External"/><Relationship Id="rId10" Type="http://schemas.openxmlformats.org/officeDocument/2006/relationships/diagramColors" Target="../diagrams/colors3.xml"/><Relationship Id="rId4" Type="http://schemas.openxmlformats.org/officeDocument/2006/relationships/hyperlink" Target="https://www.ncbi.nlm.nih.gov/pmc/articles/PMC2688229/" TargetMode="External"/><Relationship Id="rId9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7.emf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3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8.xml"/><Relationship Id="rId5" Type="http://schemas.microsoft.com/office/2007/relationships/hdphoto" Target="../media/hdphoto4.wdp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9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microsoft.com/office/2007/relationships/diagramDrawing" Target="../diagrams/drawing4.xml"/><Relationship Id="rId3" Type="http://schemas.openxmlformats.org/officeDocument/2006/relationships/tags" Target="../tags/tag6.xml"/><Relationship Id="rId7" Type="http://schemas.openxmlformats.org/officeDocument/2006/relationships/image" Target="../media/image50.emf"/><Relationship Id="rId12" Type="http://schemas.openxmlformats.org/officeDocument/2006/relationships/diagramColors" Target="../diagrams/colors4.xml"/><Relationship Id="rId2" Type="http://schemas.openxmlformats.org/officeDocument/2006/relationships/tags" Target="../tags/tag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diagramQuickStyle" Target="../diagrams/quickStyle4.xml"/><Relationship Id="rId5" Type="http://schemas.openxmlformats.org/officeDocument/2006/relationships/notesSlide" Target="../notesSlides/notesSlide11.xml"/><Relationship Id="rId10" Type="http://schemas.openxmlformats.org/officeDocument/2006/relationships/diagramLayout" Target="../diagrams/layout4.xml"/><Relationship Id="rId4" Type="http://schemas.openxmlformats.org/officeDocument/2006/relationships/slideLayout" Target="../slideLayouts/slideLayout38.xml"/><Relationship Id="rId9" Type="http://schemas.openxmlformats.org/officeDocument/2006/relationships/diagramData" Target="../diagrams/data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apps.who.int/iris/handle/10665/204417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3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ctrTitle"/>
          </p:nvPr>
        </p:nvSpPr>
        <p:spPr>
          <a:xfrm>
            <a:off x="479377" y="19050"/>
            <a:ext cx="11233248" cy="3771900"/>
          </a:xfrm>
        </p:spPr>
        <p:txBody>
          <a:bodyPr rtlCol="0" anchor="t">
            <a:noAutofit/>
          </a:bodyPr>
          <a:lstStyle/>
          <a:p>
            <a:r>
              <a:rPr lang="ru-RU" alt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Ученый совет федерального государственного бюджетного образовательного учреждения </a:t>
            </a:r>
            <a:r>
              <a:rPr lang="ru-RU" altLang="ru-RU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высшего образования «Южно-Уральский государственный медицинский университет» Министерства здравоохранения Российской Федерации </a:t>
            </a:r>
            <a:r>
              <a:rPr lang="ru-RU" alt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Полиморбидность</a:t>
            </a:r>
            <a:r>
              <a:rPr lang="ru-RU" alt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медицине</a:t>
            </a:r>
            <a:endParaRPr lang="ru-RU" altLang="ru-RU" sz="28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97686" y="3901317"/>
            <a:ext cx="6096001" cy="1441450"/>
          </a:xfrm>
        </p:spPr>
        <p:txBody>
          <a:bodyPr rtlCol="0">
            <a:normAutofit/>
          </a:bodyPr>
          <a:lstStyle/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Заведующий кафедрой дерматовенерологии ФГБОУ ВО ЮУГМУ Минздрава России, д.м.н., профессор, заслуженный врач РФ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Зиганшин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Олег 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Раисович</a:t>
            </a:r>
            <a:endParaRPr lang="ru-RU" sz="16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т.  8-963-086-00-03</a:t>
            </a:r>
          </a:p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e-mail: ziganshin_oleg@mail.ru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65654" y="6116817"/>
            <a:ext cx="2060692" cy="561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err="1" smtClean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г.Челябинск</a:t>
            </a:r>
            <a:r>
              <a:rPr lang="ru-RU" sz="1400" dirty="0" smtClean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26 мая 202</a:t>
            </a:r>
            <a:r>
              <a:rPr lang="en-US" sz="1400" dirty="0" smtClean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dirty="0" smtClean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400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80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CA45155-1B1E-441A-85C5-005F765DAD99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695307" y="1246651"/>
            <a:ext cx="5227404" cy="411546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ыла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улучшена материальная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база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2400"/>
              </a:spcBef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Разработаны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современные по тому времени методы наглядного сопровождения учебного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процесса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2400"/>
              </a:spcBef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Защитили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кандидатские диссертации преподаватели кафедры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В.А.Пасечник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П.Ф.Тряпичников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2400"/>
              </a:spcBef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Увеличилось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число преподавателей, пополнившееся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учениками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И.И.Ильина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/>
          </p:cNvPicPr>
          <p:nvPr>
            <p:ph sz="quarter" idx="4294967295"/>
          </p:nvPr>
        </p:nvPicPr>
        <p:blipFill rotWithShape="1">
          <a:blip r:embed="rId2"/>
          <a:srcRect l="32069" t="58324" r="43078" b="24038"/>
          <a:stretch/>
        </p:blipFill>
        <p:spPr bwMode="auto">
          <a:xfrm>
            <a:off x="111211" y="815546"/>
            <a:ext cx="6431632" cy="49194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6471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Группа 49"/>
          <p:cNvGrpSpPr/>
          <p:nvPr/>
        </p:nvGrpSpPr>
        <p:grpSpPr>
          <a:xfrm>
            <a:off x="193441" y="4009910"/>
            <a:ext cx="4186221" cy="1556381"/>
            <a:chOff x="42352" y="3598994"/>
            <a:chExt cx="4838833" cy="1964857"/>
          </a:xfrm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42352" y="3598994"/>
              <a:ext cx="4838833" cy="1964857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99901" y="3656543"/>
              <a:ext cx="4723735" cy="18497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4335995" y="5522492"/>
            <a:ext cx="4078655" cy="1147091"/>
            <a:chOff x="4495284" y="4568751"/>
            <a:chExt cx="4078655" cy="1254211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4495284" y="4568751"/>
              <a:ext cx="4078655" cy="1254211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4532019" y="4605486"/>
              <a:ext cx="4005185" cy="11807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8091807" y="4753733"/>
            <a:ext cx="2846713" cy="668236"/>
            <a:chOff x="8646105" y="4292818"/>
            <a:chExt cx="2846713" cy="668236"/>
          </a:xfrm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8646105" y="4292818"/>
              <a:ext cx="2846713" cy="668236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Скругленный прямоугольник 4"/>
            <p:cNvSpPr/>
            <p:nvPr/>
          </p:nvSpPr>
          <p:spPr>
            <a:xfrm>
              <a:off x="8665677" y="4312390"/>
              <a:ext cx="2807569" cy="6290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Объект 7"/>
          <p:cNvSpPr>
            <a:spLocks noGrp="1"/>
          </p:cNvSpPr>
          <p:nvPr>
            <p:ph sz="quarter" idx="4294967295"/>
          </p:nvPr>
        </p:nvSpPr>
        <p:spPr>
          <a:xfrm>
            <a:off x="354440" y="141560"/>
            <a:ext cx="11264263" cy="53314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афедра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наладила тесные научные связи с рядом ведущих учреждений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страны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5229184" y="2659377"/>
            <a:ext cx="1733632" cy="1539246"/>
            <a:chOff x="5229434" y="802360"/>
            <a:chExt cx="1733632" cy="1539246"/>
          </a:xfrm>
        </p:grpSpPr>
        <p:sp>
          <p:nvSpPr>
            <p:cNvPr id="16" name="Овал 15"/>
            <p:cNvSpPr/>
            <p:nvPr/>
          </p:nvSpPr>
          <p:spPr>
            <a:xfrm>
              <a:off x="5229434" y="802360"/>
              <a:ext cx="1733632" cy="1539246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Овал 4"/>
            <p:cNvSpPr/>
            <p:nvPr/>
          </p:nvSpPr>
          <p:spPr>
            <a:xfrm>
              <a:off x="5483319" y="1027777"/>
              <a:ext cx="1225862" cy="10884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Кафедра кожных и венерических болезней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6822415" y="800296"/>
            <a:ext cx="1938440" cy="764573"/>
            <a:chOff x="8896006" y="0"/>
            <a:chExt cx="1938440" cy="764573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8896006" y="0"/>
              <a:ext cx="1938440" cy="764573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Скругленный прямоугольник 4"/>
            <p:cNvSpPr/>
            <p:nvPr/>
          </p:nvSpPr>
          <p:spPr>
            <a:xfrm>
              <a:off x="8918400" y="22394"/>
              <a:ext cx="1893652" cy="71978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Харьковский НИИ дерматологии и венерологии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9156821" y="2641210"/>
            <a:ext cx="2604915" cy="1034501"/>
            <a:chOff x="8588078" y="1693741"/>
            <a:chExt cx="2604915" cy="1334456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8588078" y="1693741"/>
              <a:ext cx="2604915" cy="1334456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Скругленный прямоугольник 4"/>
            <p:cNvSpPr/>
            <p:nvPr/>
          </p:nvSpPr>
          <p:spPr>
            <a:xfrm>
              <a:off x="8627163" y="1732826"/>
              <a:ext cx="2526745" cy="12562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</a:pPr>
              <a:r>
                <a:rPr lang="ru-RU" sz="1400" kern="1200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Научно-исследовательский институт дерматологии и венерологии </a:t>
              </a:r>
              <a:r>
                <a:rPr lang="ru-RU" sz="1400" kern="1200" dirty="0" smtClean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Болгарской НР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</a:pPr>
              <a:r>
                <a:rPr lang="ru-RU" sz="1400" kern="1200" dirty="0" smtClean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г. </a:t>
              </a:r>
              <a:r>
                <a:rPr lang="ru-RU" sz="1400" kern="1200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София</a:t>
              </a: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8492150" y="3752301"/>
            <a:ext cx="2915216" cy="903736"/>
            <a:chOff x="7687825" y="3122717"/>
            <a:chExt cx="3505168" cy="1068809"/>
          </a:xfrm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7687825" y="3122717"/>
              <a:ext cx="3505168" cy="1068809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Скругленный прямоугольник 4"/>
            <p:cNvSpPr/>
            <p:nvPr/>
          </p:nvSpPr>
          <p:spPr>
            <a:xfrm>
              <a:off x="7719129" y="3154021"/>
              <a:ext cx="3442560" cy="10062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E09E9DD-E52F-4218-8114-F7F8397CE4B6}"/>
              </a:ext>
            </a:extLst>
          </p:cNvPr>
          <p:cNvSpPr txBox="1"/>
          <p:nvPr/>
        </p:nvSpPr>
        <p:spPr>
          <a:xfrm>
            <a:off x="8518184" y="3835895"/>
            <a:ext cx="28631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Проблемная комиссия</a:t>
            </a:r>
          </a:p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«Научные основы дерматологии</a:t>
            </a:r>
          </a:p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венерологии»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УМС МЗ РСФСР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BE944545-78B9-4F0B-8200-B0E1A988436D}"/>
              </a:ext>
            </a:extLst>
          </p:cNvPr>
          <p:cNvSpPr txBox="1"/>
          <p:nvPr/>
        </p:nvSpPr>
        <p:spPr>
          <a:xfrm>
            <a:off x="8096188" y="4826241"/>
            <a:ext cx="2706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Научный Совет по дерматологии</a:t>
            </a:r>
          </a:p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венерологии АМС СССР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F9889A15-78CF-4D98-86E0-2D486CB9A3C1}"/>
              </a:ext>
            </a:extLst>
          </p:cNvPr>
          <p:cNvSpPr txBox="1"/>
          <p:nvPr/>
        </p:nvSpPr>
        <p:spPr>
          <a:xfrm>
            <a:off x="4570566" y="5742129"/>
            <a:ext cx="36095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Центральный научно-исследовательский </a:t>
            </a:r>
          </a:p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кожно-венерологический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институт</a:t>
            </a:r>
          </a:p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Москва</a:t>
            </a:r>
          </a:p>
        </p:txBody>
      </p:sp>
      <p:grpSp>
        <p:nvGrpSpPr>
          <p:cNvPr id="41" name="Группа 40"/>
          <p:cNvGrpSpPr/>
          <p:nvPr/>
        </p:nvGrpSpPr>
        <p:grpSpPr>
          <a:xfrm>
            <a:off x="381559" y="2428588"/>
            <a:ext cx="1663445" cy="920562"/>
            <a:chOff x="299305" y="2021496"/>
            <a:chExt cx="1663445" cy="920562"/>
          </a:xfrm>
        </p:grpSpPr>
        <p:sp>
          <p:nvSpPr>
            <p:cNvPr id="42" name="Скругленный прямоугольник 41"/>
            <p:cNvSpPr/>
            <p:nvPr/>
          </p:nvSpPr>
          <p:spPr>
            <a:xfrm>
              <a:off x="299305" y="2021496"/>
              <a:ext cx="1663445" cy="920562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Скругленный прямоугольник 4"/>
            <p:cNvSpPr/>
            <p:nvPr/>
          </p:nvSpPr>
          <p:spPr>
            <a:xfrm>
              <a:off x="326267" y="2048458"/>
              <a:ext cx="1609521" cy="8666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Свердловский НИКВИ</a:t>
              </a: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721312" y="3382586"/>
            <a:ext cx="1960096" cy="585726"/>
            <a:chOff x="559496" y="2973237"/>
            <a:chExt cx="1960096" cy="585726"/>
          </a:xfrm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559496" y="2973237"/>
              <a:ext cx="1960096" cy="585726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Скругленный прямоугольник 4"/>
            <p:cNvSpPr/>
            <p:nvPr/>
          </p:nvSpPr>
          <p:spPr>
            <a:xfrm>
              <a:off x="576651" y="2990392"/>
              <a:ext cx="1925786" cy="5514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8D1E07F8-4C74-4A9D-B05C-362E6587A0D3}"/>
              </a:ext>
            </a:extLst>
          </p:cNvPr>
          <p:cNvSpPr txBox="1"/>
          <p:nvPr/>
        </p:nvSpPr>
        <p:spPr>
          <a:xfrm>
            <a:off x="721312" y="3521561"/>
            <a:ext cx="1819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Горьковский НИКВИ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BF0B606B-4821-4F12-911A-0E597A6DE39A}"/>
              </a:ext>
            </a:extLst>
          </p:cNvPr>
          <p:cNvSpPr txBox="1"/>
          <p:nvPr/>
        </p:nvSpPr>
        <p:spPr>
          <a:xfrm>
            <a:off x="325875" y="4090794"/>
            <a:ext cx="39815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Кафедры кожных и венерических болезней</a:t>
            </a:r>
          </a:p>
          <a:p>
            <a:pPr algn="ctr"/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ММИ,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ММИ, МОНИКИ, ММСИ им. </a:t>
            </a:r>
          </a:p>
          <a:p>
            <a:pPr algn="ctr"/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Н.И.Семашко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Куйбешевского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мед.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института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Ленинградского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санитарно-гигиенического </a:t>
            </a:r>
          </a:p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института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Ленинградского педиатрического</a:t>
            </a:r>
          </a:p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института </a:t>
            </a:r>
          </a:p>
        </p:txBody>
      </p:sp>
      <p:grpSp>
        <p:nvGrpSpPr>
          <p:cNvPr id="53" name="Группа 52"/>
          <p:cNvGrpSpPr/>
          <p:nvPr/>
        </p:nvGrpSpPr>
        <p:grpSpPr>
          <a:xfrm>
            <a:off x="717334" y="1465685"/>
            <a:ext cx="2500731" cy="919826"/>
            <a:chOff x="154708" y="970471"/>
            <a:chExt cx="2500731" cy="919826"/>
          </a:xfrm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154708" y="970471"/>
              <a:ext cx="2500731" cy="919826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181649" y="997412"/>
              <a:ext cx="2446849" cy="8659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2721174" y="914169"/>
            <a:ext cx="2720101" cy="515266"/>
            <a:chOff x="282994" y="368740"/>
            <a:chExt cx="2720101" cy="515266"/>
          </a:xfrm>
        </p:grpSpPr>
        <p:sp>
          <p:nvSpPr>
            <p:cNvPr id="57" name="Скругленный прямоугольник 56"/>
            <p:cNvSpPr/>
            <p:nvPr/>
          </p:nvSpPr>
          <p:spPr>
            <a:xfrm>
              <a:off x="282994" y="368740"/>
              <a:ext cx="2720101" cy="515266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Скругленный прямоугольник 4"/>
            <p:cNvSpPr/>
            <p:nvPr/>
          </p:nvSpPr>
          <p:spPr>
            <a:xfrm>
              <a:off x="298086" y="383832"/>
              <a:ext cx="2689917" cy="4850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330FA328-CD95-48C4-945E-BDEA89E97637}"/>
              </a:ext>
            </a:extLst>
          </p:cNvPr>
          <p:cNvSpPr txBox="1"/>
          <p:nvPr/>
        </p:nvSpPr>
        <p:spPr>
          <a:xfrm>
            <a:off x="951706" y="1658413"/>
            <a:ext cx="2011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Институт Ревматологии</a:t>
            </a:r>
          </a:p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Москва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3CBF6140-AFD0-41EF-995F-FD512E629906}"/>
              </a:ext>
            </a:extLst>
          </p:cNvPr>
          <p:cNvSpPr txBox="1"/>
          <p:nvPr/>
        </p:nvSpPr>
        <p:spPr>
          <a:xfrm>
            <a:off x="2993311" y="1017914"/>
            <a:ext cx="2177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Смежные кафедры ЧГМИ</a:t>
            </a:r>
          </a:p>
        </p:txBody>
      </p:sp>
      <p:grpSp>
        <p:nvGrpSpPr>
          <p:cNvPr id="61" name="Группа 60"/>
          <p:cNvGrpSpPr/>
          <p:nvPr/>
        </p:nvGrpSpPr>
        <p:grpSpPr>
          <a:xfrm>
            <a:off x="8637495" y="1574103"/>
            <a:ext cx="2769871" cy="1003797"/>
            <a:chOff x="7687825" y="3122717"/>
            <a:chExt cx="3505168" cy="1068809"/>
          </a:xfrm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7687825" y="3122717"/>
              <a:ext cx="3505168" cy="1068809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7719129" y="3154021"/>
              <a:ext cx="3442560" cy="10062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048" name="Прямоугольник 2047"/>
          <p:cNvSpPr/>
          <p:nvPr/>
        </p:nvSpPr>
        <p:spPr>
          <a:xfrm>
            <a:off x="8668799" y="1685674"/>
            <a:ext cx="27385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НИИ эпидемиологии и</a:t>
            </a:r>
          </a:p>
          <a:p>
            <a:pPr lvl="0" algn="ctr"/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микробиологии им. </a:t>
            </a:r>
            <a:r>
              <a:rPr lang="ru-RU" sz="140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Гамалеи</a:t>
            </a:r>
            <a:endParaRPr lang="ru-RU" sz="1400" dirty="0">
              <a:solidFill>
                <a:srgbClr val="4F81B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400" dirty="0" smtClean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Москва</a:t>
            </a:r>
          </a:p>
        </p:txBody>
      </p:sp>
      <p:cxnSp>
        <p:nvCxnSpPr>
          <p:cNvPr id="2051" name="Прямая со стрелкой 2050"/>
          <p:cNvCxnSpPr>
            <a:stCxn id="16" idx="2"/>
          </p:cNvCxnSpPr>
          <p:nvPr/>
        </p:nvCxnSpPr>
        <p:spPr>
          <a:xfrm flipH="1">
            <a:off x="2963027" y="3429000"/>
            <a:ext cx="2266157" cy="2164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 flipH="1" flipV="1">
            <a:off x="5426183" y="1574103"/>
            <a:ext cx="406446" cy="10852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 flipH="1" flipV="1">
            <a:off x="3346882" y="2281561"/>
            <a:ext cx="1970842" cy="6935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 flipH="1" flipV="1">
            <a:off x="2316652" y="2975103"/>
            <a:ext cx="2854435" cy="3060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 flipH="1">
            <a:off x="4372730" y="3851000"/>
            <a:ext cx="964870" cy="5434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>
            <a:stCxn id="16" idx="4"/>
          </p:cNvCxnSpPr>
          <p:nvPr/>
        </p:nvCxnSpPr>
        <p:spPr>
          <a:xfrm>
            <a:off x="6096000" y="4198623"/>
            <a:ext cx="0" cy="12233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>
            <a:stCxn id="16" idx="5"/>
            <a:endCxn id="33" idx="1"/>
          </p:cNvCxnSpPr>
          <p:nvPr/>
        </p:nvCxnSpPr>
        <p:spPr>
          <a:xfrm>
            <a:off x="6708931" y="3973206"/>
            <a:ext cx="1387257" cy="11146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 flipV="1">
            <a:off x="6375322" y="1603503"/>
            <a:ext cx="587494" cy="10680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>
            <a:stCxn id="16" idx="7"/>
            <a:endCxn id="62" idx="1"/>
          </p:cNvCxnSpPr>
          <p:nvPr/>
        </p:nvCxnSpPr>
        <p:spPr>
          <a:xfrm flipV="1">
            <a:off x="6708931" y="2076002"/>
            <a:ext cx="1928564" cy="8087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>
            <a:off x="6962816" y="3128106"/>
            <a:ext cx="205689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>
            <a:stCxn id="16" idx="6"/>
            <a:endCxn id="26" idx="1"/>
          </p:cNvCxnSpPr>
          <p:nvPr/>
        </p:nvCxnSpPr>
        <p:spPr>
          <a:xfrm>
            <a:off x="6962816" y="3429000"/>
            <a:ext cx="1529334" cy="7751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180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1BAFBF76-D1F7-4375-BD0E-DDF1DEEB3610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90797" y="188577"/>
            <a:ext cx="10394707" cy="240368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Основными научными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проблемами кафедры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были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вопросы совершенствования методик лечения сифилиса, вопросы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негонококковых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гонококковых воспалительных заболеваний мочеполовых органов и их осложнений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И.И.Ильин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учениками одними из первых в отечественной венерологии указали на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роль хламидийной инфекции  в урогенитальной патологии и развитии болезни Рейтера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придавая особое значение эпидемиологии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негонококковых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уретритов в то время, когда само существование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негонококковых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уретритов ставилось под сомнение.</a:t>
            </a:r>
          </a:p>
          <a:p>
            <a:pPr marL="0" indent="0">
              <a:buNone/>
            </a:pP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8E558E8-54F9-473B-8B5E-C9DF2A69E9B0}"/>
              </a:ext>
            </a:extLst>
          </p:cNvPr>
          <p:cNvPicPr/>
          <p:nvPr/>
        </p:nvPicPr>
        <p:blipFill rotWithShape="1">
          <a:blip r:embed="rId2"/>
          <a:srcRect l="18119" t="16636" r="56387" b="40473"/>
          <a:stretch/>
        </p:blipFill>
        <p:spPr bwMode="auto">
          <a:xfrm rot="20868226">
            <a:off x="996840" y="3031680"/>
            <a:ext cx="2684566" cy="3002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68318" y="3658806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годы заведования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И.И.Ильиным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сотрудниками кафедры были опубликованы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738 научных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1151" y="6284362"/>
            <a:ext cx="38088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Монографии сотрудников кафедры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3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5407511-8606-4835-9440-285AD9789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1571347"/>
          </a:xfrm>
        </p:spPr>
        <p:txBody>
          <a:bodyPr>
            <a:no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заслуги в организации и развитии дерматовенерологической службы в 2012 году </a:t>
            </a:r>
            <a:r>
              <a:rPr lang="ru-RU" sz="20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И.И.Ильину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здании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ГБУЗ «ЧОККВД»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открыта мемориальная доска.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открытии присутствовали руководители дерматовенерологической службы Р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оссии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здравоохранения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Челябинской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области, ЮУГМУ, видные дерматовенерологи, члены семьи И.И. Ильина.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521921BD-5841-4385-B8CF-89B16EBB66AB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2" y="1610579"/>
            <a:ext cx="3408294" cy="2268238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E68E5AB3-7FF3-4783-BEAB-55646C44C55F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943" y="1393204"/>
            <a:ext cx="2103314" cy="13997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C31E0DF-2E19-4461-BFE7-B9177E8AE5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208" y="3196135"/>
            <a:ext cx="2009823" cy="135530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D1CF577-E26A-4200-89B4-7E0D3C6016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610" y="4974168"/>
            <a:ext cx="2028422" cy="13588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95EDF7A-DA64-4EF9-B4DC-6F42B9DE2E2E}"/>
              </a:ext>
            </a:extLst>
          </p:cNvPr>
          <p:cNvSpPr txBox="1"/>
          <p:nvPr/>
        </p:nvSpPr>
        <p:spPr>
          <a:xfrm>
            <a:off x="8276194" y="2763057"/>
            <a:ext cx="2971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А.А.Кубанова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проф. академик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АМН РФ, </a:t>
            </a:r>
            <a:endParaRPr lang="ru-RU" sz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Главный дерматовенеролог РФ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D1D167C-D3BB-4524-BA8E-8B1B888111B1}"/>
              </a:ext>
            </a:extLst>
          </p:cNvPr>
          <p:cNvSpPr txBox="1"/>
          <p:nvPr/>
        </p:nvSpPr>
        <p:spPr>
          <a:xfrm>
            <a:off x="9954697" y="4536630"/>
            <a:ext cx="2080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И.И.Долгушин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д.м.н., проф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.,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ектор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ЮУГМУ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AA8E089-6960-4061-BA65-E41AA56824F7}"/>
              </a:ext>
            </a:extLst>
          </p:cNvPr>
          <p:cNvSpPr txBox="1"/>
          <p:nvPr/>
        </p:nvSpPr>
        <p:spPr>
          <a:xfrm>
            <a:off x="7992098" y="6332982"/>
            <a:ext cx="3433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О.Р.Зиганшин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д.м.н., проф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.,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кафедрой дерматовенерологии ЮУГМУ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Объект 10">
            <a:extLst>
              <a:ext uri="{FF2B5EF4-FFF2-40B4-BE49-F238E27FC236}">
                <a16:creationId xmlns="" xmlns:a16="http://schemas.microsoft.com/office/drawing/2014/main" id="{D7C83F90-E06C-4E14-91CB-E9DD1CC84605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581" y="1947066"/>
            <a:ext cx="4346839" cy="2892845"/>
          </a:xfrm>
          <a:prstGeom prst="rect">
            <a:avLst/>
          </a:prstGeom>
        </p:spPr>
      </p:pic>
      <p:pic>
        <p:nvPicPr>
          <p:cNvPr id="12" name="Объект 12">
            <a:extLst>
              <a:ext uri="{FF2B5EF4-FFF2-40B4-BE49-F238E27FC236}">
                <a16:creationId xmlns="" xmlns:a16="http://schemas.microsoft.com/office/drawing/2014/main" id="{892EE0FE-C980-46E7-979E-721019A31E33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041" y="4845824"/>
            <a:ext cx="3421919" cy="148715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840D4044-1BE4-456E-95FF-C7341849D6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2" y="3935609"/>
            <a:ext cx="3399904" cy="226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6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="" xmlns:a16="http://schemas.microsoft.com/office/drawing/2014/main" id="{04A1534B-E3BB-4CD6-A04A-046C8D54CE59}"/>
              </a:ext>
            </a:extLst>
          </p:cNvPr>
          <p:cNvSpPr>
            <a:spLocks noGrp="1" noChangeArrowheads="1"/>
          </p:cNvSpPr>
          <p:nvPr>
            <p:ph sz="quarter" idx="4294967295"/>
          </p:nvPr>
        </p:nvSpPr>
        <p:spPr bwMode="auto">
          <a:xfrm>
            <a:off x="4284458" y="1182809"/>
            <a:ext cx="7783811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Юрий</a:t>
            </a:r>
            <a:r>
              <a:rPr kumimoji="0" lang="ru-RU" altLang="ja-JP" sz="20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 </a:t>
            </a:r>
            <a:r>
              <a:rPr kumimoji="0" lang="ru-RU" altLang="ja-JP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Николаевич</a:t>
            </a:r>
            <a:r>
              <a:rPr kumimoji="0" lang="ru-RU" altLang="ja-JP" sz="20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 </a:t>
            </a:r>
            <a:r>
              <a:rPr kumimoji="0" lang="ru-RU" altLang="ja-JP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Ковалев</a:t>
            </a:r>
            <a:r>
              <a:rPr kumimoji="0" lang="ru-RU" altLang="ja-JP" sz="20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, </a:t>
            </a:r>
            <a:r>
              <a:rPr kumimoji="0" lang="ru-RU" altLang="ja-JP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закончивший клиническую </a:t>
            </a:r>
            <a:r>
              <a:rPr kumimoji="0" lang="ru-RU" altLang="ja-JP" sz="20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ординатуру и </a:t>
            </a:r>
            <a:r>
              <a:rPr kumimoji="0" lang="ru-RU" altLang="ja-JP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аспирантуру на кафедре кожных и венерических </a:t>
            </a:r>
            <a:r>
              <a:rPr kumimoji="0" lang="ru-RU" altLang="ja-JP" sz="20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болезней </a:t>
            </a:r>
            <a:r>
              <a:rPr kumimoji="0" lang="ru-RU" altLang="ja-JP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ЧГМИ, в 1971г. защитил </a:t>
            </a:r>
            <a:r>
              <a:rPr kumimoji="0" lang="ru-RU" altLang="ja-JP" sz="20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кандидатскую, а </a:t>
            </a:r>
            <a:r>
              <a:rPr kumimoji="0" lang="ru-RU" altLang="ja-JP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в 1988 г. – докторскую диссертацию на тему </a:t>
            </a:r>
            <a:r>
              <a:rPr kumimoji="0" lang="ru-RU" altLang="ja-JP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«</a:t>
            </a:r>
            <a:r>
              <a:rPr kumimoji="0" lang="ru-RU" altLang="ja-JP" sz="20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Роль иммунных нарушений в патогенезе, клиника </a:t>
            </a:r>
            <a:r>
              <a:rPr kumimoji="0" lang="ru-RU" altLang="ja-JP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и патогенетическая </a:t>
            </a:r>
            <a:r>
              <a:rPr kumimoji="0" lang="ru-RU" altLang="ja-JP" sz="20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терапия болезни Рейтера»</a:t>
            </a:r>
            <a:r>
              <a:rPr kumimoji="0" lang="ru-RU" altLang="ja-JP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Согласно этой, близкой ему теме, </a:t>
            </a:r>
            <a:r>
              <a:rPr kumimoji="0" lang="ru-RU" altLang="ja-JP" sz="20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Ю.Н.Ковалев</a:t>
            </a:r>
            <a:r>
              <a:rPr kumimoji="0" lang="ru-RU" altLang="ja-JP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 развивал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основное направление научной деятельности, посвятив её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изучению диагностики и лечения болезни Рейтера.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20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Им были разработаны эффективные методики лечения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20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урогенитальных инфекций и их осложнений у мужчин</a:t>
            </a:r>
            <a:r>
              <a:rPr kumimoji="0" lang="ru-RU" altLang="ja-JP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широко использовавшиеся в практической медицине.</a:t>
            </a:r>
            <a:r>
              <a:rPr kumimoji="0" lang="ru-RU" altLang="ja-JP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2" name="Объект 6">
            <a:extLst>
              <a:ext uri="{FF2B5EF4-FFF2-40B4-BE49-F238E27FC236}">
                <a16:creationId xmlns="" xmlns:a16="http://schemas.microsoft.com/office/drawing/2014/main" id="{70C12A8D-5EF2-473B-93F5-5730EDCC351F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29824" t="38482" r="41154" b="15219"/>
          <a:stretch/>
        </p:blipFill>
        <p:spPr bwMode="auto">
          <a:xfrm>
            <a:off x="326732" y="1261259"/>
            <a:ext cx="3612993" cy="4524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9897" y="21753"/>
            <a:ext cx="114137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ja-JP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В 1991 г. Иосиф Израилевич передал кафедру своему ученику,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ja-JP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профессору Ковалеву Юрию Николаевичу и перешел на должность </a:t>
            </a:r>
            <a:r>
              <a:rPr lang="ru-RU" altLang="ja-JP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профессора </a:t>
            </a:r>
            <a:endParaRPr lang="ru-RU" altLang="ja-JP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MS Mincho" panose="02020609040205080304" pitchFamily="49" charset="-128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6731" y="5772799"/>
            <a:ext cx="36129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Юрий Николаевич Ковалев 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(1939–2021)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31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="" xmlns:a16="http://schemas.microsoft.com/office/drawing/2014/main" id="{BD83ECEE-CF0D-46C6-8C06-B83C8B0C5E31}"/>
              </a:ext>
            </a:extLst>
          </p:cNvPr>
          <p:cNvSpPr>
            <a:spLocks noGrp="1" noChangeArrowheads="1"/>
          </p:cNvSpPr>
          <p:nvPr>
            <p:ph sz="quarter" idx="4294967295"/>
          </p:nvPr>
        </p:nvSpPr>
        <p:spPr bwMode="auto">
          <a:xfrm>
            <a:off x="270944" y="170174"/>
            <a:ext cx="10257973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ru-RU" altLang="ja-JP" sz="200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С 2011г. кафедрой дерматовенерологии заведует </a:t>
            </a:r>
            <a:r>
              <a:rPr kumimoji="0" lang="ru-RU" altLang="ja-JP" sz="20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Олег </a:t>
            </a:r>
            <a:r>
              <a:rPr kumimoji="0" lang="ru-RU" altLang="ja-JP" sz="20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Раисович</a:t>
            </a:r>
            <a:r>
              <a:rPr kumimoji="0" lang="ru-RU" altLang="ja-JP" sz="20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 </a:t>
            </a:r>
            <a:r>
              <a:rPr kumimoji="0" lang="ru-RU" altLang="ja-JP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Зиганшин</a:t>
            </a:r>
            <a:endParaRPr kumimoji="0" lang="ru-RU" altLang="ja-JP" sz="200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ea typeface="MS Mincho" panose="02020609040205080304" pitchFamily="49" charset="-128"/>
              <a:cs typeface="Times New Roman" pitchFamily="18" charset="0"/>
            </a:endParaRPr>
          </a:p>
        </p:txBody>
      </p:sp>
      <p:pic>
        <p:nvPicPr>
          <p:cNvPr id="3074" name="Picture 2" descr="D:\Мои документы\ФОТО и др\ЧОККВД\фото главного врача\IMG_066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8" t="8764" r="33952" b="9520"/>
          <a:stretch/>
        </p:blipFill>
        <p:spPr bwMode="auto">
          <a:xfrm>
            <a:off x="172014" y="851025"/>
            <a:ext cx="3685506" cy="460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8270" y="5464366"/>
            <a:ext cx="36129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Олег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Раисович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Зиганшин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4">
            <a:extLst>
              <a:ext uri="{FF2B5EF4-FFF2-40B4-BE49-F238E27FC236}">
                <a16:creationId xmlns="" xmlns:a16="http://schemas.microsoft.com/office/drawing/2014/main" id="{2D85F502-2C68-48A5-B6BA-CE1044620AFE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788994" y="1127464"/>
            <a:ext cx="6888517" cy="5024769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Ежегодно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кафедра осуществляет учебную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деятельность на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 факультетах ФГБОУ ВО ЮУГМУ МЗ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РФ</a:t>
            </a:r>
            <a:endParaRPr lang="ru-RU" sz="18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Освоен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дистанционный метод преподавания студентам, ординаторам и курсантам института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ДПО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Проводится подготовка дерматовенерологов в клинической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ординатуре</a:t>
            </a:r>
            <a:endParaRPr lang="ru-RU" sz="18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Последипломная подготовка врачей- дерматовенерологов и косметологов осуществляется по программам повышения квалификации в очной и дистанционной форме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рамках непрерывного </a:t>
            </a:r>
            <a:r>
              <a:rPr lang="ru-RU" sz="1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медобразования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проводится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первичная переподготовка врачей по специальности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«косметология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Многие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годы сотрудники кафедры входили в состав государственной аттестационной комиссии лечебного и педиатрического факультетов 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48903EEC-1975-4A01-99B2-5C266C709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752" y="553623"/>
            <a:ext cx="4605818" cy="594804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Учебная работа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кафедры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11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3556" y="0"/>
            <a:ext cx="10396882" cy="775377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Лечебная работа – неотъемлемая часть деятельности кафедры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376932" y="1247158"/>
            <a:ext cx="8567043" cy="2380018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Проводятся консультации тяжелых больных в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базовых больницах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(2-2,5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человек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ежегодно),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вне базовых учреждений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(около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1000 чел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.),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т.ч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в городах Челябинской области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(500-700 человек), больных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других областей РФ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(около 100),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стран СНГ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(более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50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ежегодно)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оказания квалифицированной дерматологической помощи сотрудники кафедры осуществляют 20 выездов в год в города и сельские районы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области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C:\Users\nikk\Desktop\Новая папка\DSC_00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1" r="6500"/>
          <a:stretch/>
        </p:blipFill>
        <p:spPr bwMode="auto">
          <a:xfrm>
            <a:off x="5244108" y="3750513"/>
            <a:ext cx="3266984" cy="262823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414" y="2407487"/>
            <a:ext cx="3475371" cy="231691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89" y="3799394"/>
            <a:ext cx="1982786" cy="2530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148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 Box 6"/>
          <p:cNvSpPr txBox="1">
            <a:spLocks noChangeArrowheads="1"/>
          </p:cNvSpPr>
          <p:nvPr/>
        </p:nvSpPr>
        <p:spPr bwMode="auto">
          <a:xfrm>
            <a:off x="6256899" y="746898"/>
            <a:ext cx="5479392" cy="233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ru-RU" altLang="ru-RU" sz="1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структуре </a:t>
            </a:r>
            <a:r>
              <a:rPr lang="ru-RU" alt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диспансера функционирует: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консультативно-диагностическое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отделение </a:t>
            </a:r>
            <a:endParaRPr lang="ru-RU" sz="18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стационарное отделение круглосуточного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пребывания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дневной стационар при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консультативно-диагностическом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отделении </a:t>
            </a:r>
            <a:endParaRPr lang="ru-RU" sz="18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клинико-диагностическая лаборатория  </a:t>
            </a:r>
            <a:endParaRPr lang="ru-RU" altLang="ru-RU" sz="18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780" y="1118601"/>
            <a:ext cx="2211397" cy="290299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8" y="1109723"/>
            <a:ext cx="2444528" cy="2902997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90756" y="631484"/>
            <a:ext cx="2562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Аппараты УФО</a:t>
            </a:r>
          </a:p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UV-181AL      UV-200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AL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69907" y="872812"/>
            <a:ext cx="20141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Кабина УФО UV-7002K</a:t>
            </a:r>
          </a:p>
        </p:txBody>
      </p:sp>
      <p:pic>
        <p:nvPicPr>
          <p:cNvPr id="15" name="Picture 9" descr="C:\Users\nikk\Desktop\ГБУЗ ЧОККВД\Новая папка\Новая папка\DSC_00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111" y="3008469"/>
            <a:ext cx="4115765" cy="272601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Documents and Settings\nik\Рабочий стол\Фото для Ординаторской\IMG_20161027_1103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443" y="4293427"/>
            <a:ext cx="3406737" cy="257092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Documents and Settings\Администратор\Рабочий стол\Новая папка\P12301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8" y="4621383"/>
            <a:ext cx="2551431" cy="198610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0" y="4148277"/>
            <a:ext cx="31414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Автоматический иммуноферментный анализатор ЛАЗУРИТ</a:t>
            </a:r>
          </a:p>
        </p:txBody>
      </p:sp>
      <p:pic>
        <p:nvPicPr>
          <p:cNvPr id="18" name="Picture 8" descr="C:\Users\nikk\Desktop\Новая папка\DSC_0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93" y="4621383"/>
            <a:ext cx="2610258" cy="198610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2748566" y="4148277"/>
            <a:ext cx="3462338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Амплификатор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детектирующий «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ДТпрайм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» 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91591" y="11849"/>
            <a:ext cx="116386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КЛИНИЧЕСКАЯ БАЗА КАФЕДРЫ ДЕРМАТОВЕНЕРОЛОГИИ ФГБОУ ВО «ЮУГМУ» МИНЗДРАВА РФ –                           ГБУЗ «ЧЕЛЯБИНСКИЙ ОБЛАСТНОЙ КЛИНИЧЕСКИЙ КОЖНО-ВЕНЕРОЛОГИЧЕСКИЙ ДИСПАНСЕР»</a:t>
            </a:r>
            <a:endParaRPr lang="ru-RU" altLang="ru-RU" sz="1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80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E64B9D00-50F9-478B-95FB-980D96D18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0"/>
            <a:ext cx="10583317" cy="60861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Научная работа кафедры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="" xmlns:a16="http://schemas.microsoft.com/office/drawing/2014/main" id="{EE57D3F3-9EBE-4D3E-85FE-BD88C55C1F4B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89707" y="705496"/>
            <a:ext cx="11146573" cy="2434441"/>
          </a:xfrm>
          <a:prstGeom prst="rect">
            <a:avLst/>
          </a:prstGeom>
          <a:ln w="19050"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Основными направлениями научной работы кафедры являются: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alt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Терапия </a:t>
            </a:r>
            <a:r>
              <a:rPr lang="ru-RU" alt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тяжелых форм наследственной,  аутоиммунной и атопической патологии </a:t>
            </a:r>
            <a:r>
              <a:rPr lang="ru-RU" alt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кожи</a:t>
            </a:r>
            <a:endParaRPr lang="ru-RU" alt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alt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ВПЧ </a:t>
            </a:r>
            <a:r>
              <a:rPr lang="ru-RU" alt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инфекция у женщин и </a:t>
            </a:r>
            <a:r>
              <a:rPr lang="ru-RU" alt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мужчин</a:t>
            </a:r>
            <a:endParaRPr lang="ru-RU" alt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alt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Диагностика </a:t>
            </a:r>
            <a:r>
              <a:rPr lang="ru-RU" alt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терапия опухолей </a:t>
            </a:r>
            <a:r>
              <a:rPr lang="ru-RU" alt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кожи</a:t>
            </a:r>
            <a:endParaRPr lang="ru-RU" alt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alt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Некоторые </a:t>
            </a:r>
            <a:r>
              <a:rPr lang="ru-RU" alt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проблемы патогенеза и терапии экземы и </a:t>
            </a:r>
            <a:r>
              <a:rPr lang="ru-RU" alt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атопических</a:t>
            </a:r>
            <a:r>
              <a:rPr lang="ru-RU" alt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состояний</a:t>
            </a:r>
            <a:endParaRPr lang="ru-RU" alt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alt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Новое </a:t>
            </a:r>
            <a:r>
              <a:rPr lang="ru-RU" alt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направление – </a:t>
            </a:r>
            <a:r>
              <a:rPr lang="ru-RU" alt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научная косметология</a:t>
            </a:r>
            <a:endParaRPr lang="ru-RU" alt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="" xmlns:a16="http://schemas.microsoft.com/office/drawing/2014/main" id="{8055C536-DA5F-4296-8F0B-A544732B02E1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70506" y="3306819"/>
            <a:ext cx="11059242" cy="331148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alt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Опубликовано</a:t>
            </a:r>
            <a:r>
              <a:rPr lang="ru-RU" alt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научных статей в отечественных и зарубежных  изданиях </a:t>
            </a:r>
            <a:r>
              <a:rPr lang="ru-RU" alt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507</a:t>
            </a:r>
            <a:r>
              <a:rPr lang="ru-RU" alt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том числе в журналах ВАК, </a:t>
            </a:r>
            <a:r>
              <a:rPr lang="ru-RU" alt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Pub</a:t>
            </a:r>
            <a:r>
              <a:rPr lang="en-US" alt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alt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ed</a:t>
            </a:r>
            <a:r>
              <a:rPr lang="ru-RU" alt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Scopus</a:t>
            </a:r>
            <a:r>
              <a:rPr lang="ru-RU" alt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78</a:t>
            </a:r>
            <a:r>
              <a:rPr lang="ru-RU" alt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из </a:t>
            </a:r>
            <a:r>
              <a:rPr lang="ru-RU" alt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них </a:t>
            </a: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alt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монографий           </a:t>
            </a:r>
          </a:p>
          <a:p>
            <a:pPr marL="0" indent="0">
              <a:buNone/>
            </a:pPr>
            <a:r>
              <a:rPr lang="ru-RU" alt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главы в федеральных клинических рекомендациях 2015 и 2019 </a:t>
            </a:r>
            <a:r>
              <a:rPr lang="ru-RU" alt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гг.</a:t>
            </a:r>
            <a:endParaRPr lang="ru-RU" alt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alt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44</a:t>
            </a:r>
            <a:r>
              <a:rPr lang="ru-RU" alt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учебных и методических </a:t>
            </a:r>
            <a:r>
              <a:rPr lang="ru-RU" alt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пособий </a:t>
            </a:r>
            <a:endParaRPr lang="ru-RU" alt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alt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alt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практических руководства для </a:t>
            </a:r>
            <a:r>
              <a:rPr lang="ru-RU" alt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врачей</a:t>
            </a:r>
            <a:endParaRPr lang="ru-RU" alt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alt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научно-практическое </a:t>
            </a:r>
            <a:r>
              <a:rPr lang="ru-RU" alt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руководство</a:t>
            </a:r>
            <a:endParaRPr lang="ru-RU" alt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Получено</a:t>
            </a:r>
            <a:r>
              <a:rPr lang="ru-RU" alt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alt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патентов на </a:t>
            </a:r>
            <a:r>
              <a:rPr lang="ru-RU" alt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изобретения</a:t>
            </a:r>
            <a:endParaRPr lang="ru-RU" alt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2" descr="Картинки по запросу &quot;стопка книг фото&quot;">
            <a:extLst>
              <a:ext uri="{FF2B5EF4-FFF2-40B4-BE49-F238E27FC236}">
                <a16:creationId xmlns="" xmlns:a16="http://schemas.microsoft.com/office/drawing/2014/main" id="{A9A9608E-12A3-4E37-8574-126849624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717" y="4428116"/>
            <a:ext cx="3621458" cy="207989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40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FCE7F11-B072-468C-AEE1-B1DA92779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076" y="35943"/>
            <a:ext cx="10688365" cy="549983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Сотрудники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кафедры: 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A80DFC37-8D81-44F7-9E2B-D11CF7767D89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51" y="1349407"/>
            <a:ext cx="2953822" cy="2198920"/>
          </a:xfrm>
          <a:prstGeom prst="rect">
            <a:avLst/>
          </a:prstGeom>
        </p:spPr>
      </p:pic>
      <p:pic>
        <p:nvPicPr>
          <p:cNvPr id="5" name="Объект 7">
            <a:extLst>
              <a:ext uri="{FF2B5EF4-FFF2-40B4-BE49-F238E27FC236}">
                <a16:creationId xmlns="" xmlns:a16="http://schemas.microsoft.com/office/drawing/2014/main" id="{BF7ADDE0-97BD-4F87-AA8D-F92DFA280D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705" y="452994"/>
            <a:ext cx="2328025" cy="3104034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B98F3DBC-C6BF-48C9-89C1-C9A685A4E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299" y="1349407"/>
            <a:ext cx="2943494" cy="2207621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1FCE7F11-B072-468C-AEE1-B1DA927799BB}"/>
              </a:ext>
            </a:extLst>
          </p:cNvPr>
          <p:cNvSpPr txBox="1">
            <a:spLocks/>
          </p:cNvSpPr>
          <p:nvPr/>
        </p:nvSpPr>
        <p:spPr>
          <a:xfrm>
            <a:off x="569086" y="528248"/>
            <a:ext cx="7731535" cy="7501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Члены Европейской ассоциации дерматовенерологов:</a:t>
            </a:r>
            <a:b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проф. </a:t>
            </a:r>
            <a:r>
              <a:rPr lang="ru-RU" sz="20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О.Р.Зиганшин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проф. </a:t>
            </a:r>
            <a:r>
              <a:rPr lang="ru-RU" sz="20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О.В.Лысенко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проф. </a:t>
            </a:r>
            <a:r>
              <a:rPr lang="ru-RU" sz="20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О.И.Летяева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1FCE7F11-B072-468C-AEE1-B1DA927799BB}"/>
              </a:ext>
            </a:extLst>
          </p:cNvPr>
          <p:cNvSpPr txBox="1">
            <a:spLocks/>
          </p:cNvSpPr>
          <p:nvPr/>
        </p:nvSpPr>
        <p:spPr>
          <a:xfrm>
            <a:off x="561680" y="3566004"/>
            <a:ext cx="11343273" cy="997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Активные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участники научно-практических конференций различного уровня, Всероссийских съездов дерматовенерологов. За 10 лет сотрудниками кафедры за пределами Челябинска сделано более 300 сообщений и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докладов.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A1E4AC0-B189-4014-B24F-AB719B5660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08"/>
          <a:stretch/>
        </p:blipFill>
        <p:spPr>
          <a:xfrm>
            <a:off x="2140536" y="4592740"/>
            <a:ext cx="2405747" cy="201408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F2BF0859-5385-4363-9E61-0DC6D32C24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6" t="5404" r="-923" b="11197"/>
          <a:stretch/>
        </p:blipFill>
        <p:spPr>
          <a:xfrm>
            <a:off x="4999599" y="4264639"/>
            <a:ext cx="1963163" cy="2342190"/>
          </a:xfrm>
          <a:prstGeom prst="rect">
            <a:avLst/>
          </a:prstGeom>
        </p:spPr>
      </p:pic>
      <p:pic>
        <p:nvPicPr>
          <p:cNvPr id="11" name="Объект 5">
            <a:extLst>
              <a:ext uri="{FF2B5EF4-FFF2-40B4-BE49-F238E27FC236}">
                <a16:creationId xmlns="" xmlns:a16="http://schemas.microsoft.com/office/drawing/2014/main" id="{8917D4A6-2D1B-4CB7-B2AC-CFF3BAD218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9" t="4937" r="37345" b="22394"/>
          <a:stretch/>
        </p:blipFill>
        <p:spPr>
          <a:xfrm>
            <a:off x="9978500" y="4329343"/>
            <a:ext cx="1995231" cy="2266400"/>
          </a:xfrm>
          <a:prstGeom prst="rect">
            <a:avLst/>
          </a:prstGeom>
        </p:spPr>
      </p:pic>
      <p:pic>
        <p:nvPicPr>
          <p:cNvPr id="12" name="Объект 5">
            <a:extLst>
              <a:ext uri="{FF2B5EF4-FFF2-40B4-BE49-F238E27FC236}">
                <a16:creationId xmlns="" xmlns:a16="http://schemas.microsoft.com/office/drawing/2014/main" id="{75656EDF-F3DD-4210-8CE1-D3CE38EB5D8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6"/>
          <a:stretch/>
        </p:blipFill>
        <p:spPr>
          <a:xfrm>
            <a:off x="569086" y="4563091"/>
            <a:ext cx="1211844" cy="20437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6" t="30146" r="42429" b="-2486"/>
          <a:stretch/>
        </p:blipFill>
        <p:spPr>
          <a:xfrm>
            <a:off x="7359584" y="4515290"/>
            <a:ext cx="2167010" cy="21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7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14660" y="0"/>
            <a:ext cx="10972800" cy="682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История дерматовенерологии в России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67480" y="811368"/>
            <a:ext cx="11657040" cy="54828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1800"/>
              </a:spcAft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Кожные и венерические болезни относятся к древнейшей патологии человеческого рода и сопутствуют всем этапам его развития, приобретая иногда характер своеобразных эпидемий</a:t>
            </a:r>
          </a:p>
          <a:p>
            <a:pPr>
              <a:spcBef>
                <a:spcPct val="0"/>
              </a:spcBef>
              <a:spcAft>
                <a:spcPts val="1800"/>
              </a:spcAft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Упоминания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 венерических болезнях можно найти в ранних литературных источниках Киевской Руси и Московского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государства</a:t>
            </a:r>
          </a:p>
          <a:p>
            <a:pPr>
              <a:spcBef>
                <a:spcPct val="0"/>
              </a:spcBef>
              <a:spcAft>
                <a:spcPts val="1800"/>
              </a:spcAft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1572 году появился первый учебник дерматологии, написанный Иеронимом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Меркуриалисом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(итальянский филолог и врач), который разделял болезни в зависимости от изменения цвета кожи и ее поверхности</a:t>
            </a:r>
          </a:p>
          <a:p>
            <a:pPr>
              <a:spcBef>
                <a:spcPct val="0"/>
              </a:spcBef>
              <a:spcAft>
                <a:spcPts val="1800"/>
              </a:spcAft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Авиценна и Гиппократ также в своих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рудах описывали некоторые кожные болезни. Но как отдельная наука дерматология начала развиваться только в начале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XVII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века, чему способствовало изобретение первого микроскопа</a:t>
            </a:r>
          </a:p>
          <a:p>
            <a:pPr>
              <a:spcBef>
                <a:spcPct val="0"/>
              </a:spcBef>
              <a:spcAft>
                <a:spcPts val="1800"/>
              </a:spcAft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наши дни дерматология – одна из самых бурно развивающихся отраслей медицины</a:t>
            </a:r>
          </a:p>
        </p:txBody>
      </p:sp>
    </p:spTree>
    <p:extLst>
      <p:ext uri="{BB962C8B-B14F-4D97-AF65-F5344CB8AC3E}">
        <p14:creationId xmlns:p14="http://schemas.microsoft.com/office/powerpoint/2010/main" val="381021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85507" y="1282257"/>
            <a:ext cx="1042098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Одним из направлений научной работы кафедры являются 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полиморбидные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заболевания, терапия псориаза, более точное понимание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иммунопатогенеза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псориаза,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значит более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таргетное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воздействие на ключевые точки иммунного ответа с учетом системности воспалительного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процесса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9430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EB17326B-093B-459E-8C54-1FD1DB0BC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 b="1352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Таблица 1">
            <a:extLst>
              <a:ext uri="{FF2B5EF4-FFF2-40B4-BE49-F238E27FC236}">
                <a16:creationId xmlns="" xmlns:a16="http://schemas.microsoft.com/office/drawing/2014/main" id="{58FFE08B-AE0D-449E-9961-B9AB03161C7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179040" y="2087743"/>
          <a:ext cx="4929881" cy="4626864"/>
        </p:xfrm>
        <a:graphic>
          <a:graphicData uri="http://schemas.openxmlformats.org/drawingml/2006/table">
            <a:tbl>
              <a:tblPr firstRow="1" firstCol="1" bandRow="1"/>
              <a:tblGrid>
                <a:gridCol w="1296985">
                  <a:extLst>
                    <a:ext uri="{9D8B030D-6E8A-4147-A177-3AD203B41FA5}">
                      <a16:colId xmlns="" xmlns:a16="http://schemas.microsoft.com/office/drawing/2014/main" val="1508702231"/>
                    </a:ext>
                  </a:extLst>
                </a:gridCol>
                <a:gridCol w="949302">
                  <a:extLst>
                    <a:ext uri="{9D8B030D-6E8A-4147-A177-3AD203B41FA5}">
                      <a16:colId xmlns="" xmlns:a16="http://schemas.microsoft.com/office/drawing/2014/main" val="121540872"/>
                    </a:ext>
                  </a:extLst>
                </a:gridCol>
                <a:gridCol w="2683594">
                  <a:extLst>
                    <a:ext uri="{9D8B030D-6E8A-4147-A177-3AD203B41FA5}">
                      <a16:colId xmlns="" xmlns:a16="http://schemas.microsoft.com/office/drawing/2014/main" val="3407350815"/>
                    </a:ext>
                  </a:extLst>
                </a:gridCol>
              </a:tblGrid>
              <a:tr h="17948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Название страны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Источник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83070649"/>
                  </a:ext>
                </a:extLst>
              </a:tr>
              <a:tr h="374636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Западная Европа и           Скандинавия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1,5 -3,0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Sterry W., Barker J., 2003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61373100"/>
                  </a:ext>
                </a:extLst>
              </a:tr>
              <a:tr h="17948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Швеция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Hellgren, 1967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6580094"/>
                  </a:ext>
                </a:extLst>
              </a:tr>
              <a:tr h="17948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Норвегия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1,1- 1.4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Braathen 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 др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1989; Falk 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Vandbakk, 1993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44073738"/>
                  </a:ext>
                </a:extLst>
              </a:tr>
              <a:tr h="17948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Дания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2,84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Lomholt, 1964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12197097"/>
                  </a:ext>
                </a:extLst>
              </a:tr>
              <a:tr h="17948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Югославия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Arzensek и др., 1984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73087663"/>
                  </a:ext>
                </a:extLst>
              </a:tr>
              <a:tr h="374636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Соединенное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Королевство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1,48- 1,87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Nevitt и Хатчинсон, 1996; Gelfand и др., 2005b; полу-Нара и др., 2011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4710816"/>
                  </a:ext>
                </a:extLst>
              </a:tr>
              <a:tr h="17948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Испания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1,43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Ferrandiz и др., 2001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0664363"/>
                  </a:ext>
                </a:extLst>
              </a:tr>
              <a:tr h="374636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Италия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2,9-3,1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Naldi L., Colombo P., 2004;Saraceno 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 др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2008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37066347"/>
                  </a:ext>
                </a:extLst>
              </a:tr>
              <a:tr h="17948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Германия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2,0 – 2,53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Schlander и др., 2008; Огастин и др., 2010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04412758"/>
                  </a:ext>
                </a:extLst>
              </a:tr>
              <a:tr h="17948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Шотландия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0,73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Симпсон и др., 2002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44547035"/>
                  </a:ext>
                </a:extLst>
              </a:tr>
              <a:tr h="17948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США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2,6 - 2,1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Nickoloff B.J., Nestle F.O., 2004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34630896"/>
                  </a:ext>
                </a:extLst>
              </a:tr>
              <a:tr h="374636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Российская Федерация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2,02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 Census Bureau, International  Data Base, 2004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38379653"/>
                  </a:ext>
                </a:extLst>
              </a:tr>
              <a:tr h="17948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Норвегия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Winterfield L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2005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6937282"/>
                  </a:ext>
                </a:extLst>
              </a:tr>
            </a:tbl>
          </a:graphicData>
        </a:graphic>
      </p:graphicFrame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F0A2D445-A77D-4F4C-B163-B90CA6073FBF}"/>
              </a:ext>
            </a:extLst>
          </p:cNvPr>
          <p:cNvSpPr txBox="1">
            <a:spLocks/>
          </p:cNvSpPr>
          <p:nvPr/>
        </p:nvSpPr>
        <p:spPr>
          <a:xfrm>
            <a:off x="258209" y="1077163"/>
            <a:ext cx="4105275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1-3% </a:t>
            </a: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 планеты</a:t>
            </a:r>
          </a:p>
        </p:txBody>
      </p:sp>
      <p:sp>
        <p:nvSpPr>
          <p:cNvPr id="19" name="TextBox 3">
            <a:extLst>
              <a:ext uri="{FF2B5EF4-FFF2-40B4-BE49-F238E27FC236}">
                <a16:creationId xmlns="" xmlns:a16="http://schemas.microsoft.com/office/drawing/2014/main" id="{ACB13CC7-E9FA-4605-9282-53F924C73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704" y="1700667"/>
            <a:ext cx="5396296" cy="1323439"/>
          </a:xfrm>
          <a:prstGeom prst="rect">
            <a:avLst/>
          </a:prstGeom>
          <a:solidFill>
            <a:schemeClr val="bg1">
              <a:lumMod val="95000"/>
              <a:alpha val="68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Россия 2,02% 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Европа – от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1,5-4,8%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США – 2,1- 2,6 %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Ежегодно 260 000 новых случаев</a:t>
            </a:r>
            <a:r>
              <a:rPr kumimoji="0" lang="en-US" altLang="ru-RU" sz="18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ru-RU" altLang="ru-RU" sz="2000" b="0" i="0" u="none" strike="noStrike" kern="1200" cap="none" spc="0" normalizeH="0" baseline="3000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6DDC3D1-AE1F-4C3E-9EB1-996B06291C3D}"/>
              </a:ext>
            </a:extLst>
          </p:cNvPr>
          <p:cNvSpPr txBox="1"/>
          <p:nvPr/>
        </p:nvSpPr>
        <p:spPr>
          <a:xfrm>
            <a:off x="-1" y="0"/>
            <a:ext cx="9071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Распространённость псориаза в мире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="" xmlns:a16="http://schemas.microsoft.com/office/drawing/2014/main" id="{3D115214-12C3-44AB-91F0-A8F4F6DCD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890" y="2303917"/>
            <a:ext cx="5246510" cy="369332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16">
            <a:extLst>
              <a:ext uri="{FF2B5EF4-FFF2-40B4-BE49-F238E27FC236}">
                <a16:creationId xmlns="" xmlns:a16="http://schemas.microsoft.com/office/drawing/2014/main" id="{FA9907B9-6610-488B-84FB-04881DC73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686" y="3074444"/>
            <a:ext cx="5399314" cy="646331"/>
          </a:xfrm>
          <a:prstGeom prst="rect">
            <a:avLst/>
          </a:prstGeom>
          <a:solidFill>
            <a:schemeClr val="bg2">
              <a:alpha val="61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Распространенность псориаза среди детей составляет 0,7%</a:t>
            </a:r>
            <a:r>
              <a:rPr kumimoji="0" lang="ru-RU" altLang="ru-RU" sz="16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ru-RU" altLang="ru-RU" sz="1800" b="0" i="0" u="none" strike="noStrike" kern="1200" cap="none" spc="0" normalizeH="0" baseline="3000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B2D03F6-E3BB-44C1-81AA-818759AA6736}"/>
              </a:ext>
            </a:extLst>
          </p:cNvPr>
          <p:cNvSpPr txBox="1"/>
          <p:nvPr/>
        </p:nvSpPr>
        <p:spPr>
          <a:xfrm>
            <a:off x="391886" y="6252942"/>
            <a:ext cx="67055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en-US" sz="800" dirty="0"/>
              <a:t>Psoriasis is a serious disease deserving global attention, Report. 2012. IFPA. [Online] [cited 2014 Feb 01]. Available from: </a:t>
            </a:r>
            <a:r>
              <a:rPr lang="en-US" sz="800" dirty="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https://secure.webforum.com/ifpaweb/doc</a:t>
            </a:r>
            <a:endParaRPr lang="ru-RU" sz="800" dirty="0"/>
          </a:p>
          <a:p>
            <a:pPr marL="228600" indent="-228600">
              <a:buAutoNum type="arabicPeriod"/>
            </a:pPr>
            <a:r>
              <a:rPr lang="ru-RU" sz="800" dirty="0"/>
              <a:t>«Псориаз», доклад секретариата, </a:t>
            </a:r>
            <a:r>
              <a:rPr lang="en-US" sz="800" dirty="0"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https://apps.who.int/gb/ebwha/pdf_files/EB133/B133_5-ru.pdf</a:t>
            </a:r>
            <a:r>
              <a:rPr lang="ru-RU" sz="800" dirty="0"/>
              <a:t> доступ 01.07.2021</a:t>
            </a:r>
          </a:p>
        </p:txBody>
      </p:sp>
    </p:spTree>
    <p:extLst>
      <p:ext uri="{BB962C8B-B14F-4D97-AF65-F5344CB8AC3E}">
        <p14:creationId xmlns:p14="http://schemas.microsoft.com/office/powerpoint/2010/main" val="129138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1">
            <a:extLst>
              <a:ext uri="{FF2B5EF4-FFF2-40B4-BE49-F238E27FC236}">
                <a16:creationId xmlns="" xmlns:a16="http://schemas.microsoft.com/office/drawing/2014/main" id="{77867F05-5412-49E0-811E-63F2D3DD3DFD}"/>
              </a:ext>
            </a:extLst>
          </p:cNvPr>
          <p:cNvSpPr txBox="1">
            <a:spLocks/>
          </p:cNvSpPr>
          <p:nvPr/>
        </p:nvSpPr>
        <p:spPr>
          <a:xfrm>
            <a:off x="635994" y="175492"/>
            <a:ext cx="4176151" cy="720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929" marR="0" lvl="0" indent="0" algn="l" fontAlgn="auto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Факты о псориазе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836D57F-9188-4038-93CB-BDAEC5E7A9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6000"/>
          </a:blip>
          <a:srcRect l="12231" r="11884" b="-1"/>
          <a:stretch/>
        </p:blipFill>
        <p:spPr>
          <a:xfrm>
            <a:off x="6705600" y="1315002"/>
            <a:ext cx="4892039" cy="4224808"/>
          </a:xfrm>
          <a:prstGeom prst="rect">
            <a:avLst/>
          </a:prstGeom>
          <a:effectLst>
            <a:outerShdw blurRad="50800" dist="38100" dir="18900000" sx="101000" sy="101000" algn="bl" rotWithShape="0">
              <a:prstClr val="black">
                <a:alpha val="40000"/>
              </a:prstClr>
            </a:outerShdw>
            <a:softEdge rad="50800"/>
          </a:effectLst>
        </p:spPr>
      </p:pic>
      <p:sp>
        <p:nvSpPr>
          <p:cNvPr id="8" name="object 20">
            <a:extLst>
              <a:ext uri="{FF2B5EF4-FFF2-40B4-BE49-F238E27FC236}">
                <a16:creationId xmlns="" xmlns:a16="http://schemas.microsoft.com/office/drawing/2014/main" id="{AFF843FF-FCB6-4DE2-BF54-29ED6F147419}"/>
              </a:ext>
            </a:extLst>
          </p:cNvPr>
          <p:cNvSpPr txBox="1"/>
          <p:nvPr/>
        </p:nvSpPr>
        <p:spPr>
          <a:xfrm>
            <a:off x="5458691" y="6119134"/>
            <a:ext cx="6613236" cy="3693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8929" marR="3572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F BeauSans Pro"/>
                <a:ea typeface="+mn-ea"/>
                <a:cs typeface="PF BeauSans Pro"/>
              </a:rPr>
              <a:t>1.</a:t>
            </a:r>
            <a:r>
              <a:rPr kumimoji="0" lang="en-US" sz="600" b="1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F BeauSans Pro"/>
                <a:ea typeface="+mn-ea"/>
                <a:cs typeface="PF BeauSans Pro"/>
              </a:rPr>
              <a:t> </a:t>
            </a:r>
            <a:r>
              <a:rPr kumimoji="0" lang="en-US" sz="60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Gudjonsson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-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JE,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Elder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-7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J.</a:t>
            </a:r>
            <a:r>
              <a:rPr kumimoji="0" lang="en-US" sz="600" b="0" i="0" u="none" strike="noStrike" kern="1200" cap="none" spc="-18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soriasis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-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lang="en-US" sz="600" b="0" i="0" u="none" strike="noStrike" kern="1200" cap="none" spc="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itzpatric</a:t>
            </a:r>
            <a:r>
              <a:rPr kumimoji="0" lang="en-US" sz="6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</a:t>
            </a:r>
            <a:r>
              <a:rPr kumimoji="0" lang="en-US" sz="600" b="0" i="0" u="none" strike="noStrike" kern="1200" cap="none" spc="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’</a:t>
            </a:r>
            <a:r>
              <a:rPr kumimoji="0" lang="en-US" sz="600" b="0" i="0" u="none" strike="noStrike" kern="1200" cap="none" spc="-2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Dermatology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General </a:t>
            </a:r>
            <a:r>
              <a:rPr kumimoji="0" lang="en-US" sz="6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Medicine.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7th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edition.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Edited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by: </a:t>
            </a:r>
            <a:r>
              <a:rPr kumimoji="0" lang="en-US" sz="600" b="0" i="0" u="none" strike="noStrike" kern="1200" cap="none" spc="-7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</a:t>
            </a:r>
            <a:r>
              <a:rPr kumimoji="0" lang="en-US" sz="600" b="0" i="0" u="none" strike="noStrike" kern="1200" cap="none" spc="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olff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-2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K,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Goldsmith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LA,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Katz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-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SI,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Gilch</a:t>
            </a:r>
            <a:r>
              <a:rPr kumimoji="0" lang="en-US" sz="60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lang="en-US" sz="6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est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-2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BA,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-46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lang="en-US" sz="600" b="0" i="0" u="none" strike="noStrike" kern="1200" cap="none" spc="1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aller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AS,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Lef</a:t>
            </a:r>
            <a:r>
              <a:rPr kumimoji="0" lang="en-US" sz="600" b="0" i="0" u="none" strike="noStrike" kern="1200" cap="none" spc="-1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lang="en-US" sz="600" b="0" i="0" u="none" strike="noStrike" kern="1200" cap="none" spc="1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ell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DJ: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New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-7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r>
              <a:rPr kumimoji="0" lang="en-US" sz="6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ork,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McGraw-Hill;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2008:169.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F BeauSans Pro"/>
                <a:ea typeface="+mn-ea"/>
                <a:cs typeface="PF BeauSans Pro"/>
              </a:rPr>
              <a:t>2.</a:t>
            </a:r>
            <a:r>
              <a:rPr kumimoji="0" lang="en-US" sz="600" b="1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F BeauSans Pro"/>
                <a:ea typeface="+mn-ea"/>
                <a:cs typeface="PF BeauSans Pro"/>
              </a:rPr>
              <a:t> </a:t>
            </a:r>
            <a:r>
              <a:rPr kumimoji="0" lang="en-US" sz="6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National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-4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soriasis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-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lang="en-US" sz="6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ounda</a:t>
            </a:r>
            <a:r>
              <a:rPr kumimoji="0" lang="en-US" sz="600" b="0" i="0" u="none" strike="noStrike" kern="1200" cap="none" spc="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tion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website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(ww</a:t>
            </a:r>
            <a:r>
              <a:rPr kumimoji="0" lang="en-US" sz="6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.psoriasis.o</a:t>
            </a:r>
            <a:r>
              <a:rPr kumimoji="0" lang="en-US" sz="60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lang="en-US" sz="600" b="0" i="0" u="none" strike="noStrike" kern="1200" cap="none" spc="-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g)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доступ 06.05.2019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F BeauSans Pro"/>
                <a:ea typeface="+mn-ea"/>
                <a:cs typeface="PF BeauSans Pro"/>
              </a:rPr>
              <a:t>3.</a:t>
            </a:r>
            <a:r>
              <a:rPr kumimoji="0" lang="ru-RU" sz="600" b="1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F BeauSans Pro"/>
                <a:ea typeface="+mn-ea"/>
                <a:cs typeface="PF BeauSans Pro"/>
              </a:rPr>
              <a:t> </a:t>
            </a:r>
            <a:r>
              <a:rPr kumimoji="0" lang="en-US" sz="600" b="0" i="0" u="none" strike="noStrike" kern="1200" cap="none" spc="7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Menter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A,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al.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J.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Am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-1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Acad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Dermatol.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2008;58:826-850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F BeauSans Pro"/>
                <a:ea typeface="+mn-ea"/>
                <a:cs typeface="PF BeauSans Pro"/>
              </a:rPr>
              <a:t>4.</a:t>
            </a:r>
            <a:r>
              <a:rPr kumimoji="0" lang="en-US" sz="600" b="1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F BeauSans Pro"/>
                <a:ea typeface="+mn-ea"/>
                <a:cs typeface="PF BeauSans Pro"/>
              </a:rPr>
              <a:t>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About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psoriasis: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health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conditions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associated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psoriasis.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National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-4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soriasis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-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lang="en-US" sz="6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oundation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-7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ebsite,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2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3"/>
              </a:rPr>
              <a:t>http://ww</a:t>
            </a:r>
            <a:r>
              <a:rPr kumimoji="0" lang="en-US" sz="600" b="0" i="0" u="none" strike="noStrike" kern="1200" cap="none" spc="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3"/>
              </a:rPr>
              <a:t>w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3"/>
              </a:rPr>
              <a:t>.psoriasis.o</a:t>
            </a:r>
            <a:r>
              <a:rPr kumimoji="0" lang="en-US" sz="60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3"/>
              </a:rPr>
              <a:t>r</a:t>
            </a:r>
            <a:r>
              <a:rPr kumimoji="0" lang="en-US" sz="6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3"/>
              </a:rPr>
              <a:t>g/</a:t>
            </a:r>
            <a:r>
              <a:rPr kumimoji="0" lang="en-US" sz="6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about-psoriasis/</a:t>
            </a:r>
            <a:r>
              <a:rPr kumimoji="0" lang="en-US" sz="6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lang="en-US" sz="6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elated-conditions.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Доступ 06 мая 2019</a:t>
            </a:r>
            <a:r>
              <a:rPr kumimoji="0" lang="ru-RU" sz="600" b="0" i="0" u="none" strike="noStrike" kern="1200" cap="none" spc="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.5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F BeauSans Pro"/>
                <a:ea typeface="+mn-ea"/>
                <a:cs typeface="PF BeauSans Pro"/>
              </a:rPr>
              <a:t>.</a:t>
            </a:r>
            <a:r>
              <a:rPr kumimoji="0" lang="ru-RU" sz="600" b="1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F BeauSans Pro"/>
                <a:ea typeface="+mn-ea"/>
                <a:cs typeface="PF BeauSans Pro"/>
              </a:rPr>
              <a:t> </a:t>
            </a:r>
            <a:r>
              <a:rPr kumimoji="0" lang="en-US" sz="600" b="0" i="0" u="none" strike="noStrike" kern="120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Abuabara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-2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K,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al.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Br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3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Dermatol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2010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163:586–592.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5. Farber EM, Nall ML. </a:t>
            </a:r>
            <a:r>
              <a:rPr kumimoji="0" lang="en-US" sz="600" b="0" i="0" u="none" strike="noStrike" kern="1200" cap="none" spc="-7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Dermatologica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1974;148:1–18. 6. Raychaudhuri SP, Gross J. Ped Dermatol. 2000;17:174–178. 7. Rogers M. </a:t>
            </a:r>
            <a:r>
              <a:rPr kumimoji="0" lang="en-US" sz="600" b="0" i="0" u="none" strike="noStrike" kern="1200" cap="none" spc="-7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Curr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-7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Opin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00" b="0" i="0" u="none" strike="noStrike" kern="1200" cap="none" spc="-7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Pediatr</a:t>
            </a:r>
            <a:r>
              <a:rPr kumimoji="0" lang="en-US" sz="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2002;14:404–409</a:t>
            </a:r>
            <a:endParaRPr kumimoji="0" lang="ru-RU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19">
            <a:extLst>
              <a:ext uri="{FF2B5EF4-FFF2-40B4-BE49-F238E27FC236}">
                <a16:creationId xmlns="" xmlns:a16="http://schemas.microsoft.com/office/drawing/2014/main" id="{C2AC5600-F299-44F9-A85A-9265CC6F8EC7}"/>
              </a:ext>
            </a:extLst>
          </p:cNvPr>
          <p:cNvSpPr txBox="1"/>
          <p:nvPr/>
        </p:nvSpPr>
        <p:spPr>
          <a:xfrm>
            <a:off x="188392" y="1485504"/>
            <a:ext cx="6360190" cy="4303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23279" marR="0" lvl="0" indent="-285750" fontAlgn="auto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>
                <a:tab pos="114296" algn="l"/>
              </a:tabLst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Каждый 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25-й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житель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планеты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страдает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псориазом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1-3</a:t>
            </a:r>
            <a:r>
              <a:rPr kumimoji="0" lang="en-US" sz="2000" b="0" i="0" u="none" strike="noStrike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%)</a:t>
            </a:r>
            <a:r>
              <a:rPr kumimoji="0" lang="en-US" sz="2000" b="0" i="0" u="none" strike="noStrike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marL="523280" marR="0" lvl="0" indent="-285750" fontAlgn="auto">
              <a:spcBef>
                <a:spcPts val="422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>
                <a:tab pos="109831" algn="l"/>
              </a:tabLst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Чаще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всего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развивается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людей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трудоспособном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возрасте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(20-50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лет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kumimoji="0" lang="en-US" sz="2000" b="0" i="0" u="none" strike="noStrike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523280" marR="0" lvl="0" indent="-285750" fontAlgn="auto">
              <a:spcBef>
                <a:spcPts val="422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>
                <a:tab pos="109831" algn="l"/>
              </a:tabLst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трети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взрослых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пациентов с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псориазом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заболевание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дебютирует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детском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возрасте</a:t>
            </a:r>
            <a:r>
              <a:rPr kumimoji="0" lang="en-US" sz="2000" b="0" i="0" u="none" strike="noStrike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5-7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23279" marR="0" lvl="0" indent="-285750" fontAlgn="auto">
              <a:spcBef>
                <a:spcPts val="422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>
                <a:tab pos="114296" algn="l"/>
              </a:tabLst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У 1/5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части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пациентов –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среднетяжелая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тяжёлая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форма</a:t>
            </a:r>
            <a:r>
              <a:rPr kumimoji="0" lang="en-US" sz="2000" b="0" i="0" u="none" strike="noStrike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marL="523279" marR="0" lvl="0" indent="-285750" fontAlgn="auto">
              <a:spcBef>
                <a:spcPts val="422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>
                <a:tab pos="114296" algn="l"/>
              </a:tabLst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трети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развивается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псориатический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артрит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ПсА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kumimoji="0" lang="en-US" sz="2000" b="0" i="0" u="none" strike="noStrike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marL="523279" marR="0" lvl="0" indent="-285750" fontAlgn="auto">
              <a:spcBef>
                <a:spcPts val="422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>
                <a:tab pos="114296" algn="l"/>
              </a:tabLst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Cмертность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у пациентов с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псориазом</a:t>
            </a:r>
            <a:r>
              <a:rPr kumimoji="0" lang="ru-RU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30% 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выше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чем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целом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в популяции</a:t>
            </a:r>
            <a:r>
              <a:rPr kumimoji="0" lang="en-US" sz="2000" b="0" i="0" u="none" strike="noStrike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6CCAC753-BBCF-4601-A55C-4D9F08F0F1B4}"/>
              </a:ext>
            </a:extLst>
          </p:cNvPr>
          <p:cNvCxnSpPr/>
          <p:nvPr/>
        </p:nvCxnSpPr>
        <p:spPr>
          <a:xfrm>
            <a:off x="717452" y="970671"/>
            <a:ext cx="1093059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98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589" y="1589"/>
          <a:ext cx="3175" cy="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89" y="1589"/>
                        <a:ext cx="3175" cy="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="" xmlns:a16="http://schemas.microsoft.com/office/drawing/2014/main" id="{6D7D5AD8-9BCF-442B-8DA0-0025A2752E7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24000" y="0"/>
            <a:ext cx="211138" cy="211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endParaRPr lang="ru-RU" sz="3733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279975-0192-4700-8D88-92C160848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673" y="200035"/>
            <a:ext cx="11361636" cy="844849"/>
          </a:xfrm>
          <a:ln>
            <a:miter lim="800000"/>
            <a:headEnd/>
            <a:tailEnd/>
          </a:ln>
        </p:spPr>
        <p:txBody>
          <a:bodyPr vert="horz" wrap="square" lIns="68580" tIns="34291" rIns="68580" bIns="34291" rtlCol="0" anchor="ctr">
            <a:spAutoFit/>
          </a:bodyPr>
          <a:lstStyle/>
          <a:p>
            <a:pPr defTabSz="685702">
              <a:defRPr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Результаты опроса пациентов с тяжелым/среднетяжелым псориазом: влияние псориаза на повседневную жизнь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="" xmlns:a16="http://schemas.microsoft.com/office/drawing/2014/main" id="{96FE7924-A21B-4492-A530-287CA23E78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3813161"/>
              </p:ext>
            </p:extLst>
          </p:nvPr>
        </p:nvGraphicFramePr>
        <p:xfrm>
          <a:off x="553273" y="1379871"/>
          <a:ext cx="8136405" cy="4614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F1261E0-AB66-4925-914F-B5D3114E3763}"/>
              </a:ext>
            </a:extLst>
          </p:cNvPr>
          <p:cNvSpPr txBox="1"/>
          <p:nvPr/>
        </p:nvSpPr>
        <p:spPr>
          <a:xfrm>
            <a:off x="5669757" y="6540789"/>
            <a:ext cx="6775450" cy="1789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563" dirty="0"/>
              <a:t>Armstrong A</a:t>
            </a:r>
            <a:r>
              <a:rPr lang="ru-RU" sz="563" dirty="0"/>
              <a:t> </a:t>
            </a:r>
            <a:r>
              <a:rPr lang="en-US" sz="563" dirty="0"/>
              <a:t>Patient perceptions of clear/almost clear skin in</a:t>
            </a:r>
            <a:r>
              <a:rPr lang="ru-RU" sz="563" dirty="0"/>
              <a:t> </a:t>
            </a:r>
            <a:r>
              <a:rPr lang="en-US" sz="563" dirty="0"/>
              <a:t>moderate-to-severe plaque psoriasis: results of</a:t>
            </a:r>
            <a:r>
              <a:rPr lang="ru-RU" sz="563" dirty="0"/>
              <a:t> </a:t>
            </a:r>
            <a:r>
              <a:rPr lang="en-US" sz="563" dirty="0"/>
              <a:t>the Clear About Psoriasis worldwide survey</a:t>
            </a:r>
            <a:r>
              <a:rPr lang="ru-RU" sz="563" dirty="0"/>
              <a:t>. </a:t>
            </a:r>
            <a:r>
              <a:rPr lang="en-US" sz="563" dirty="0"/>
              <a:t>J Eur </a:t>
            </a:r>
            <a:r>
              <a:rPr lang="en-US" sz="563" dirty="0" err="1"/>
              <a:t>Acad</a:t>
            </a:r>
            <a:r>
              <a:rPr lang="en-US" sz="563" dirty="0"/>
              <a:t> Dermatol </a:t>
            </a:r>
            <a:r>
              <a:rPr lang="en-US" sz="563" dirty="0" err="1"/>
              <a:t>Venereol</a:t>
            </a:r>
            <a:r>
              <a:rPr lang="en-US" sz="563" dirty="0"/>
              <a:t>. 2018 Dec;32(12):2200-2207</a:t>
            </a:r>
            <a:endParaRPr lang="ru-RU" sz="563" dirty="0"/>
          </a:p>
        </p:txBody>
      </p:sp>
      <p:pic>
        <p:nvPicPr>
          <p:cNvPr id="2050" name="Picture 2" descr="https://avatars.mds.yandex.net/get-zen_doc/1712630/pub_5e3bfcfab546fc01ff518fe2_5e3c28f7752afd17000a90d8/scale_120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291" y="1503455"/>
            <a:ext cx="2824019" cy="43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31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age16image388352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4" y="1496292"/>
            <a:ext cx="11083635" cy="48444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352800" y="247297"/>
            <a:ext cx="8636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DALY для псориаза на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100 000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человек, показатели для всех возрастов и обоих полов (Модифицировано из WHO. Global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report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psoriasis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2016.)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40727" y="6084938"/>
            <a:ext cx="8248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Disability-adjusted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life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year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– годы жизни, скорректированные по нетрудоспособности, – показатель, оценивающий суммарное «бремя болезни»</a:t>
            </a:r>
            <a:endParaRPr lang="ru-RU" dirty="0"/>
          </a:p>
        </p:txBody>
      </p:sp>
      <p:pic>
        <p:nvPicPr>
          <p:cNvPr id="6" name="Picture 9">
            <a:extLst>
              <a:ext uri="{FF2B5EF4-FFF2-40B4-BE49-F238E27FC236}">
                <a16:creationId xmlns="" xmlns:a16="http://schemas.microsoft.com/office/drawing/2014/main" id="{57BB2ED3-5397-4097-9446-EBB3AF896F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35" t="21972" r="15185" b="38347"/>
          <a:stretch/>
        </p:blipFill>
        <p:spPr>
          <a:xfrm>
            <a:off x="498764" y="196895"/>
            <a:ext cx="2530764" cy="1116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583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086" y="169134"/>
            <a:ext cx="8235373" cy="587688"/>
          </a:xfrm>
        </p:spPr>
        <p:txBody>
          <a:bodyPr/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Этиология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псориаза и псориатического артрита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350501653"/>
              </p:ext>
            </p:extLst>
          </p:nvPr>
        </p:nvGraphicFramePr>
        <p:xfrm>
          <a:off x="1524001" y="608632"/>
          <a:ext cx="8871625" cy="4609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92727" y="3957385"/>
            <a:ext cx="2983923" cy="1575880"/>
          </a:xfrm>
        </p:spPr>
        <p:txBody>
          <a:bodyPr>
            <a:normAutofit/>
          </a:bodyPr>
          <a:lstStyle/>
          <a:p>
            <a:r>
              <a:rPr lang="ru-RU" sz="1600" dirty="0" err="1"/>
              <a:t>ПсО</a:t>
            </a:r>
            <a:r>
              <a:rPr lang="ru-RU" sz="1600" dirty="0"/>
              <a:t> и </a:t>
            </a:r>
            <a:r>
              <a:rPr lang="ru-RU" sz="1600" dirty="0" err="1"/>
              <a:t>ПсА</a:t>
            </a:r>
            <a:r>
              <a:rPr lang="ru-RU" sz="1600" dirty="0"/>
              <a:t> считают Т-клеточно-опосредованными заболеваниями</a:t>
            </a:r>
            <a:endParaRPr lang="ru-RU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8508459" y="3322647"/>
            <a:ext cx="3101649" cy="1575880"/>
          </a:xfrm>
        </p:spPr>
        <p:txBody>
          <a:bodyPr>
            <a:noAutofit/>
          </a:bodyPr>
          <a:lstStyle/>
          <a:p>
            <a:r>
              <a:rPr lang="ru-RU" sz="1400" dirty="0"/>
              <a:t>К числу провоцирующих факторов относят психоэмоциональное перенапряжение, хронические инфекции , злоупотребление алкоголем, прием лекарственных средств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251628" y="974538"/>
            <a:ext cx="3396574" cy="1575880"/>
          </a:xfrm>
        </p:spPr>
        <p:txBody>
          <a:bodyPr>
            <a:normAutofit/>
          </a:bodyPr>
          <a:lstStyle/>
          <a:p>
            <a:r>
              <a:rPr lang="ru-RU" sz="1600" dirty="0"/>
              <a:t>Б</a:t>
            </a:r>
            <a:r>
              <a:rPr lang="ru-RU" sz="1600" dirty="0" smtClean="0"/>
              <a:t>олее </a:t>
            </a:r>
            <a:r>
              <a:rPr lang="ru-RU" sz="1600" dirty="0"/>
              <a:t>40% больных </a:t>
            </a:r>
            <a:r>
              <a:rPr lang="ru-RU" sz="1600" dirty="0" err="1"/>
              <a:t>ПсА</a:t>
            </a:r>
            <a:r>
              <a:rPr lang="ru-RU" sz="1600" dirty="0"/>
              <a:t> имеют родственников 1-ой степени родства, страдающих </a:t>
            </a:r>
            <a:r>
              <a:rPr lang="ru-RU" sz="1600" dirty="0" err="1"/>
              <a:t>ПсА</a:t>
            </a:r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772401" y="974538"/>
            <a:ext cx="3454499" cy="1575880"/>
          </a:xfrm>
        </p:spPr>
        <p:txBody>
          <a:bodyPr>
            <a:normAutofit/>
          </a:bodyPr>
          <a:lstStyle/>
          <a:p>
            <a:r>
              <a:rPr lang="ru-RU" dirty="0"/>
              <a:t>Описан ряд генов (PSORS), наличие которых предрасполагает к развитию заболевания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04407" y="6427304"/>
            <a:ext cx="89644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ru-RU" sz="1000" dirty="0"/>
              <a:t>1.</a:t>
            </a:r>
            <a:r>
              <a:rPr lang="ru-RU" sz="1050" dirty="0">
                <a:solidFill>
                  <a:prstClr val="black"/>
                </a:solidFill>
              </a:rPr>
              <a:t>Клинические рекомендации Псориатический артрит, </a:t>
            </a:r>
            <a:r>
              <a:rPr lang="ru-RU" sz="1050" dirty="0" smtClean="0">
                <a:solidFill>
                  <a:prstClr val="black"/>
                </a:solidFill>
              </a:rPr>
              <a:t>2020 </a:t>
            </a:r>
            <a:r>
              <a:rPr lang="ru-RU" sz="1050" dirty="0">
                <a:solidFill>
                  <a:prstClr val="black"/>
                </a:solidFill>
              </a:rPr>
              <a:t>г Электронный ресурс </a:t>
            </a:r>
            <a:r>
              <a:rPr lang="en-US" sz="1050" dirty="0" smtClean="0">
                <a:solidFill>
                  <a:prstClr val="black"/>
                </a:solidFill>
                <a:hlinkClick r:id="rId8"/>
              </a:rPr>
              <a:t>http</a:t>
            </a:r>
            <a:r>
              <a:rPr lang="en-US" sz="1050" dirty="0">
                <a:solidFill>
                  <a:prstClr val="black"/>
                </a:solidFill>
                <a:hlinkClick r:id="rId8"/>
              </a:rPr>
              <a:t>://cr.rosminzdrav.ru/schema.html?id=176#/text</a:t>
            </a:r>
            <a:endParaRPr lang="ru-RU" sz="1050" u="sng" dirty="0">
              <a:solidFill>
                <a:prstClr val="black"/>
              </a:solidFill>
            </a:endParaRPr>
          </a:p>
          <a:p>
            <a:pPr algn="r"/>
            <a:r>
              <a:rPr lang="ru-RU" sz="1050" dirty="0"/>
              <a:t>2. </a:t>
            </a:r>
            <a:r>
              <a:rPr lang="ru-RU" sz="1000" dirty="0"/>
              <a:t>Клинические рекомендации Псориаз </a:t>
            </a:r>
            <a:r>
              <a:rPr lang="ru-RU" sz="1000" dirty="0" smtClean="0"/>
              <a:t>2020 </a:t>
            </a:r>
            <a:r>
              <a:rPr lang="ru-RU" sz="1000" dirty="0"/>
              <a:t>г </a:t>
            </a:r>
            <a:r>
              <a:rPr lang="ru-RU" sz="1000" dirty="0">
                <a:solidFill>
                  <a:prstClr val="black"/>
                </a:solidFill>
              </a:rPr>
              <a:t>Электронный ресурс </a:t>
            </a:r>
            <a:r>
              <a:rPr lang="en-US" sz="1000" u="sng" dirty="0" smtClean="0">
                <a:solidFill>
                  <a:prstClr val="black"/>
                </a:solidFill>
                <a:hlinkClick r:id="rId9"/>
              </a:rPr>
              <a:t>http</a:t>
            </a:r>
            <a:r>
              <a:rPr lang="en-US" sz="1000" u="sng" dirty="0">
                <a:solidFill>
                  <a:prstClr val="black"/>
                </a:solidFill>
                <a:hlinkClick r:id="rId9"/>
              </a:rPr>
              <a:t>://cr.rosminzdrav.ru/schema.html?id=866#/text</a:t>
            </a:r>
            <a:r>
              <a:rPr lang="ru-RU" sz="1000" dirty="0">
                <a:solidFill>
                  <a:prstClr val="black"/>
                </a:solidFill>
              </a:rPr>
              <a:t> </a:t>
            </a:r>
            <a:endParaRPr lang="en-US" sz="1000" dirty="0"/>
          </a:p>
        </p:txBody>
      </p:sp>
      <p:sp>
        <p:nvSpPr>
          <p:cNvPr id="3" name="Rectangle 2"/>
          <p:cNvSpPr/>
          <p:nvPr/>
        </p:nvSpPr>
        <p:spPr>
          <a:xfrm>
            <a:off x="170872" y="6357737"/>
            <a:ext cx="195277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 err="1"/>
              <a:t>ПсА</a:t>
            </a:r>
            <a:r>
              <a:rPr lang="ru-RU" sz="1100" dirty="0"/>
              <a:t> – </a:t>
            </a:r>
            <a:r>
              <a:rPr lang="ru-RU" sz="1100" dirty="0" err="1"/>
              <a:t>псориатический</a:t>
            </a:r>
            <a:r>
              <a:rPr lang="ru-RU" sz="1100" dirty="0"/>
              <a:t> артрит</a:t>
            </a:r>
          </a:p>
          <a:p>
            <a:r>
              <a:rPr lang="ru-RU" sz="1100" dirty="0" err="1"/>
              <a:t>ПсО</a:t>
            </a:r>
            <a:r>
              <a:rPr lang="ru-RU" sz="1100" dirty="0"/>
              <a:t> - псориаз</a:t>
            </a:r>
            <a:endParaRPr lang="en-US" sz="11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0872" y="5169086"/>
            <a:ext cx="11776364" cy="92333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indent="449580" algn="ctr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1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типа (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PS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характерна наследственная предрасположенность и раннее начало (чаще в 15- 25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лет) Для 2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типа (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PS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- позднее начало заболевания (после 40 лет) и отсутствие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генетическои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̆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предрасположенности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50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humbs.dreamstime.com/b/%D0%BF%D1%80%D0%B5%D0%B4%D0%BF%D0%BE%D1%81%D1%8B%D0%BB%D0%BA%D0%B0-%D0%B4%D0%BD%D0%BA-d-%D0%BC%D0%B5%D0%B4%D0%B8%D1%86%D0%B8%D0%BD%D1%81%D0%BA%D0%B0%D1%8F-%D1%81-%D0%BC%D1%83%D0%B6%D1%81%D0%BA%D0%B8%D0%BC%D0%B8-%D0%BA%D0%BB%D0%B5%D1%82%D0%BA%D0%B0%D0%BC%D0%B8-%D0%B4%D0%B8%D0%B0%D0%B3%D1%80%D0%B0%D0%BC%D0%BC%D1%8B-%D0%B8-%D0%B2%D0%B8%D1%80%D1%83%D1%81%D0%B0-1500381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44" y="1939635"/>
            <a:ext cx="3574476" cy="292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ile.gosniipp.ru/api/img/XCdTbWlEQl8wJ1NNSUdyYWJiZXJfMTcwN18wNjQzXzIwMjBcbWVzc2FnZXNcZmlsZXNcMjA3MTI3NA==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860" y="1459345"/>
            <a:ext cx="6120385" cy="498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612341" y="1620981"/>
            <a:ext cx="2187440" cy="637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Эпигенетические факторы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40508" y="5375777"/>
            <a:ext cx="415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псориазом связаны 424 локуса генов с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однонуклеотидным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полиморфизмом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40508" y="212497"/>
            <a:ext cx="109450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Генетический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компонент в развитии псориаза составляет 60-70%,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долю средовых факторов приходится 30- 40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% 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15128" y="6530322"/>
            <a:ext cx="985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en-US" sz="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Yan D, </a:t>
            </a:r>
            <a:r>
              <a:rPr lang="en-US" sz="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Gudjonsson</a:t>
            </a:r>
            <a:r>
              <a:rPr lang="en-US" sz="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J., Le S, et al. (2021). New Frontiers in Psoriatic Disease Research, Part I: Genetics, Environmental Triggers, Immunology, Pathophysiology, and Precision Medicine. Journal of Investigative Dermatology.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4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kodelife.ru/wp-content/uploads/2017/04/epigenetics-meditash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15" y="443059"/>
            <a:ext cx="11293311" cy="620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60436" y="572368"/>
            <a:ext cx="6336146" cy="6771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Эпигенетические факторы: </a:t>
            </a:r>
          </a:p>
          <a:p>
            <a:pPr algn="ctr"/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метилирование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ДНК, модификация гистонов, микро РНК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096000" y="6517239"/>
            <a:ext cx="6096000" cy="25731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en-US" sz="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Run-Yue Huang, Li </a:t>
            </a:r>
            <a:r>
              <a:rPr lang="en-US" sz="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</a:t>
            </a:r>
            <a:r>
              <a:rPr lang="en-US" sz="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Mao-</a:t>
            </a:r>
            <a:r>
              <a:rPr lang="en-US" sz="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Jie</a:t>
            </a:r>
            <a:r>
              <a:rPr lang="en-US" sz="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Wang, et al. An Exploration of the Role of MicroRNAs in Psoriasis. Medicine. 2016.-94, e2030.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48727" y="5795826"/>
            <a:ext cx="4618182" cy="7214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Влияние на течение псориаза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4409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09.fotocdn.net/s112/85adbad3a19198ac/public_pin_l/25357008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08" y="540160"/>
            <a:ext cx="2558473" cy="137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35926" y="618838"/>
            <a:ext cx="81649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Псориаз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характеризуется множеством фенокопий, т. е. ассоциирован не с одним геном, а с несколькими альтернативными генетическими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полиморфизмами,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имеющими сходное фенотипическое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проявление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14944" y="2464161"/>
            <a:ext cx="8774546" cy="332398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Нежелательныи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̆ эффект генных полиморфизмов проявляется лишь при достижении так называемого порога, предусматривающего сочетание избыточного количества «неудачных»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аллелеи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̆ в генотипе индивидуума и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воздействие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триггерных факторов.</a:t>
            </a:r>
            <a:endParaRPr lang="ru-RU" sz="28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08254" y="6489150"/>
            <a:ext cx="6096000" cy="25731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en-US" sz="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Chandran</a:t>
            </a:r>
            <a:r>
              <a:rPr lang="en-US" sz="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V. The genetics of psoriasis and psoriatic arthritis. Clin. Rev. Allergy. </a:t>
            </a:r>
            <a:r>
              <a:rPr lang="en-US" sz="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Immunol</a:t>
            </a:r>
            <a:r>
              <a:rPr lang="en-US" sz="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2013. – Vol.44, No2. – </a:t>
            </a:r>
            <a:r>
              <a:rPr lang="ru-RU" sz="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en-US" sz="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149–156. 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10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581890" y="140048"/>
            <a:ext cx="11240655" cy="1176338"/>
          </a:xfrm>
        </p:spPr>
        <p:txBody>
          <a:bodyPr>
            <a:normAutofit/>
          </a:bodyPr>
          <a:lstStyle/>
          <a:p>
            <a:r>
              <a:rPr lang="ru-RU" altLang="ru-RU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Преобладание той или иной клинической картины </a:t>
            </a:r>
            <a:r>
              <a:rPr lang="ru-RU" altLang="ru-RU" sz="2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ПсА</a:t>
            </a:r>
            <a:r>
              <a:rPr lang="ru-RU" altLang="ru-RU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может быть следствием различий генотипа</a:t>
            </a:r>
            <a:endParaRPr lang="en-US" alt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266352"/>
            <a:ext cx="12025745" cy="484734"/>
          </a:xfrm>
          <a:prstGeom prst="rect">
            <a:avLst/>
          </a:prstGeom>
        </p:spPr>
        <p:txBody>
          <a:bodyPr wrap="square" lIns="68566" tIns="34283" rIns="68566" bIns="34283">
            <a:spAutoFit/>
          </a:bodyPr>
          <a:lstStyle/>
          <a:p>
            <a:pPr algn="r" defTabSz="685659">
              <a:defRPr/>
            </a:pPr>
            <a:r>
              <a:rPr lang="en-US" sz="750" dirty="0">
                <a:solidFill>
                  <a:prstClr val="black"/>
                </a:solidFill>
              </a:rPr>
              <a:t> </a:t>
            </a:r>
            <a:r>
              <a:rPr lang="en-US" sz="900" dirty="0">
                <a:solidFill>
                  <a:prstClr val="black"/>
                </a:solidFill>
                <a:hlinkClick r:id="rId2"/>
              </a:rPr>
              <a:t>Oliver FitzGerald</a:t>
            </a:r>
            <a:r>
              <a:rPr lang="en-US" sz="900" dirty="0">
                <a:solidFill>
                  <a:prstClr val="black"/>
                </a:solidFill>
              </a:rPr>
              <a:t> and </a:t>
            </a:r>
            <a:r>
              <a:rPr lang="en-US" sz="900" dirty="0">
                <a:solidFill>
                  <a:prstClr val="black"/>
                </a:solidFill>
                <a:hlinkClick r:id="rId3"/>
              </a:rPr>
              <a:t>Robert Winchester</a:t>
            </a:r>
            <a:r>
              <a:rPr lang="en-US" sz="900" dirty="0">
                <a:solidFill>
                  <a:prstClr val="black"/>
                </a:solidFill>
              </a:rPr>
              <a:t>. Psoriatic arthritis: from pathogenesis to therapy. </a:t>
            </a:r>
            <a:r>
              <a:rPr lang="en-US" sz="900" dirty="0">
                <a:solidFill>
                  <a:prstClr val="black"/>
                </a:solidFill>
                <a:hlinkClick r:id="rId4"/>
              </a:rPr>
              <a:t>Arthritis Res </a:t>
            </a:r>
            <a:r>
              <a:rPr lang="en-US" sz="900" dirty="0" err="1">
                <a:solidFill>
                  <a:prstClr val="black"/>
                </a:solidFill>
                <a:hlinkClick r:id="rId4"/>
              </a:rPr>
              <a:t>Ther</a:t>
            </a:r>
            <a:r>
              <a:rPr lang="en-US" sz="900" dirty="0">
                <a:solidFill>
                  <a:prstClr val="black"/>
                </a:solidFill>
              </a:rPr>
              <a:t>. 2009; 11(1): 214. Published online 2009 Feb 12. </a:t>
            </a:r>
            <a:r>
              <a:rPr lang="en-US" sz="900" dirty="0" err="1">
                <a:solidFill>
                  <a:prstClr val="black"/>
                </a:solidFill>
              </a:rPr>
              <a:t>doi</a:t>
            </a:r>
            <a:r>
              <a:rPr lang="en-US" sz="900" dirty="0">
                <a:solidFill>
                  <a:prstClr val="black"/>
                </a:solidFill>
              </a:rPr>
              <a:t>:  </a:t>
            </a:r>
            <a:r>
              <a:rPr lang="en-US" sz="900" dirty="0">
                <a:solidFill>
                  <a:prstClr val="black"/>
                </a:solidFill>
                <a:hlinkClick r:id="rId5"/>
              </a:rPr>
              <a:t>10.1186/ar2580</a:t>
            </a:r>
            <a:r>
              <a:rPr lang="ru-RU" sz="900" dirty="0">
                <a:solidFill>
                  <a:prstClr val="black"/>
                </a:solidFill>
              </a:rPr>
              <a:t>  </a:t>
            </a:r>
            <a:r>
              <a:rPr lang="en-US" sz="900" dirty="0">
                <a:solidFill>
                  <a:prstClr val="black"/>
                </a:solidFill>
              </a:rPr>
              <a:t>2. Winchester R, </a:t>
            </a:r>
            <a:r>
              <a:rPr lang="en-US" sz="900" dirty="0" err="1">
                <a:solidFill>
                  <a:prstClr val="black"/>
                </a:solidFill>
              </a:rPr>
              <a:t>Minevich</a:t>
            </a:r>
            <a:r>
              <a:rPr lang="en-US" sz="900" dirty="0">
                <a:solidFill>
                  <a:prstClr val="black"/>
                </a:solidFill>
              </a:rPr>
              <a:t> G, Kane D, </a:t>
            </a:r>
            <a:r>
              <a:rPr lang="en-US" sz="900" dirty="0" err="1">
                <a:solidFill>
                  <a:prstClr val="black"/>
                </a:solidFill>
              </a:rPr>
              <a:t>Bresnihan</a:t>
            </a:r>
            <a:r>
              <a:rPr lang="en-US" sz="900" dirty="0">
                <a:solidFill>
                  <a:prstClr val="black"/>
                </a:solidFill>
              </a:rPr>
              <a:t> B, Greenberg D, FitzGerald O: Heterogeneity of the psoriasis phenotype revealed by HLA class I haplotype associations in psoriatic</a:t>
            </a:r>
            <a:r>
              <a:rPr lang="ru-RU" sz="900" dirty="0">
                <a:solidFill>
                  <a:prstClr val="black"/>
                </a:solidFill>
              </a:rPr>
              <a:t>  </a:t>
            </a:r>
            <a:r>
              <a:rPr lang="en-US" sz="900" dirty="0">
                <a:solidFill>
                  <a:prstClr val="black"/>
                </a:solidFill>
              </a:rPr>
              <a:t>arthritis and psoriasis. </a:t>
            </a:r>
            <a:r>
              <a:rPr lang="en-US" sz="900" dirty="0" err="1">
                <a:solidFill>
                  <a:prstClr val="black"/>
                </a:solidFill>
              </a:rPr>
              <a:t>Clin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Immunol</a:t>
            </a:r>
            <a:r>
              <a:rPr lang="en-US" sz="900" dirty="0">
                <a:solidFill>
                  <a:prstClr val="black"/>
                </a:solidFill>
              </a:rPr>
              <a:t> 2008, 127(</a:t>
            </a:r>
            <a:r>
              <a:rPr lang="en-US" sz="900" dirty="0" err="1">
                <a:solidFill>
                  <a:prstClr val="black"/>
                </a:solidFill>
              </a:rPr>
              <a:t>Suppl</a:t>
            </a:r>
            <a:r>
              <a:rPr lang="en-US" sz="900" dirty="0">
                <a:solidFill>
                  <a:prstClr val="black"/>
                </a:solidFill>
              </a:rPr>
              <a:t> 1):S88-S89.</a:t>
            </a:r>
            <a:r>
              <a:rPr lang="ru-RU" sz="900" dirty="0">
                <a:solidFill>
                  <a:prstClr val="black"/>
                </a:solidFill>
              </a:rPr>
              <a:t>  </a:t>
            </a:r>
            <a:r>
              <a:rPr lang="en-US" sz="900" dirty="0">
                <a:solidFill>
                  <a:prstClr val="black"/>
                </a:solidFill>
              </a:rPr>
              <a:t>3. Winchester R: Genetics of psoriasis and psoriatic arthritis. In Psoriatic and Reactive Arthritis - A Companion to Rheumatology. Edited by </a:t>
            </a:r>
            <a:r>
              <a:rPr lang="en-US" sz="900" dirty="0" err="1">
                <a:solidFill>
                  <a:prstClr val="black"/>
                </a:solidFill>
              </a:rPr>
              <a:t>Ritchlin</a:t>
            </a:r>
            <a:r>
              <a:rPr lang="en-US" sz="900" dirty="0">
                <a:solidFill>
                  <a:prstClr val="black"/>
                </a:solidFill>
              </a:rPr>
              <a:t> CT, FitzGerald O. Amsterdam, The Netherlands: Elsevier; 2007</a:t>
            </a:r>
          </a:p>
        </p:txBody>
      </p:sp>
      <p:sp>
        <p:nvSpPr>
          <p:cNvPr id="55300" name="TextBox 7"/>
          <p:cNvSpPr txBox="1">
            <a:spLocks noChangeArrowheads="1"/>
          </p:cNvSpPr>
          <p:nvPr/>
        </p:nvSpPr>
        <p:spPr bwMode="auto">
          <a:xfrm>
            <a:off x="2019300" y="1473201"/>
            <a:ext cx="7316788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6" tIns="34283" rIns="68566" bIns="34283">
            <a:spAutoFit/>
          </a:bodyPr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000000"/>
                </a:solidFill>
                <a:latin typeface="Courier New" panose="02070309020205020404" pitchFamily="49" charset="0"/>
              </a:rPr>
              <a:t>Есть доказательства того, что имеются две формы ПсА. </a:t>
            </a:r>
            <a:r>
              <a:rPr lang="ru-RU" altLang="ru-RU" sz="1600" baseline="30000">
                <a:solidFill>
                  <a:srgbClr val="000000"/>
                </a:solidFill>
                <a:latin typeface="Courier New" panose="02070309020205020404" pitchFamily="49" charset="0"/>
              </a:rPr>
              <a:t>2-3</a:t>
            </a:r>
            <a:endParaRPr lang="ru-RU" altLang="ru-RU" sz="16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grpSp>
        <p:nvGrpSpPr>
          <p:cNvPr id="55301" name="Group 2"/>
          <p:cNvGrpSpPr>
            <a:grpSpLocks/>
          </p:cNvGrpSpPr>
          <p:nvPr/>
        </p:nvGrpSpPr>
        <p:grpSpPr bwMode="auto">
          <a:xfrm>
            <a:off x="1903454" y="2016544"/>
            <a:ext cx="8012112" cy="3549650"/>
            <a:chOff x="521550" y="2240868"/>
            <a:chExt cx="7516812" cy="3107960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0222" y="3861065"/>
              <a:ext cx="1468138" cy="1381346"/>
            </a:xfrm>
            <a:prstGeom prst="ellipse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aphicFrame>
          <p:nvGraphicFramePr>
            <p:cNvPr id="4" name="Diagram 3"/>
            <p:cNvGraphicFramePr/>
            <p:nvPr>
              <p:extLst>
                <p:ext uri="{D42A27DB-BD31-4B8C-83A1-F6EECF244321}">
                  <p14:modId xmlns:p14="http://schemas.microsoft.com/office/powerpoint/2010/main" val="3289532402"/>
                </p:ext>
              </p:extLst>
            </p:nvPr>
          </p:nvGraphicFramePr>
          <p:xfrm>
            <a:off x="521550" y="2260757"/>
            <a:ext cx="5955450" cy="308807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pic>
          <p:nvPicPr>
            <p:cNvPr id="15363" name="Picture 3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1" r="7261"/>
            <a:stretch/>
          </p:blipFill>
          <p:spPr bwMode="auto">
            <a:xfrm>
              <a:off x="6617614" y="2240868"/>
              <a:ext cx="1420748" cy="1452687"/>
            </a:xfrm>
            <a:prstGeom prst="ellipse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2525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5414" y="0"/>
            <a:ext cx="10972800" cy="682171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Петербургская </a:t>
            </a: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Калинкинская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сифилитическая секретная больница (1750 год) – первая венерологическая клиника в России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0" y="1207367"/>
            <a:ext cx="10938521" cy="4909346"/>
          </a:xfrm>
        </p:spPr>
      </p:pic>
      <p:sp>
        <p:nvSpPr>
          <p:cNvPr id="3" name="Прямоугольник 2"/>
          <p:cNvSpPr/>
          <p:nvPr/>
        </p:nvSpPr>
        <p:spPr>
          <a:xfrm>
            <a:off x="103573" y="6076718"/>
            <a:ext cx="1198485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XIX-XX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веках в больнице работали многие выдающиеся венерологи России, в том числе </a:t>
            </a:r>
            <a:r>
              <a:rPr lang="ru-RU" sz="15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В.М.Тарновский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(имя которого было присвоено больнице в 1922 г.), </a:t>
            </a:r>
            <a:r>
              <a:rPr lang="ru-RU" sz="15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Э.Ф.Шперк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(который в течение 20 лет, с 1870 по 1890 гг., состоял в должности старшего врача), 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З.Я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Ельцина, </a:t>
            </a:r>
            <a:r>
              <a:rPr lang="ru-RU" sz="15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С.Я.Кульнев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5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О.В.Петерсен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5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О.Н.Подвысоцкая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др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.. </a:t>
            </a:r>
            <a:endParaRPr lang="ru-RU" sz="15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2093" y="691064"/>
            <a:ext cx="1198781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Калинкинская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больница была учреждена в середине XVIII века, в царствование Елизаветы Петровны, на основе одного из так называемых «прядильных домов (дворов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)» - существовавших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 времен Петра I тюрем для женщин, уличенных в занятиях 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проституцией.</a:t>
            </a:r>
            <a:endParaRPr lang="ru-RU" sz="15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15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6" y="914400"/>
            <a:ext cx="11526982" cy="5852608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14037" y="316780"/>
            <a:ext cx="5227782" cy="46831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Иммунопатогенез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псориаза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4036" y="6105235"/>
            <a:ext cx="11656291" cy="6617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754255" y="6490009"/>
            <a:ext cx="63176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en-US" sz="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Harden J, Krueger J, Bowcock A. The </a:t>
            </a:r>
            <a:r>
              <a:rPr lang="en-US" sz="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immunogenetics</a:t>
            </a:r>
            <a:r>
              <a:rPr lang="en-US" sz="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Psoriasis: A comprehensive review. Journal of Autoimmunity.-2015.- 64, 66-73.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77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168CD9-B265-4EB3-8217-62DE4FC77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6" y="0"/>
            <a:ext cx="11983270" cy="1052736"/>
          </a:xfrm>
        </p:spPr>
        <p:txBody>
          <a:bodyPr>
            <a:normAutofit/>
          </a:bodyPr>
          <a:lstStyle/>
          <a:p>
            <a:r>
              <a:rPr lang="ru-RU" sz="2600" b="1" i="0" strike="noStrike" cap="none" spc="0" baseline="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</a:rPr>
              <a:t>Сигнальные пути, являющиеся мишенями для различных препаратов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3ADFCD-61FB-43E7-BE3F-2AE1400A6AB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2466" y="6411074"/>
            <a:ext cx="10762705" cy="521244"/>
          </a:xfrm>
        </p:spPr>
        <p:txBody>
          <a:bodyPr numCol="1">
            <a:normAutofit/>
          </a:bodyPr>
          <a:lstStyle/>
          <a:p>
            <a:pPr lvl="0"/>
            <a:r>
              <a:rPr lang="en-US" sz="900" dirty="0">
                <a:solidFill>
                  <a:srgbClr val="3C3C3B"/>
                </a:solidFill>
                <a:latin typeface="Arial Narrow" panose="020B0606020202030204" pitchFamily="34" charset="0"/>
                <a:ea typeface="Arial Narrow"/>
                <a:cs typeface="Arial Narrow"/>
              </a:rPr>
              <a:t>ILCs</a:t>
            </a:r>
            <a:r>
              <a:rPr lang="ru-RU" sz="900" dirty="0">
                <a:solidFill>
                  <a:srgbClr val="3C3C3B"/>
                </a:solidFill>
                <a:latin typeface="Arial Narrow" panose="020B0606020202030204" pitchFamily="34" charset="0"/>
                <a:ea typeface="Arial Narrow"/>
                <a:cs typeface="Arial Narrow"/>
              </a:rPr>
              <a:t> — лимфоидные клетки врожденного иммунитета; ; </a:t>
            </a:r>
            <a:r>
              <a:rPr lang="en-US" sz="900" dirty="0">
                <a:solidFill>
                  <a:srgbClr val="3C3C3B"/>
                </a:solidFill>
                <a:latin typeface="Arial Narrow" panose="020B0606020202030204" pitchFamily="34" charset="0"/>
                <a:ea typeface="Arial Narrow"/>
                <a:cs typeface="Arial Narrow"/>
              </a:rPr>
              <a:t>N</a:t>
            </a:r>
            <a:r>
              <a:rPr lang="ru-RU" sz="900" dirty="0">
                <a:solidFill>
                  <a:srgbClr val="3C3C3B"/>
                </a:solidFill>
                <a:latin typeface="Arial Narrow" panose="020B0606020202030204" pitchFamily="34" charset="0"/>
                <a:ea typeface="Arial Narrow"/>
                <a:cs typeface="Arial Narrow"/>
              </a:rPr>
              <a:t>К — естественная киллерная клетка; </a:t>
            </a:r>
            <a:r>
              <a:rPr lang="en-US" sz="900" dirty="0">
                <a:solidFill>
                  <a:srgbClr val="3C3C3B"/>
                </a:solidFill>
                <a:latin typeface="Arial Narrow" panose="020B0606020202030204" pitchFamily="34" charset="0"/>
                <a:ea typeface="Arial Narrow"/>
                <a:cs typeface="Arial Narrow"/>
              </a:rPr>
              <a:t>N</a:t>
            </a:r>
            <a:r>
              <a:rPr lang="ru-RU" sz="900" dirty="0">
                <a:solidFill>
                  <a:srgbClr val="3C3C3B"/>
                </a:solidFill>
                <a:latin typeface="Arial Narrow" panose="020B0606020202030204" pitchFamily="34" charset="0"/>
                <a:ea typeface="Arial Narrow"/>
                <a:cs typeface="Arial Narrow"/>
              </a:rPr>
              <a:t>КТ — естественная киллерная T-клетка; ИЛ</a:t>
            </a:r>
            <a:r>
              <a:rPr lang="ru-RU" sz="900" b="0" i="0" strike="noStrike" cap="none" spc="0" baseline="0" dirty="0">
                <a:solidFill>
                  <a:srgbClr val="3C3C3B"/>
                </a:solidFill>
                <a:effectLst/>
                <a:latin typeface="Arial Narrow" panose="020B0606020202030204" pitchFamily="34" charset="0"/>
                <a:ea typeface="Arial Narrow"/>
                <a:cs typeface="Arial Narrow"/>
              </a:rPr>
              <a:t> — интерлейкин; ИЛ-17RA </a:t>
            </a:r>
            <a:r>
              <a:rPr lang="ru-RU" sz="900" dirty="0">
                <a:solidFill>
                  <a:srgbClr val="3C3C3B"/>
                </a:solidFill>
                <a:latin typeface="Arial Narrow" panose="020B0606020202030204" pitchFamily="34" charset="0"/>
                <a:ea typeface="Arial Narrow"/>
                <a:cs typeface="Arial Narrow"/>
              </a:rPr>
              <a:t>— </a:t>
            </a:r>
            <a:r>
              <a:rPr lang="ru-RU" sz="900" b="0" i="0" strike="noStrike" cap="none" spc="0" baseline="0" dirty="0">
                <a:solidFill>
                  <a:srgbClr val="3C3C3B"/>
                </a:solidFill>
                <a:effectLst/>
                <a:latin typeface="Arial Narrow" panose="020B0606020202030204" pitchFamily="34" charset="0"/>
                <a:ea typeface="Arial Narrow"/>
                <a:cs typeface="Arial Narrow"/>
              </a:rPr>
              <a:t>рецептор A ИЛ-17; </a:t>
            </a:r>
            <a:r>
              <a:rPr lang="en-US" sz="900" b="0" i="0" strike="noStrike" cap="none" spc="0" baseline="0" dirty="0">
                <a:solidFill>
                  <a:srgbClr val="3C3C3B"/>
                </a:solidFill>
                <a:effectLst/>
                <a:latin typeface="Arial Narrow" panose="020B0606020202030204" pitchFamily="34" charset="0"/>
                <a:ea typeface="Arial Narrow"/>
                <a:cs typeface="Arial Narrow"/>
              </a:rPr>
              <a:t>C</a:t>
            </a:r>
            <a:r>
              <a:rPr lang="ru-RU" sz="900" dirty="0">
                <a:solidFill>
                  <a:srgbClr val="3C3C3B"/>
                </a:solidFill>
                <a:latin typeface="Arial Narrow" panose="020B0606020202030204" pitchFamily="34" charset="0"/>
                <a:ea typeface="Arial Narrow"/>
                <a:cs typeface="Arial Narrow"/>
              </a:rPr>
              <a:t>Д — кластер дифференциации; </a:t>
            </a:r>
            <a:r>
              <a:rPr lang="en-US" sz="900" dirty="0" err="1">
                <a:solidFill>
                  <a:srgbClr val="3C3C3B"/>
                </a:solidFill>
                <a:latin typeface="Arial Narrow" panose="020B0606020202030204" pitchFamily="34" charset="0"/>
                <a:ea typeface="Arial Narrow"/>
                <a:cs typeface="Arial Narrow"/>
              </a:rPr>
              <a:t>LTi</a:t>
            </a:r>
            <a:r>
              <a:rPr lang="ru-RU" sz="900" b="0" i="0" strike="noStrike" cap="none" spc="0" baseline="0" dirty="0">
                <a:solidFill>
                  <a:srgbClr val="3C3C3B"/>
                </a:solidFill>
                <a:effectLst/>
                <a:latin typeface="Arial Narrow" panose="020B0606020202030204" pitchFamily="34" charset="0"/>
                <a:ea typeface="Arial Narrow"/>
                <a:cs typeface="Arial Narrow"/>
              </a:rPr>
              <a:t> </a:t>
            </a:r>
            <a:r>
              <a:rPr lang="ru-RU" sz="900" dirty="0">
                <a:solidFill>
                  <a:srgbClr val="3C3C3B"/>
                </a:solidFill>
                <a:latin typeface="Arial Narrow" panose="020B0606020202030204" pitchFamily="34" charset="0"/>
                <a:ea typeface="Arial Narrow"/>
                <a:cs typeface="Arial Narrow"/>
              </a:rPr>
              <a:t>— </a:t>
            </a:r>
            <a:r>
              <a:rPr lang="ru-RU" sz="900" b="0" i="0" strike="noStrike" cap="none" spc="0" baseline="0" dirty="0">
                <a:solidFill>
                  <a:srgbClr val="3C3C3B"/>
                </a:solidFill>
                <a:effectLst/>
                <a:latin typeface="Arial Narrow" panose="020B0606020202030204" pitchFamily="34" charset="0"/>
                <a:ea typeface="Arial Narrow"/>
                <a:cs typeface="Arial Narrow"/>
              </a:rPr>
              <a:t>индуктор лимфоидной ткани; </a:t>
            </a:r>
            <a:r>
              <a:rPr lang="ru-RU" sz="900" dirty="0">
                <a:solidFill>
                  <a:srgbClr val="3C3C3B"/>
                </a:solidFill>
                <a:latin typeface="Arial Narrow" panose="020B0606020202030204" pitchFamily="34" charset="0"/>
                <a:ea typeface="Arial Narrow"/>
                <a:cs typeface="Arial Narrow"/>
              </a:rPr>
              <a:t>Т</a:t>
            </a:r>
            <a:r>
              <a:rPr lang="en-US" sz="900" dirty="0">
                <a:solidFill>
                  <a:srgbClr val="3C3C3B"/>
                </a:solidFill>
                <a:latin typeface="Arial Narrow" panose="020B0606020202030204" pitchFamily="34" charset="0"/>
                <a:ea typeface="Arial Narrow"/>
                <a:cs typeface="Arial Narrow"/>
              </a:rPr>
              <a:t>h</a:t>
            </a:r>
            <a:r>
              <a:rPr lang="ru-RU" sz="900" b="0" i="0" strike="noStrike" cap="none" spc="0" baseline="0" dirty="0">
                <a:solidFill>
                  <a:srgbClr val="3C3C3B"/>
                </a:solidFill>
                <a:effectLst/>
                <a:latin typeface="Arial Narrow" panose="020B0606020202030204" pitchFamily="34" charset="0"/>
                <a:ea typeface="Arial Narrow"/>
                <a:cs typeface="Arial Narrow"/>
              </a:rPr>
              <a:t> </a:t>
            </a:r>
            <a:r>
              <a:rPr lang="ru-RU" sz="900" dirty="0">
                <a:solidFill>
                  <a:srgbClr val="3C3C3B"/>
                </a:solidFill>
                <a:latin typeface="Arial Narrow" panose="020B0606020202030204" pitchFamily="34" charset="0"/>
                <a:ea typeface="Arial Narrow"/>
                <a:cs typeface="Arial Narrow"/>
              </a:rPr>
              <a:t>— </a:t>
            </a:r>
            <a:r>
              <a:rPr lang="ru-RU" sz="900" b="0" i="0" strike="noStrike" cap="none" spc="0" baseline="0" dirty="0">
                <a:solidFill>
                  <a:srgbClr val="3C3C3B"/>
                </a:solidFill>
                <a:effectLst/>
                <a:latin typeface="Arial Narrow" panose="020B0606020202030204" pitchFamily="34" charset="0"/>
                <a:ea typeface="Arial Narrow"/>
                <a:cs typeface="Arial Narrow"/>
              </a:rPr>
              <a:t>Т-хелпер; </a:t>
            </a:r>
            <a:r>
              <a:rPr lang="ru-RU" sz="900" b="0" i="0" strike="noStrike" cap="none" spc="0" baseline="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"/>
              </a:rPr>
              <a:t>Т</a:t>
            </a:r>
            <a:r>
              <a:rPr lang="en-US" sz="900" b="0" i="0" strike="noStrike" cap="none" spc="0" baseline="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"/>
              </a:rPr>
              <a:t>GF </a:t>
            </a:r>
            <a:r>
              <a:rPr lang="ru-RU" sz="900" b="0" i="0" strike="noStrike" cap="none" spc="0" baseline="0" dirty="0">
                <a:solidFill>
                  <a:srgbClr val="3C3C3B"/>
                </a:solidFill>
                <a:effectLst/>
                <a:latin typeface="Arial Narrow" panose="020B0606020202030204" pitchFamily="34" charset="0"/>
                <a:ea typeface="Arial Narrow"/>
                <a:cs typeface="Arial Narrow"/>
              </a:rPr>
              <a:t> </a:t>
            </a:r>
            <a:r>
              <a:rPr lang="ru-RU" sz="900" dirty="0">
                <a:solidFill>
                  <a:srgbClr val="3C3C3B"/>
                </a:solidFill>
                <a:latin typeface="Arial Narrow" panose="020B0606020202030204" pitchFamily="34" charset="0"/>
                <a:ea typeface="Arial Narrow"/>
                <a:cs typeface="Arial Narrow"/>
              </a:rPr>
              <a:t>— </a:t>
            </a:r>
            <a:r>
              <a:rPr lang="ru-RU" sz="900" b="0" i="0" strike="noStrike" cap="none" spc="0" baseline="0" dirty="0">
                <a:solidFill>
                  <a:srgbClr val="3C3C3B"/>
                </a:solidFill>
                <a:effectLst/>
                <a:latin typeface="Arial Narrow" panose="020B0606020202030204" pitchFamily="34" charset="0"/>
                <a:ea typeface="Arial Narrow"/>
                <a:cs typeface="Arial Narrow"/>
              </a:rPr>
              <a:t>трансформирующий фактор роста; ФНО </a:t>
            </a:r>
            <a:r>
              <a:rPr lang="ru-RU" sz="900" dirty="0">
                <a:solidFill>
                  <a:srgbClr val="3C3C3B"/>
                </a:solidFill>
                <a:latin typeface="Arial Narrow" panose="020B0606020202030204" pitchFamily="34" charset="0"/>
                <a:ea typeface="Arial Narrow"/>
                <a:cs typeface="Arial Narrow"/>
              </a:rPr>
              <a:t>— </a:t>
            </a:r>
            <a:r>
              <a:rPr lang="ru-RU" sz="900" b="0" i="0" strike="noStrike" cap="none" spc="0" baseline="0" dirty="0">
                <a:solidFill>
                  <a:srgbClr val="3C3C3B"/>
                </a:solidFill>
                <a:effectLst/>
                <a:latin typeface="Arial Narrow" panose="020B0606020202030204" pitchFamily="34" charset="0"/>
                <a:ea typeface="Arial Narrow"/>
                <a:cs typeface="Arial Narrow"/>
              </a:rPr>
              <a:t>фактор некроза опухоли. Ссылки указаны в примечаниях к слайду.</a:t>
            </a:r>
            <a:endParaRPr lang="ru-RU" sz="900" dirty="0">
              <a:latin typeface="Arial Narrow" panose="020B0606020202030204" pitchFamily="34" charset="0"/>
            </a:endParaRPr>
          </a:p>
        </p:txBody>
      </p:sp>
      <p:sp>
        <p:nvSpPr>
          <p:cNvPr id="353" name="Arc 352">
            <a:extLst>
              <a:ext uri="{FF2B5EF4-FFF2-40B4-BE49-F238E27FC236}">
                <a16:creationId xmlns="" xmlns:a16="http://schemas.microsoft.com/office/drawing/2014/main" id="{C58EB346-1C09-4B4A-B41B-ED0F03B2B514}"/>
              </a:ext>
            </a:extLst>
          </p:cNvPr>
          <p:cNvSpPr/>
          <p:nvPr/>
        </p:nvSpPr>
        <p:spPr>
          <a:xfrm rot="20083656">
            <a:off x="3713817" y="1497360"/>
            <a:ext cx="2798300" cy="2098581"/>
          </a:xfrm>
          <a:prstGeom prst="arc">
            <a:avLst>
              <a:gd name="adj1" fmla="val 15361103"/>
              <a:gd name="adj2" fmla="val 20688574"/>
            </a:avLst>
          </a:prstGeom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1" name="TextBox 93">
            <a:extLst>
              <a:ext uri="{FF2B5EF4-FFF2-40B4-BE49-F238E27FC236}">
                <a16:creationId xmlns="" xmlns:a16="http://schemas.microsoft.com/office/drawing/2014/main" id="{ACCB1DB1-0A0E-4BDE-8AB6-B9C953834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0061" y="2071380"/>
            <a:ext cx="1985111" cy="115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8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8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C3C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Кератиноциты высвобождают провоспалительные цитокины</a:t>
            </a:r>
            <a:r>
              <a:rPr kumimoji="0" lang="ru-RU" sz="1000" b="0" i="0" u="none" strike="noStrike" kern="1200" cap="none" spc="0" normalizeH="0" baseline="3000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1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C3C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Эпидермальное ремоделирование</a:t>
            </a:r>
            <a:r>
              <a:rPr kumimoji="0" lang="ru-RU" sz="1000" b="0" i="0" u="none" strike="noStrike" kern="1200" cap="none" spc="0" normalizeH="0" baseline="3000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1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C3C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Псориатическая бляшка</a:t>
            </a:r>
            <a:r>
              <a:rPr kumimoji="0" lang="ru-RU" sz="1000" b="0" i="0" u="none" strike="noStrike" kern="1200" cap="none" spc="0" normalizeH="0" baseline="3000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1</a:t>
            </a:r>
          </a:p>
        </p:txBody>
      </p:sp>
      <p:sp>
        <p:nvSpPr>
          <p:cNvPr id="282" name="TextBox 93">
            <a:extLst>
              <a:ext uri="{FF2B5EF4-FFF2-40B4-BE49-F238E27FC236}">
                <a16:creationId xmlns="" xmlns:a16="http://schemas.microsoft.com/office/drawing/2014/main" id="{8E846A70-CD99-4519-84D3-3EA836983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2344" y="1282353"/>
            <a:ext cx="1332579" cy="25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8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8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Кератиноциты</a:t>
            </a:r>
            <a:r>
              <a:rPr kumimoji="0" lang="ru-RU" sz="10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1</a:t>
            </a:r>
          </a:p>
        </p:txBody>
      </p:sp>
      <p:sp>
        <p:nvSpPr>
          <p:cNvPr id="283" name="TextBox 93">
            <a:extLst>
              <a:ext uri="{FF2B5EF4-FFF2-40B4-BE49-F238E27FC236}">
                <a16:creationId xmlns="" xmlns:a16="http://schemas.microsoft.com/office/drawing/2014/main" id="{0F85E51E-B0C7-4351-A972-8E47F4905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2010" y="1951813"/>
            <a:ext cx="1486074" cy="411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8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8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Факторы стресса внешней среды</a:t>
            </a:r>
            <a:r>
              <a:rPr kumimoji="0" lang="ru-RU" sz="10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1</a:t>
            </a:r>
          </a:p>
        </p:txBody>
      </p:sp>
      <p:grpSp>
        <p:nvGrpSpPr>
          <p:cNvPr id="284" name="Group 283">
            <a:extLst>
              <a:ext uri="{FF2B5EF4-FFF2-40B4-BE49-F238E27FC236}">
                <a16:creationId xmlns="" xmlns:a16="http://schemas.microsoft.com/office/drawing/2014/main" id="{C7E19DA0-1ABD-42F1-A3EB-3A15EFFAE540}"/>
              </a:ext>
            </a:extLst>
          </p:cNvPr>
          <p:cNvGrpSpPr/>
          <p:nvPr/>
        </p:nvGrpSpPr>
        <p:grpSpPr>
          <a:xfrm>
            <a:off x="6366817" y="1413541"/>
            <a:ext cx="649382" cy="603326"/>
            <a:chOff x="6546266" y="1858500"/>
            <a:chExt cx="702165" cy="652365"/>
          </a:xfrm>
        </p:grpSpPr>
        <p:sp>
          <p:nvSpPr>
            <p:cNvPr id="285" name="Hexagon 284">
              <a:extLst>
                <a:ext uri="{FF2B5EF4-FFF2-40B4-BE49-F238E27FC236}">
                  <a16:creationId xmlns="" xmlns:a16="http://schemas.microsoft.com/office/drawing/2014/main" id="{F29B0491-7011-49C8-886C-BB83319D7AC8}"/>
                </a:ext>
              </a:extLst>
            </p:cNvPr>
            <p:cNvSpPr/>
            <p:nvPr/>
          </p:nvSpPr>
          <p:spPr bwMode="auto">
            <a:xfrm rot="16200000">
              <a:off x="6719790" y="1880996"/>
              <a:ext cx="326179" cy="281188"/>
            </a:xfrm>
            <a:prstGeom prst="hexagon">
              <a:avLst/>
            </a:prstGeom>
            <a:solidFill>
              <a:srgbClr val="21573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86" name="Hexagon 285">
              <a:extLst>
                <a:ext uri="{FF2B5EF4-FFF2-40B4-BE49-F238E27FC236}">
                  <a16:creationId xmlns="" xmlns:a16="http://schemas.microsoft.com/office/drawing/2014/main" id="{0A77C910-E042-4D8B-8B05-38E8C9764E79}"/>
                </a:ext>
              </a:extLst>
            </p:cNvPr>
            <p:cNvSpPr/>
            <p:nvPr/>
          </p:nvSpPr>
          <p:spPr bwMode="auto">
            <a:xfrm rot="5400000">
              <a:off x="6571696" y="2207177"/>
              <a:ext cx="326184" cy="281191"/>
            </a:xfrm>
            <a:prstGeom prst="hexagon">
              <a:avLst/>
            </a:prstGeom>
            <a:solidFill>
              <a:srgbClr val="21573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42" name="Hexagon 441">
              <a:extLst>
                <a:ext uri="{FF2B5EF4-FFF2-40B4-BE49-F238E27FC236}">
                  <a16:creationId xmlns="" xmlns:a16="http://schemas.microsoft.com/office/drawing/2014/main" id="{8029AED5-F7F1-4372-B867-DC2E5CD0D9BA}"/>
                </a:ext>
              </a:extLst>
            </p:cNvPr>
            <p:cNvSpPr/>
            <p:nvPr/>
          </p:nvSpPr>
          <p:spPr bwMode="auto">
            <a:xfrm rot="5400000">
              <a:off x="6877222" y="2200031"/>
              <a:ext cx="208568" cy="179794"/>
            </a:xfrm>
            <a:prstGeom prst="hexagon">
              <a:avLst/>
            </a:prstGeom>
            <a:solidFill>
              <a:srgbClr val="21573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43" name="Hexagon 442">
              <a:extLst>
                <a:ext uri="{FF2B5EF4-FFF2-40B4-BE49-F238E27FC236}">
                  <a16:creationId xmlns="" xmlns:a16="http://schemas.microsoft.com/office/drawing/2014/main" id="{816774F4-DB91-4365-A329-89A6AF1E3075}"/>
                </a:ext>
              </a:extLst>
            </p:cNvPr>
            <p:cNvSpPr/>
            <p:nvPr/>
          </p:nvSpPr>
          <p:spPr bwMode="auto">
            <a:xfrm rot="5400000">
              <a:off x="6531879" y="2034600"/>
              <a:ext cx="208568" cy="179794"/>
            </a:xfrm>
            <a:prstGeom prst="hexagon">
              <a:avLst/>
            </a:prstGeom>
            <a:solidFill>
              <a:srgbClr val="21573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44" name="Hexagon 443">
              <a:extLst>
                <a:ext uri="{FF2B5EF4-FFF2-40B4-BE49-F238E27FC236}">
                  <a16:creationId xmlns="" xmlns:a16="http://schemas.microsoft.com/office/drawing/2014/main" id="{9ADDC951-4EC1-4B25-ADEC-54BC85437051}"/>
                </a:ext>
              </a:extLst>
            </p:cNvPr>
            <p:cNvSpPr/>
            <p:nvPr/>
          </p:nvSpPr>
          <p:spPr bwMode="auto">
            <a:xfrm rot="5400000">
              <a:off x="7046100" y="2050953"/>
              <a:ext cx="217324" cy="187339"/>
            </a:xfrm>
            <a:prstGeom prst="hexagon">
              <a:avLst/>
            </a:prstGeom>
            <a:solidFill>
              <a:srgbClr val="21573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445" name="TextBox 93">
            <a:extLst>
              <a:ext uri="{FF2B5EF4-FFF2-40B4-BE49-F238E27FC236}">
                <a16:creationId xmlns="" xmlns:a16="http://schemas.microsoft.com/office/drawing/2014/main" id="{3A69B3F0-5201-470D-8621-09374861A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5966" y="1875405"/>
            <a:ext cx="1486074" cy="25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8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8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ФНО-α</a:t>
            </a:r>
            <a:r>
              <a:rPr kumimoji="0" lang="ru-RU" sz="10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1</a:t>
            </a:r>
          </a:p>
        </p:txBody>
      </p:sp>
      <p:sp>
        <p:nvSpPr>
          <p:cNvPr id="446" name="TextBox 93">
            <a:extLst>
              <a:ext uri="{FF2B5EF4-FFF2-40B4-BE49-F238E27FC236}">
                <a16:creationId xmlns="" xmlns:a16="http://schemas.microsoft.com/office/drawing/2014/main" id="{7CE6E0C8-FC1E-490E-A104-EC312E50E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8707" y="2472743"/>
            <a:ext cx="1486074" cy="572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8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8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ИЛ-1β</a:t>
            </a:r>
            <a:r>
              <a:rPr kumimoji="0" lang="ru-RU" sz="10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ИЛ-6</a:t>
            </a:r>
            <a:r>
              <a:rPr kumimoji="0" lang="ru-RU" sz="10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Т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GF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-β</a:t>
            </a:r>
            <a:r>
              <a:rPr kumimoji="0" lang="ru-RU" sz="10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1</a:t>
            </a:r>
          </a:p>
        </p:txBody>
      </p:sp>
      <p:sp>
        <p:nvSpPr>
          <p:cNvPr id="447" name="TextBox 93">
            <a:extLst>
              <a:ext uri="{FF2B5EF4-FFF2-40B4-BE49-F238E27FC236}">
                <a16:creationId xmlns="" xmlns:a16="http://schemas.microsoft.com/office/drawing/2014/main" id="{1393CC69-C0F2-4E32-A832-5C6591276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5460" y="3613653"/>
            <a:ext cx="1224427" cy="411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8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8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Дендритная клетка</a:t>
            </a:r>
            <a:r>
              <a:rPr kumimoji="0" lang="ru-RU" sz="10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1, 2</a:t>
            </a:r>
          </a:p>
        </p:txBody>
      </p:sp>
      <p:grpSp>
        <p:nvGrpSpPr>
          <p:cNvPr id="448" name="Group 447">
            <a:extLst>
              <a:ext uri="{FF2B5EF4-FFF2-40B4-BE49-F238E27FC236}">
                <a16:creationId xmlns="" xmlns:a16="http://schemas.microsoft.com/office/drawing/2014/main" id="{4149C2EE-A19F-4545-B4A3-27D0469152C9}"/>
              </a:ext>
            </a:extLst>
          </p:cNvPr>
          <p:cNvGrpSpPr/>
          <p:nvPr/>
        </p:nvGrpSpPr>
        <p:grpSpPr>
          <a:xfrm>
            <a:off x="5658382" y="4355207"/>
            <a:ext cx="605059" cy="566260"/>
            <a:chOff x="6243075" y="4617297"/>
            <a:chExt cx="654239" cy="612286"/>
          </a:xfrm>
        </p:grpSpPr>
        <p:sp>
          <p:nvSpPr>
            <p:cNvPr id="477" name="Hexagon 476">
              <a:extLst>
                <a:ext uri="{FF2B5EF4-FFF2-40B4-BE49-F238E27FC236}">
                  <a16:creationId xmlns="" xmlns:a16="http://schemas.microsoft.com/office/drawing/2014/main" id="{BF94D99C-DD38-4376-B86F-28DA79C9FA88}"/>
                </a:ext>
              </a:extLst>
            </p:cNvPr>
            <p:cNvSpPr/>
            <p:nvPr/>
          </p:nvSpPr>
          <p:spPr bwMode="auto">
            <a:xfrm rot="5400000">
              <a:off x="6220579" y="4925895"/>
              <a:ext cx="326184" cy="281191"/>
            </a:xfrm>
            <a:prstGeom prst="hexagon">
              <a:avLst/>
            </a:prstGeom>
            <a:solidFill>
              <a:schemeClr val="tx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78" name="Hexagon 477">
              <a:extLst>
                <a:ext uri="{FF2B5EF4-FFF2-40B4-BE49-F238E27FC236}">
                  <a16:creationId xmlns="" xmlns:a16="http://schemas.microsoft.com/office/drawing/2014/main" id="{3F621941-C6ED-4655-BACB-9172F2A11484}"/>
                </a:ext>
              </a:extLst>
            </p:cNvPr>
            <p:cNvSpPr/>
            <p:nvPr/>
          </p:nvSpPr>
          <p:spPr bwMode="auto">
            <a:xfrm rot="5400000">
              <a:off x="6526105" y="4918749"/>
              <a:ext cx="208568" cy="179794"/>
            </a:xfrm>
            <a:prstGeom prst="hexagon">
              <a:avLst/>
            </a:prstGeom>
            <a:solidFill>
              <a:schemeClr val="tx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79" name="Hexagon 478">
              <a:extLst>
                <a:ext uri="{FF2B5EF4-FFF2-40B4-BE49-F238E27FC236}">
                  <a16:creationId xmlns="" xmlns:a16="http://schemas.microsoft.com/office/drawing/2014/main" id="{3DEAD8F4-0731-4886-B1B6-A52970FA6A28}"/>
                </a:ext>
              </a:extLst>
            </p:cNvPr>
            <p:cNvSpPr/>
            <p:nvPr/>
          </p:nvSpPr>
          <p:spPr bwMode="auto">
            <a:xfrm rot="5400000">
              <a:off x="6694983" y="4769671"/>
              <a:ext cx="217324" cy="187339"/>
            </a:xfrm>
            <a:prstGeom prst="hexagon">
              <a:avLst/>
            </a:prstGeom>
            <a:solidFill>
              <a:schemeClr val="tx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80" name="Hexagon 479">
              <a:extLst>
                <a:ext uri="{FF2B5EF4-FFF2-40B4-BE49-F238E27FC236}">
                  <a16:creationId xmlns="" xmlns:a16="http://schemas.microsoft.com/office/drawing/2014/main" id="{E5FA1F03-EFCF-4369-B431-F2FD74E5676F}"/>
                </a:ext>
              </a:extLst>
            </p:cNvPr>
            <p:cNvSpPr/>
            <p:nvPr/>
          </p:nvSpPr>
          <p:spPr bwMode="auto">
            <a:xfrm rot="16200000">
              <a:off x="6356967" y="4639793"/>
              <a:ext cx="326179" cy="281188"/>
            </a:xfrm>
            <a:prstGeom prst="hexagon">
              <a:avLst/>
            </a:prstGeom>
            <a:solidFill>
              <a:schemeClr val="tx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481" name="TextBox 93">
            <a:extLst>
              <a:ext uri="{FF2B5EF4-FFF2-40B4-BE49-F238E27FC236}">
                <a16:creationId xmlns="" xmlns:a16="http://schemas.microsoft.com/office/drawing/2014/main" id="{5AA51065-9A3D-4630-882B-04F624ADD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8982" y="4919538"/>
            <a:ext cx="62838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8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8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ИЛ-23</a:t>
            </a:r>
            <a:r>
              <a:rPr kumimoji="0" lang="ru-RU" sz="10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1</a:t>
            </a:r>
          </a:p>
        </p:txBody>
      </p:sp>
      <p:grpSp>
        <p:nvGrpSpPr>
          <p:cNvPr id="482" name="Group 76">
            <a:extLst>
              <a:ext uri="{FF2B5EF4-FFF2-40B4-BE49-F238E27FC236}">
                <a16:creationId xmlns="" xmlns:a16="http://schemas.microsoft.com/office/drawing/2014/main" id="{86B1BB80-3C28-4386-852B-95F7D7D12546}"/>
              </a:ext>
            </a:extLst>
          </p:cNvPr>
          <p:cNvGrpSpPr/>
          <p:nvPr/>
        </p:nvGrpSpPr>
        <p:grpSpPr>
          <a:xfrm>
            <a:off x="3512108" y="4486866"/>
            <a:ext cx="1356990" cy="768127"/>
            <a:chOff x="2414739" y="2097089"/>
            <a:chExt cx="1891282" cy="1070899"/>
          </a:xfrm>
        </p:grpSpPr>
        <p:grpSp>
          <p:nvGrpSpPr>
            <p:cNvPr id="501" name="Group 95">
              <a:extLst>
                <a:ext uri="{FF2B5EF4-FFF2-40B4-BE49-F238E27FC236}">
                  <a16:creationId xmlns="" xmlns:a16="http://schemas.microsoft.com/office/drawing/2014/main" id="{E0170402-DCD3-402E-BE6F-846611D01888}"/>
                </a:ext>
              </a:extLst>
            </p:cNvPr>
            <p:cNvGrpSpPr/>
            <p:nvPr/>
          </p:nvGrpSpPr>
          <p:grpSpPr>
            <a:xfrm>
              <a:off x="2414739" y="2097089"/>
              <a:ext cx="1891282" cy="1070899"/>
              <a:chOff x="2961786" y="1443963"/>
              <a:chExt cx="2534894" cy="1435329"/>
            </a:xfrm>
          </p:grpSpPr>
          <p:sp>
            <p:nvSpPr>
              <p:cNvPr id="527" name="TextBox 79">
                <a:extLst>
                  <a:ext uri="{FF2B5EF4-FFF2-40B4-BE49-F238E27FC236}">
                    <a16:creationId xmlns="" xmlns:a16="http://schemas.microsoft.com/office/drawing/2014/main" id="{F77F629A-7EA6-43AF-9CE7-21F3AD866E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61786" y="2404822"/>
                <a:ext cx="2534894" cy="4744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Font typeface="Symbol" pitchFamily="18" charset="2"/>
                  <a:buChar char="¨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-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Symbol" pitchFamily="18" charset="2"/>
                  <a:buNone/>
                  <a:tabLst/>
                  <a:defRPr/>
                </a:pPr>
                <a:r>
                  <a:rPr kumimoji="0" lang="ru-RU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</a:rPr>
                  <a:t>К</a:t>
                </a:r>
                <a:r>
                  <a:rPr kumimoji="0" lang="ru-RU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летка Т</a:t>
                </a: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h</a:t>
                </a:r>
                <a:r>
                  <a:rPr kumimoji="0" lang="ru-RU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17</a:t>
                </a:r>
                <a:r>
                  <a:rPr kumimoji="0" lang="ru-RU" sz="105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</a:rPr>
                  <a:t>1, 4, 5, 7</a:t>
                </a:r>
              </a:p>
            </p:txBody>
          </p:sp>
          <p:grpSp>
            <p:nvGrpSpPr>
              <p:cNvPr id="534" name="Group 89">
                <a:extLst>
                  <a:ext uri="{FF2B5EF4-FFF2-40B4-BE49-F238E27FC236}">
                    <a16:creationId xmlns="" xmlns:a16="http://schemas.microsoft.com/office/drawing/2014/main" id="{3D865A5C-6BA1-41F8-849F-F1E0FB9BBFD4}"/>
                  </a:ext>
                </a:extLst>
              </p:cNvPr>
              <p:cNvGrpSpPr/>
              <p:nvPr/>
            </p:nvGrpSpPr>
            <p:grpSpPr>
              <a:xfrm>
                <a:off x="4080881" y="1443963"/>
                <a:ext cx="973154" cy="973154"/>
                <a:chOff x="4080881" y="1443963"/>
                <a:chExt cx="973154" cy="973154"/>
              </a:xfrm>
            </p:grpSpPr>
            <p:sp>
              <p:nvSpPr>
                <p:cNvPr id="568" name="Oval 97">
                  <a:extLst>
                    <a:ext uri="{FF2B5EF4-FFF2-40B4-BE49-F238E27FC236}">
                      <a16:creationId xmlns="" xmlns:a16="http://schemas.microsoft.com/office/drawing/2014/main" id="{8147585F-677A-4E36-9692-E33D6028F8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80881" y="1443963"/>
                  <a:ext cx="973154" cy="973154"/>
                </a:xfrm>
                <a:prstGeom prst="ellipse">
                  <a:avLst/>
                </a:prstGeom>
                <a:solidFill>
                  <a:schemeClr val="bg2">
                    <a:lumMod val="40000"/>
                    <a:lumOff val="60000"/>
                    <a:alpha val="2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Font typeface="Symbol" pitchFamily="18" charset="2"/>
                    <a:buChar char="¨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-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Symbol" pitchFamily="18" charset="2"/>
                    <a:buNone/>
                    <a:tabLst/>
                    <a:defRPr/>
                  </a:pPr>
                  <a:endParaRPr kumimoji="0" lang="ru-RU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569" name="Oval 97">
                  <a:extLst>
                    <a:ext uri="{FF2B5EF4-FFF2-40B4-BE49-F238E27FC236}">
                      <a16:creationId xmlns="" xmlns:a16="http://schemas.microsoft.com/office/drawing/2014/main" id="{7E181B7D-838D-425F-873D-5B5DFBFC9E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05288" y="1560291"/>
                  <a:ext cx="728663" cy="728663"/>
                </a:xfrm>
                <a:prstGeom prst="ellipse">
                  <a:avLst/>
                </a:prstGeom>
                <a:solidFill>
                  <a:schemeClr val="bg2">
                    <a:lumMod val="40000"/>
                    <a:lumOff val="60000"/>
                    <a:alpha val="30196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Font typeface="Symbol" pitchFamily="18" charset="2"/>
                    <a:buChar char="¨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-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Symbol" pitchFamily="18" charset="2"/>
                    <a:buNone/>
                    <a:tabLst/>
                    <a:defRPr/>
                  </a:pPr>
                  <a:endParaRPr kumimoji="0" lang="ru-RU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p:grpSp>
        </p:grpSp>
        <p:pic>
          <p:nvPicPr>
            <p:cNvPr id="526" name="Picture 78">
              <a:extLst>
                <a:ext uri="{FF2B5EF4-FFF2-40B4-BE49-F238E27FC236}">
                  <a16:creationId xmlns="" xmlns:a16="http://schemas.microsoft.com/office/drawing/2014/main" id="{ECB6C6D0-E3A1-4C32-8B79-632B0BFAB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31945" y="2261286"/>
              <a:ext cx="401868" cy="410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0" name="Group 569">
            <a:extLst>
              <a:ext uri="{FF2B5EF4-FFF2-40B4-BE49-F238E27FC236}">
                <a16:creationId xmlns="" xmlns:a16="http://schemas.microsoft.com/office/drawing/2014/main" id="{5EF05275-7CED-4B05-9119-2E880B2055EB}"/>
              </a:ext>
            </a:extLst>
          </p:cNvPr>
          <p:cNvGrpSpPr/>
          <p:nvPr/>
        </p:nvGrpSpPr>
        <p:grpSpPr>
          <a:xfrm>
            <a:off x="5797367" y="1943487"/>
            <a:ext cx="649382" cy="566260"/>
            <a:chOff x="6591114" y="2494815"/>
            <a:chExt cx="702165" cy="612286"/>
          </a:xfrm>
        </p:grpSpPr>
        <p:sp>
          <p:nvSpPr>
            <p:cNvPr id="571" name="Hexagon 570">
              <a:extLst>
                <a:ext uri="{FF2B5EF4-FFF2-40B4-BE49-F238E27FC236}">
                  <a16:creationId xmlns="" xmlns:a16="http://schemas.microsoft.com/office/drawing/2014/main" id="{C97151AF-BF63-4620-B027-B12088522418}"/>
                </a:ext>
              </a:extLst>
            </p:cNvPr>
            <p:cNvSpPr/>
            <p:nvPr/>
          </p:nvSpPr>
          <p:spPr bwMode="auto">
            <a:xfrm rot="5400000">
              <a:off x="6616544" y="2803413"/>
              <a:ext cx="326184" cy="281191"/>
            </a:xfrm>
            <a:prstGeom prst="hexagon">
              <a:avLst/>
            </a:prstGeom>
            <a:solidFill>
              <a:srgbClr val="A8BCC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72" name="Hexagon 571">
              <a:extLst>
                <a:ext uri="{FF2B5EF4-FFF2-40B4-BE49-F238E27FC236}">
                  <a16:creationId xmlns="" xmlns:a16="http://schemas.microsoft.com/office/drawing/2014/main" id="{FFD33206-4993-4DEB-B895-2B4125B25DFB}"/>
                </a:ext>
              </a:extLst>
            </p:cNvPr>
            <p:cNvSpPr/>
            <p:nvPr/>
          </p:nvSpPr>
          <p:spPr bwMode="auto">
            <a:xfrm rot="5400000">
              <a:off x="6922070" y="2796267"/>
              <a:ext cx="208568" cy="179794"/>
            </a:xfrm>
            <a:prstGeom prst="hexagon">
              <a:avLst/>
            </a:prstGeom>
            <a:solidFill>
              <a:srgbClr val="A9C47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73" name="Hexagon 572">
              <a:extLst>
                <a:ext uri="{FF2B5EF4-FFF2-40B4-BE49-F238E27FC236}">
                  <a16:creationId xmlns="" xmlns:a16="http://schemas.microsoft.com/office/drawing/2014/main" id="{C3F377A0-0A91-46C4-8008-8C26DDEC1B21}"/>
                </a:ext>
              </a:extLst>
            </p:cNvPr>
            <p:cNvSpPr/>
            <p:nvPr/>
          </p:nvSpPr>
          <p:spPr bwMode="auto">
            <a:xfrm rot="5400000">
              <a:off x="6576727" y="2630836"/>
              <a:ext cx="208568" cy="179794"/>
            </a:xfrm>
            <a:prstGeom prst="hexagon">
              <a:avLst/>
            </a:prstGeom>
            <a:solidFill>
              <a:srgbClr val="B5BD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74" name="Hexagon 573">
              <a:extLst>
                <a:ext uri="{FF2B5EF4-FFF2-40B4-BE49-F238E27FC236}">
                  <a16:creationId xmlns="" xmlns:a16="http://schemas.microsoft.com/office/drawing/2014/main" id="{459949AD-E7ED-4FC7-AA14-95B09C391D8C}"/>
                </a:ext>
              </a:extLst>
            </p:cNvPr>
            <p:cNvSpPr/>
            <p:nvPr/>
          </p:nvSpPr>
          <p:spPr bwMode="auto">
            <a:xfrm rot="5400000">
              <a:off x="7090948" y="2647189"/>
              <a:ext cx="217324" cy="187339"/>
            </a:xfrm>
            <a:prstGeom prst="hexagon">
              <a:avLst/>
            </a:prstGeom>
            <a:solidFill>
              <a:srgbClr val="A8BCC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75" name="Hexagon 574">
              <a:extLst>
                <a:ext uri="{FF2B5EF4-FFF2-40B4-BE49-F238E27FC236}">
                  <a16:creationId xmlns="" xmlns:a16="http://schemas.microsoft.com/office/drawing/2014/main" id="{DA736BC7-F56A-4547-8FBC-94CF40788D11}"/>
                </a:ext>
              </a:extLst>
            </p:cNvPr>
            <p:cNvSpPr/>
            <p:nvPr/>
          </p:nvSpPr>
          <p:spPr bwMode="auto">
            <a:xfrm rot="16200000">
              <a:off x="6752932" y="2517311"/>
              <a:ext cx="326179" cy="281188"/>
            </a:xfrm>
            <a:prstGeom prst="hexagon">
              <a:avLst/>
            </a:prstGeom>
            <a:solidFill>
              <a:srgbClr val="B5BD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576" name="Group 575">
            <a:extLst>
              <a:ext uri="{FF2B5EF4-FFF2-40B4-BE49-F238E27FC236}">
                <a16:creationId xmlns="" xmlns:a16="http://schemas.microsoft.com/office/drawing/2014/main" id="{4451A8D6-7977-4DF7-9767-7BAA273CB3CF}"/>
              </a:ext>
            </a:extLst>
          </p:cNvPr>
          <p:cNvGrpSpPr/>
          <p:nvPr/>
        </p:nvGrpSpPr>
        <p:grpSpPr>
          <a:xfrm>
            <a:off x="2929803" y="3445433"/>
            <a:ext cx="830705" cy="566260"/>
            <a:chOff x="2951177" y="4138496"/>
            <a:chExt cx="898226" cy="612286"/>
          </a:xfrm>
        </p:grpSpPr>
        <p:sp>
          <p:nvSpPr>
            <p:cNvPr id="577" name="Hexagon 576">
              <a:extLst>
                <a:ext uri="{FF2B5EF4-FFF2-40B4-BE49-F238E27FC236}">
                  <a16:creationId xmlns="" xmlns:a16="http://schemas.microsoft.com/office/drawing/2014/main" id="{54FE115A-D229-45F5-B0B7-5823DEA32C35}"/>
                </a:ext>
              </a:extLst>
            </p:cNvPr>
            <p:cNvSpPr/>
            <p:nvPr/>
          </p:nvSpPr>
          <p:spPr bwMode="auto">
            <a:xfrm rot="5400000">
              <a:off x="3172668" y="4447094"/>
              <a:ext cx="326184" cy="281191"/>
            </a:xfrm>
            <a:prstGeom prst="hexagon">
              <a:avLst/>
            </a:prstGeom>
            <a:solidFill>
              <a:schemeClr val="accent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78" name="Hexagon 577">
              <a:extLst>
                <a:ext uri="{FF2B5EF4-FFF2-40B4-BE49-F238E27FC236}">
                  <a16:creationId xmlns="" xmlns:a16="http://schemas.microsoft.com/office/drawing/2014/main" id="{45FD3224-99DB-4331-BB80-0502DE5EEDBE}"/>
                </a:ext>
              </a:extLst>
            </p:cNvPr>
            <p:cNvSpPr/>
            <p:nvPr/>
          </p:nvSpPr>
          <p:spPr bwMode="auto">
            <a:xfrm rot="5400000">
              <a:off x="3478194" y="4439948"/>
              <a:ext cx="208568" cy="179794"/>
            </a:xfrm>
            <a:prstGeom prst="hexagon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79" name="Hexagon 578">
              <a:extLst>
                <a:ext uri="{FF2B5EF4-FFF2-40B4-BE49-F238E27FC236}">
                  <a16:creationId xmlns="" xmlns:a16="http://schemas.microsoft.com/office/drawing/2014/main" id="{DC03B56D-8B97-44B7-8EB7-8CD131E7AD48}"/>
                </a:ext>
              </a:extLst>
            </p:cNvPr>
            <p:cNvSpPr/>
            <p:nvPr/>
          </p:nvSpPr>
          <p:spPr bwMode="auto">
            <a:xfrm rot="5400000">
              <a:off x="3647072" y="4290870"/>
              <a:ext cx="217324" cy="187339"/>
            </a:xfrm>
            <a:prstGeom prst="hexagon">
              <a:avLst/>
            </a:prstGeom>
            <a:solidFill>
              <a:schemeClr val="accent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80" name="Hexagon 579">
              <a:extLst>
                <a:ext uri="{FF2B5EF4-FFF2-40B4-BE49-F238E27FC236}">
                  <a16:creationId xmlns="" xmlns:a16="http://schemas.microsoft.com/office/drawing/2014/main" id="{C7E48FA8-7565-4F68-BF0D-FD4584B268C2}"/>
                </a:ext>
              </a:extLst>
            </p:cNvPr>
            <p:cNvSpPr/>
            <p:nvPr/>
          </p:nvSpPr>
          <p:spPr bwMode="auto">
            <a:xfrm rot="16200000">
              <a:off x="3309056" y="4160992"/>
              <a:ext cx="326179" cy="281188"/>
            </a:xfrm>
            <a:prstGeom prst="hexagon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81" name="Hexagon 580">
              <a:extLst>
                <a:ext uri="{FF2B5EF4-FFF2-40B4-BE49-F238E27FC236}">
                  <a16:creationId xmlns="" xmlns:a16="http://schemas.microsoft.com/office/drawing/2014/main" id="{B8C8DEAF-1BD4-47DD-83DF-28A3B7457860}"/>
                </a:ext>
              </a:extLst>
            </p:cNvPr>
            <p:cNvSpPr/>
            <p:nvPr/>
          </p:nvSpPr>
          <p:spPr bwMode="auto">
            <a:xfrm rot="5400000">
              <a:off x="2936790" y="4413212"/>
              <a:ext cx="208568" cy="179794"/>
            </a:xfrm>
            <a:prstGeom prst="hexagon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82" name="Hexagon 581">
              <a:extLst>
                <a:ext uri="{FF2B5EF4-FFF2-40B4-BE49-F238E27FC236}">
                  <a16:creationId xmlns="" xmlns:a16="http://schemas.microsoft.com/office/drawing/2014/main" id="{9B7452A7-A0B9-443F-A1C6-15F1F73F8A62}"/>
                </a:ext>
              </a:extLst>
            </p:cNvPr>
            <p:cNvSpPr/>
            <p:nvPr/>
          </p:nvSpPr>
          <p:spPr bwMode="auto">
            <a:xfrm rot="5400000">
              <a:off x="3105668" y="4264134"/>
              <a:ext cx="217324" cy="187339"/>
            </a:xfrm>
            <a:prstGeom prst="hexagon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583" name="TextBox 93">
            <a:extLst>
              <a:ext uri="{FF2B5EF4-FFF2-40B4-BE49-F238E27FC236}">
                <a16:creationId xmlns="" xmlns:a16="http://schemas.microsoft.com/office/drawing/2014/main" id="{8109EA17-AC01-4107-800D-A0748A5A2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1600" y="3960440"/>
            <a:ext cx="217905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8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8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ИЛ-17A</a:t>
            </a:r>
            <a:r>
              <a:rPr kumimoji="0" lang="ru-RU" sz="10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1,4,6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  ИЛ-17F</a:t>
            </a:r>
            <a:r>
              <a:rPr kumimoji="0" lang="ru-RU" sz="10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1, 6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  ФНО-α</a:t>
            </a:r>
            <a:r>
              <a:rPr kumimoji="0" lang="ru-RU" sz="10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1</a:t>
            </a:r>
          </a:p>
        </p:txBody>
      </p:sp>
      <p:sp>
        <p:nvSpPr>
          <p:cNvPr id="584" name="TextBox 583">
            <a:extLst>
              <a:ext uri="{FF2B5EF4-FFF2-40B4-BE49-F238E27FC236}">
                <a16:creationId xmlns="" xmlns:a16="http://schemas.microsoft.com/office/drawing/2014/main" id="{05FDD93F-7FCB-49EC-942E-FB79AE0C27F8}"/>
              </a:ext>
            </a:extLst>
          </p:cNvPr>
          <p:cNvSpPr txBox="1"/>
          <p:nvPr/>
        </p:nvSpPr>
        <p:spPr>
          <a:xfrm>
            <a:off x="4827499" y="3175990"/>
            <a:ext cx="11460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Врожденный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cs typeface="Arial"/>
              </a:rPr>
              <a:t/>
            </a:r>
            <a:b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иммунитет</a:t>
            </a:r>
            <a:r>
              <a:rPr kumimoji="0" lang="ru-RU" sz="1100" b="1" i="0" u="none" strike="noStrike" kern="1200" cap="none" spc="0" normalizeH="0" baseline="3000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1</a:t>
            </a:r>
            <a:endParaRPr kumimoji="0" lang="ru-RU" sz="1100" b="1" i="0" u="none" strike="noStrike" kern="1200" cap="none" spc="0" normalizeH="0" baseline="30000" noProof="0" dirty="0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85" name="TextBox 584">
            <a:extLst>
              <a:ext uri="{FF2B5EF4-FFF2-40B4-BE49-F238E27FC236}">
                <a16:creationId xmlns="" xmlns:a16="http://schemas.microsoft.com/office/drawing/2014/main" id="{4552440D-BE97-4B9B-8C31-A61F1A968C0E}"/>
              </a:ext>
            </a:extLst>
          </p:cNvPr>
          <p:cNvSpPr txBox="1"/>
          <p:nvPr/>
        </p:nvSpPr>
        <p:spPr>
          <a:xfrm>
            <a:off x="4216910" y="3915179"/>
            <a:ext cx="1224428" cy="427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Адаптивный иммунитет</a:t>
            </a:r>
            <a:r>
              <a:rPr kumimoji="0" lang="ru-RU" sz="1100" b="1" i="0" u="none" strike="noStrike" kern="1200" cap="none" spc="0" normalizeH="0" baseline="3000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1</a:t>
            </a:r>
            <a:endParaRPr kumimoji="0" lang="ru-RU" sz="1100" b="1" i="0" u="none" strike="noStrike" kern="1200" cap="none" spc="0" normalizeH="0" baseline="30000" noProof="0" dirty="0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86" name="Lightning Bolt 585">
            <a:extLst>
              <a:ext uri="{FF2B5EF4-FFF2-40B4-BE49-F238E27FC236}">
                <a16:creationId xmlns="" xmlns:a16="http://schemas.microsoft.com/office/drawing/2014/main" id="{D3DD622A-9F24-49E2-9C0F-D2563AA2AA51}"/>
              </a:ext>
            </a:extLst>
          </p:cNvPr>
          <p:cNvSpPr/>
          <p:nvPr/>
        </p:nvSpPr>
        <p:spPr>
          <a:xfrm>
            <a:off x="1875847" y="1660566"/>
            <a:ext cx="265216" cy="302347"/>
          </a:xfrm>
          <a:prstGeom prst="lightningBolt">
            <a:avLst/>
          </a:prstGeom>
          <a:solidFill>
            <a:srgbClr val="2157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</a:endParaRPr>
          </a:p>
        </p:txBody>
      </p:sp>
      <p:grpSp>
        <p:nvGrpSpPr>
          <p:cNvPr id="587" name="Group 586">
            <a:extLst>
              <a:ext uri="{FF2B5EF4-FFF2-40B4-BE49-F238E27FC236}">
                <a16:creationId xmlns="" xmlns:a16="http://schemas.microsoft.com/office/drawing/2014/main" id="{47C475E9-F796-41FE-8742-F359FE75928B}"/>
              </a:ext>
            </a:extLst>
          </p:cNvPr>
          <p:cNvGrpSpPr/>
          <p:nvPr/>
        </p:nvGrpSpPr>
        <p:grpSpPr>
          <a:xfrm>
            <a:off x="3821811" y="1569375"/>
            <a:ext cx="520952" cy="520790"/>
            <a:chOff x="8235832" y="3430585"/>
            <a:chExt cx="563296" cy="563121"/>
          </a:xfrm>
        </p:grpSpPr>
        <p:grpSp>
          <p:nvGrpSpPr>
            <p:cNvPr id="588" name="Group 587">
              <a:extLst>
                <a:ext uri="{FF2B5EF4-FFF2-40B4-BE49-F238E27FC236}">
                  <a16:creationId xmlns="" xmlns:a16="http://schemas.microsoft.com/office/drawing/2014/main" id="{0EE0371F-5A78-44FF-9873-31AFD26D4A0B}"/>
                </a:ext>
              </a:extLst>
            </p:cNvPr>
            <p:cNvGrpSpPr/>
            <p:nvPr/>
          </p:nvGrpSpPr>
          <p:grpSpPr>
            <a:xfrm>
              <a:off x="8235832" y="3430585"/>
              <a:ext cx="563296" cy="563121"/>
              <a:chOff x="8049247" y="3531355"/>
              <a:chExt cx="563296" cy="563121"/>
            </a:xfrm>
          </p:grpSpPr>
          <p:sp>
            <p:nvSpPr>
              <p:cNvPr id="609" name="Oval 97">
                <a:extLst>
                  <a:ext uri="{FF2B5EF4-FFF2-40B4-BE49-F238E27FC236}">
                    <a16:creationId xmlns="" xmlns:a16="http://schemas.microsoft.com/office/drawing/2014/main" id="{4C90AD22-9D8C-4B94-B39F-6C1ADC30DF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49247" y="3531355"/>
                <a:ext cx="563296" cy="563121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  <a:alpha val="2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Font typeface="Symbol" pitchFamily="18" charset="2"/>
                  <a:buChar char="¨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-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Symbol" pitchFamily="18" charset="2"/>
                  <a:buNone/>
                  <a:tabLst/>
                  <a:defRPr/>
                </a:pPr>
                <a:endParaRPr kumimoji="0" lang="ru-RU" alt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610" name="Oval 97">
                <a:extLst>
                  <a:ext uri="{FF2B5EF4-FFF2-40B4-BE49-F238E27FC236}">
                    <a16:creationId xmlns="" xmlns:a16="http://schemas.microsoft.com/office/drawing/2014/main" id="{8112E3D2-0C8A-487E-8731-329C701C70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21258" y="3598669"/>
                <a:ext cx="421776" cy="421645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  <a:alpha val="30196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Font typeface="Symbol" pitchFamily="18" charset="2"/>
                  <a:buChar char="¨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-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Symbol" pitchFamily="18" charset="2"/>
                  <a:buNone/>
                  <a:tabLst/>
                  <a:defRPr/>
                </a:pPr>
                <a:endParaRPr kumimoji="0" lang="ru-RU" alt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</a:endParaRPr>
              </a:p>
            </p:txBody>
          </p:sp>
        </p:grpSp>
        <p:grpSp>
          <p:nvGrpSpPr>
            <p:cNvPr id="589" name="Group 588">
              <a:extLst>
                <a:ext uri="{FF2B5EF4-FFF2-40B4-BE49-F238E27FC236}">
                  <a16:creationId xmlns="" xmlns:a16="http://schemas.microsoft.com/office/drawing/2014/main" id="{9670B069-47AE-49FE-A3FA-5592D00BE404}"/>
                </a:ext>
              </a:extLst>
            </p:cNvPr>
            <p:cNvGrpSpPr/>
            <p:nvPr/>
          </p:nvGrpSpPr>
          <p:grpSpPr>
            <a:xfrm>
              <a:off x="8316886" y="3613550"/>
              <a:ext cx="401187" cy="169652"/>
              <a:chOff x="8847631" y="3642322"/>
              <a:chExt cx="401187" cy="169652"/>
            </a:xfrm>
          </p:grpSpPr>
          <p:sp>
            <p:nvSpPr>
              <p:cNvPr id="590" name="Freeform 100">
                <a:extLst>
                  <a:ext uri="{FF2B5EF4-FFF2-40B4-BE49-F238E27FC236}">
                    <a16:creationId xmlns="" xmlns:a16="http://schemas.microsoft.com/office/drawing/2014/main" id="{8B6C7702-5758-4912-9B93-B24A734B0D6B}"/>
                  </a:ext>
                </a:extLst>
              </p:cNvPr>
              <p:cNvSpPr/>
              <p:nvPr/>
            </p:nvSpPr>
            <p:spPr bwMode="auto">
              <a:xfrm>
                <a:off x="8924884" y="3642322"/>
                <a:ext cx="72337" cy="28800"/>
              </a:xfrm>
              <a:custGeom>
                <a:avLst/>
                <a:gdLst>
                  <a:gd name="T0" fmla="*/ 48 w 48"/>
                  <a:gd name="T1" fmla="*/ 7 h 14"/>
                  <a:gd name="T2" fmla="*/ 36 w 48"/>
                  <a:gd name="T3" fmla="*/ 14 h 14"/>
                  <a:gd name="T4" fmla="*/ 12 w 48"/>
                  <a:gd name="T5" fmla="*/ 14 h 14"/>
                  <a:gd name="T6" fmla="*/ 0 w 48"/>
                  <a:gd name="T7" fmla="*/ 7 h 14"/>
                  <a:gd name="T8" fmla="*/ 12 w 48"/>
                  <a:gd name="T9" fmla="*/ 0 h 14"/>
                  <a:gd name="T10" fmla="*/ 36 w 48"/>
                  <a:gd name="T11" fmla="*/ 0 h 14"/>
                  <a:gd name="T12" fmla="*/ 48 w 48"/>
                  <a:gd name="T13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4">
                    <a:moveTo>
                      <a:pt x="48" y="7"/>
                    </a:moveTo>
                    <a:cubicBezTo>
                      <a:pt x="48" y="11"/>
                      <a:pt x="43" y="14"/>
                      <a:pt x="36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5" y="14"/>
                      <a:pt x="0" y="11"/>
                      <a:pt x="0" y="7"/>
                    </a:cubicBezTo>
                    <a:cubicBezTo>
                      <a:pt x="0" y="3"/>
                      <a:pt x="5" y="0"/>
                      <a:pt x="12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3" y="0"/>
                      <a:pt x="48" y="3"/>
                      <a:pt x="48" y="7"/>
                    </a:cubicBezTo>
                    <a:close/>
                  </a:path>
                </a:pathLst>
              </a:custGeom>
              <a:solidFill>
                <a:srgbClr val="E6485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591" name="Freeform 100">
                <a:extLst>
                  <a:ext uri="{FF2B5EF4-FFF2-40B4-BE49-F238E27FC236}">
                    <a16:creationId xmlns="" xmlns:a16="http://schemas.microsoft.com/office/drawing/2014/main" id="{89FE1EA1-2A93-4A97-AD41-342F02B520D2}"/>
                  </a:ext>
                </a:extLst>
              </p:cNvPr>
              <p:cNvSpPr/>
              <p:nvPr/>
            </p:nvSpPr>
            <p:spPr bwMode="auto">
              <a:xfrm>
                <a:off x="9005623" y="3642322"/>
                <a:ext cx="72337" cy="28800"/>
              </a:xfrm>
              <a:custGeom>
                <a:avLst/>
                <a:gdLst>
                  <a:gd name="T0" fmla="*/ 48 w 48"/>
                  <a:gd name="T1" fmla="*/ 7 h 14"/>
                  <a:gd name="T2" fmla="*/ 36 w 48"/>
                  <a:gd name="T3" fmla="*/ 14 h 14"/>
                  <a:gd name="T4" fmla="*/ 12 w 48"/>
                  <a:gd name="T5" fmla="*/ 14 h 14"/>
                  <a:gd name="T6" fmla="*/ 0 w 48"/>
                  <a:gd name="T7" fmla="*/ 7 h 14"/>
                  <a:gd name="T8" fmla="*/ 12 w 48"/>
                  <a:gd name="T9" fmla="*/ 0 h 14"/>
                  <a:gd name="T10" fmla="*/ 36 w 48"/>
                  <a:gd name="T11" fmla="*/ 0 h 14"/>
                  <a:gd name="T12" fmla="*/ 48 w 48"/>
                  <a:gd name="T13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4">
                    <a:moveTo>
                      <a:pt x="48" y="7"/>
                    </a:moveTo>
                    <a:cubicBezTo>
                      <a:pt x="48" y="11"/>
                      <a:pt x="43" y="14"/>
                      <a:pt x="36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5" y="14"/>
                      <a:pt x="0" y="11"/>
                      <a:pt x="0" y="7"/>
                    </a:cubicBezTo>
                    <a:cubicBezTo>
                      <a:pt x="0" y="3"/>
                      <a:pt x="5" y="0"/>
                      <a:pt x="12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3" y="0"/>
                      <a:pt x="48" y="3"/>
                      <a:pt x="48" y="7"/>
                    </a:cubicBezTo>
                    <a:close/>
                  </a:path>
                </a:pathLst>
              </a:custGeom>
              <a:solidFill>
                <a:srgbClr val="E6485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592" name="Freeform 100">
                <a:extLst>
                  <a:ext uri="{FF2B5EF4-FFF2-40B4-BE49-F238E27FC236}">
                    <a16:creationId xmlns="" xmlns:a16="http://schemas.microsoft.com/office/drawing/2014/main" id="{E343A55B-E193-4181-95B2-DD504373880D}"/>
                  </a:ext>
                </a:extLst>
              </p:cNvPr>
              <p:cNvSpPr/>
              <p:nvPr/>
            </p:nvSpPr>
            <p:spPr bwMode="auto">
              <a:xfrm>
                <a:off x="9086361" y="3642322"/>
                <a:ext cx="72337" cy="28800"/>
              </a:xfrm>
              <a:custGeom>
                <a:avLst/>
                <a:gdLst>
                  <a:gd name="T0" fmla="*/ 48 w 48"/>
                  <a:gd name="T1" fmla="*/ 7 h 14"/>
                  <a:gd name="T2" fmla="*/ 36 w 48"/>
                  <a:gd name="T3" fmla="*/ 14 h 14"/>
                  <a:gd name="T4" fmla="*/ 12 w 48"/>
                  <a:gd name="T5" fmla="*/ 14 h 14"/>
                  <a:gd name="T6" fmla="*/ 0 w 48"/>
                  <a:gd name="T7" fmla="*/ 7 h 14"/>
                  <a:gd name="T8" fmla="*/ 12 w 48"/>
                  <a:gd name="T9" fmla="*/ 0 h 14"/>
                  <a:gd name="T10" fmla="*/ 36 w 48"/>
                  <a:gd name="T11" fmla="*/ 0 h 14"/>
                  <a:gd name="T12" fmla="*/ 48 w 48"/>
                  <a:gd name="T13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4">
                    <a:moveTo>
                      <a:pt x="48" y="7"/>
                    </a:moveTo>
                    <a:cubicBezTo>
                      <a:pt x="48" y="11"/>
                      <a:pt x="43" y="14"/>
                      <a:pt x="36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5" y="14"/>
                      <a:pt x="0" y="11"/>
                      <a:pt x="0" y="7"/>
                    </a:cubicBezTo>
                    <a:cubicBezTo>
                      <a:pt x="0" y="3"/>
                      <a:pt x="5" y="0"/>
                      <a:pt x="12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3" y="0"/>
                      <a:pt x="48" y="3"/>
                      <a:pt x="48" y="7"/>
                    </a:cubicBezTo>
                    <a:close/>
                  </a:path>
                </a:pathLst>
              </a:custGeom>
              <a:solidFill>
                <a:srgbClr val="E6485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593" name="Freeform 100">
                <a:extLst>
                  <a:ext uri="{FF2B5EF4-FFF2-40B4-BE49-F238E27FC236}">
                    <a16:creationId xmlns="" xmlns:a16="http://schemas.microsoft.com/office/drawing/2014/main" id="{F57C4752-A8FF-4E4F-8282-58167135AAC8}"/>
                  </a:ext>
                </a:extLst>
              </p:cNvPr>
              <p:cNvSpPr/>
              <p:nvPr/>
            </p:nvSpPr>
            <p:spPr bwMode="auto">
              <a:xfrm>
                <a:off x="8891363" y="3676840"/>
                <a:ext cx="72337" cy="28800"/>
              </a:xfrm>
              <a:custGeom>
                <a:avLst/>
                <a:gdLst>
                  <a:gd name="T0" fmla="*/ 48 w 48"/>
                  <a:gd name="T1" fmla="*/ 7 h 14"/>
                  <a:gd name="T2" fmla="*/ 36 w 48"/>
                  <a:gd name="T3" fmla="*/ 14 h 14"/>
                  <a:gd name="T4" fmla="*/ 12 w 48"/>
                  <a:gd name="T5" fmla="*/ 14 h 14"/>
                  <a:gd name="T6" fmla="*/ 0 w 48"/>
                  <a:gd name="T7" fmla="*/ 7 h 14"/>
                  <a:gd name="T8" fmla="*/ 12 w 48"/>
                  <a:gd name="T9" fmla="*/ 0 h 14"/>
                  <a:gd name="T10" fmla="*/ 36 w 48"/>
                  <a:gd name="T11" fmla="*/ 0 h 14"/>
                  <a:gd name="T12" fmla="*/ 48 w 48"/>
                  <a:gd name="T13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4">
                    <a:moveTo>
                      <a:pt x="48" y="7"/>
                    </a:moveTo>
                    <a:cubicBezTo>
                      <a:pt x="48" y="11"/>
                      <a:pt x="43" y="14"/>
                      <a:pt x="36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5" y="14"/>
                      <a:pt x="0" y="11"/>
                      <a:pt x="0" y="7"/>
                    </a:cubicBezTo>
                    <a:cubicBezTo>
                      <a:pt x="0" y="3"/>
                      <a:pt x="5" y="0"/>
                      <a:pt x="12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3" y="0"/>
                      <a:pt x="48" y="3"/>
                      <a:pt x="48" y="7"/>
                    </a:cubicBezTo>
                    <a:close/>
                  </a:path>
                </a:pathLst>
              </a:custGeom>
              <a:solidFill>
                <a:srgbClr val="E6485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594" name="Freeform 100">
                <a:extLst>
                  <a:ext uri="{FF2B5EF4-FFF2-40B4-BE49-F238E27FC236}">
                    <a16:creationId xmlns="" xmlns:a16="http://schemas.microsoft.com/office/drawing/2014/main" id="{4075D119-8474-41A7-87F3-4DA34880583A}"/>
                  </a:ext>
                </a:extLst>
              </p:cNvPr>
              <p:cNvSpPr/>
              <p:nvPr/>
            </p:nvSpPr>
            <p:spPr bwMode="auto">
              <a:xfrm>
                <a:off x="8972165" y="3676840"/>
                <a:ext cx="72337" cy="28800"/>
              </a:xfrm>
              <a:custGeom>
                <a:avLst/>
                <a:gdLst>
                  <a:gd name="T0" fmla="*/ 48 w 48"/>
                  <a:gd name="T1" fmla="*/ 7 h 14"/>
                  <a:gd name="T2" fmla="*/ 36 w 48"/>
                  <a:gd name="T3" fmla="*/ 14 h 14"/>
                  <a:gd name="T4" fmla="*/ 12 w 48"/>
                  <a:gd name="T5" fmla="*/ 14 h 14"/>
                  <a:gd name="T6" fmla="*/ 0 w 48"/>
                  <a:gd name="T7" fmla="*/ 7 h 14"/>
                  <a:gd name="T8" fmla="*/ 12 w 48"/>
                  <a:gd name="T9" fmla="*/ 0 h 14"/>
                  <a:gd name="T10" fmla="*/ 36 w 48"/>
                  <a:gd name="T11" fmla="*/ 0 h 14"/>
                  <a:gd name="T12" fmla="*/ 48 w 48"/>
                  <a:gd name="T13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4">
                    <a:moveTo>
                      <a:pt x="48" y="7"/>
                    </a:moveTo>
                    <a:cubicBezTo>
                      <a:pt x="48" y="11"/>
                      <a:pt x="43" y="14"/>
                      <a:pt x="36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5" y="14"/>
                      <a:pt x="0" y="11"/>
                      <a:pt x="0" y="7"/>
                    </a:cubicBezTo>
                    <a:cubicBezTo>
                      <a:pt x="0" y="3"/>
                      <a:pt x="5" y="0"/>
                      <a:pt x="12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3" y="0"/>
                      <a:pt x="48" y="3"/>
                      <a:pt x="48" y="7"/>
                    </a:cubicBezTo>
                    <a:close/>
                  </a:path>
                </a:pathLst>
              </a:custGeom>
              <a:solidFill>
                <a:srgbClr val="E6485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595" name="Freeform 100">
                <a:extLst>
                  <a:ext uri="{FF2B5EF4-FFF2-40B4-BE49-F238E27FC236}">
                    <a16:creationId xmlns="" xmlns:a16="http://schemas.microsoft.com/office/drawing/2014/main" id="{969C3078-9EB8-4291-A13C-3923831B4E37}"/>
                  </a:ext>
                </a:extLst>
              </p:cNvPr>
              <p:cNvSpPr/>
              <p:nvPr/>
            </p:nvSpPr>
            <p:spPr bwMode="auto">
              <a:xfrm>
                <a:off x="9052967" y="3676840"/>
                <a:ext cx="72337" cy="28800"/>
              </a:xfrm>
              <a:custGeom>
                <a:avLst/>
                <a:gdLst>
                  <a:gd name="T0" fmla="*/ 48 w 48"/>
                  <a:gd name="T1" fmla="*/ 7 h 14"/>
                  <a:gd name="T2" fmla="*/ 36 w 48"/>
                  <a:gd name="T3" fmla="*/ 14 h 14"/>
                  <a:gd name="T4" fmla="*/ 12 w 48"/>
                  <a:gd name="T5" fmla="*/ 14 h 14"/>
                  <a:gd name="T6" fmla="*/ 0 w 48"/>
                  <a:gd name="T7" fmla="*/ 7 h 14"/>
                  <a:gd name="T8" fmla="*/ 12 w 48"/>
                  <a:gd name="T9" fmla="*/ 0 h 14"/>
                  <a:gd name="T10" fmla="*/ 36 w 48"/>
                  <a:gd name="T11" fmla="*/ 0 h 14"/>
                  <a:gd name="T12" fmla="*/ 48 w 48"/>
                  <a:gd name="T13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4">
                    <a:moveTo>
                      <a:pt x="48" y="7"/>
                    </a:moveTo>
                    <a:cubicBezTo>
                      <a:pt x="48" y="11"/>
                      <a:pt x="43" y="14"/>
                      <a:pt x="36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5" y="14"/>
                      <a:pt x="0" y="11"/>
                      <a:pt x="0" y="7"/>
                    </a:cubicBezTo>
                    <a:cubicBezTo>
                      <a:pt x="0" y="3"/>
                      <a:pt x="5" y="0"/>
                      <a:pt x="12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3" y="0"/>
                      <a:pt x="48" y="3"/>
                      <a:pt x="48" y="7"/>
                    </a:cubicBezTo>
                    <a:close/>
                  </a:path>
                </a:pathLst>
              </a:custGeom>
              <a:solidFill>
                <a:srgbClr val="E6485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596" name="Freeform 100">
                <a:extLst>
                  <a:ext uri="{FF2B5EF4-FFF2-40B4-BE49-F238E27FC236}">
                    <a16:creationId xmlns="" xmlns:a16="http://schemas.microsoft.com/office/drawing/2014/main" id="{48C5EF73-AB18-44C3-AF4B-D33A318DFF10}"/>
                  </a:ext>
                </a:extLst>
              </p:cNvPr>
              <p:cNvSpPr/>
              <p:nvPr/>
            </p:nvSpPr>
            <p:spPr bwMode="auto">
              <a:xfrm>
                <a:off x="9133770" y="3676840"/>
                <a:ext cx="72337" cy="28800"/>
              </a:xfrm>
              <a:custGeom>
                <a:avLst/>
                <a:gdLst>
                  <a:gd name="T0" fmla="*/ 48 w 48"/>
                  <a:gd name="T1" fmla="*/ 7 h 14"/>
                  <a:gd name="T2" fmla="*/ 36 w 48"/>
                  <a:gd name="T3" fmla="*/ 14 h 14"/>
                  <a:gd name="T4" fmla="*/ 12 w 48"/>
                  <a:gd name="T5" fmla="*/ 14 h 14"/>
                  <a:gd name="T6" fmla="*/ 0 w 48"/>
                  <a:gd name="T7" fmla="*/ 7 h 14"/>
                  <a:gd name="T8" fmla="*/ 12 w 48"/>
                  <a:gd name="T9" fmla="*/ 0 h 14"/>
                  <a:gd name="T10" fmla="*/ 36 w 48"/>
                  <a:gd name="T11" fmla="*/ 0 h 14"/>
                  <a:gd name="T12" fmla="*/ 48 w 48"/>
                  <a:gd name="T13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4">
                    <a:moveTo>
                      <a:pt x="48" y="7"/>
                    </a:moveTo>
                    <a:cubicBezTo>
                      <a:pt x="48" y="11"/>
                      <a:pt x="43" y="14"/>
                      <a:pt x="36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5" y="14"/>
                      <a:pt x="0" y="11"/>
                      <a:pt x="0" y="7"/>
                    </a:cubicBezTo>
                    <a:cubicBezTo>
                      <a:pt x="0" y="3"/>
                      <a:pt x="5" y="0"/>
                      <a:pt x="12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3" y="0"/>
                      <a:pt x="48" y="3"/>
                      <a:pt x="48" y="7"/>
                    </a:cubicBezTo>
                    <a:close/>
                  </a:path>
                </a:pathLst>
              </a:custGeom>
              <a:solidFill>
                <a:srgbClr val="E6485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597" name="Freeform 100">
                <a:extLst>
                  <a:ext uri="{FF2B5EF4-FFF2-40B4-BE49-F238E27FC236}">
                    <a16:creationId xmlns="" xmlns:a16="http://schemas.microsoft.com/office/drawing/2014/main" id="{58E660ED-31B6-4D7A-AE0E-85B385D41B30}"/>
                  </a:ext>
                </a:extLst>
              </p:cNvPr>
              <p:cNvSpPr/>
              <p:nvPr/>
            </p:nvSpPr>
            <p:spPr bwMode="auto">
              <a:xfrm>
                <a:off x="8847631" y="3711635"/>
                <a:ext cx="72337" cy="28800"/>
              </a:xfrm>
              <a:custGeom>
                <a:avLst/>
                <a:gdLst>
                  <a:gd name="T0" fmla="*/ 48 w 48"/>
                  <a:gd name="T1" fmla="*/ 7 h 14"/>
                  <a:gd name="T2" fmla="*/ 36 w 48"/>
                  <a:gd name="T3" fmla="*/ 14 h 14"/>
                  <a:gd name="T4" fmla="*/ 12 w 48"/>
                  <a:gd name="T5" fmla="*/ 14 h 14"/>
                  <a:gd name="T6" fmla="*/ 0 w 48"/>
                  <a:gd name="T7" fmla="*/ 7 h 14"/>
                  <a:gd name="T8" fmla="*/ 12 w 48"/>
                  <a:gd name="T9" fmla="*/ 0 h 14"/>
                  <a:gd name="T10" fmla="*/ 36 w 48"/>
                  <a:gd name="T11" fmla="*/ 0 h 14"/>
                  <a:gd name="T12" fmla="*/ 48 w 48"/>
                  <a:gd name="T13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4">
                    <a:moveTo>
                      <a:pt x="48" y="7"/>
                    </a:moveTo>
                    <a:cubicBezTo>
                      <a:pt x="48" y="11"/>
                      <a:pt x="43" y="14"/>
                      <a:pt x="36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5" y="14"/>
                      <a:pt x="0" y="11"/>
                      <a:pt x="0" y="7"/>
                    </a:cubicBezTo>
                    <a:cubicBezTo>
                      <a:pt x="0" y="3"/>
                      <a:pt x="5" y="0"/>
                      <a:pt x="12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3" y="0"/>
                      <a:pt x="48" y="3"/>
                      <a:pt x="48" y="7"/>
                    </a:cubicBezTo>
                    <a:close/>
                  </a:path>
                </a:pathLst>
              </a:custGeom>
              <a:solidFill>
                <a:srgbClr val="E6485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598" name="Freeform 100">
                <a:extLst>
                  <a:ext uri="{FF2B5EF4-FFF2-40B4-BE49-F238E27FC236}">
                    <a16:creationId xmlns="" xmlns:a16="http://schemas.microsoft.com/office/drawing/2014/main" id="{FFD4071A-533E-4D02-9AB1-93F39110CEE2}"/>
                  </a:ext>
                </a:extLst>
              </p:cNvPr>
              <p:cNvSpPr/>
              <p:nvPr/>
            </p:nvSpPr>
            <p:spPr bwMode="auto">
              <a:xfrm>
                <a:off x="8929844" y="3711635"/>
                <a:ext cx="72337" cy="28800"/>
              </a:xfrm>
              <a:custGeom>
                <a:avLst/>
                <a:gdLst>
                  <a:gd name="T0" fmla="*/ 48 w 48"/>
                  <a:gd name="T1" fmla="*/ 7 h 14"/>
                  <a:gd name="T2" fmla="*/ 36 w 48"/>
                  <a:gd name="T3" fmla="*/ 14 h 14"/>
                  <a:gd name="T4" fmla="*/ 12 w 48"/>
                  <a:gd name="T5" fmla="*/ 14 h 14"/>
                  <a:gd name="T6" fmla="*/ 0 w 48"/>
                  <a:gd name="T7" fmla="*/ 7 h 14"/>
                  <a:gd name="T8" fmla="*/ 12 w 48"/>
                  <a:gd name="T9" fmla="*/ 0 h 14"/>
                  <a:gd name="T10" fmla="*/ 36 w 48"/>
                  <a:gd name="T11" fmla="*/ 0 h 14"/>
                  <a:gd name="T12" fmla="*/ 48 w 48"/>
                  <a:gd name="T13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4">
                    <a:moveTo>
                      <a:pt x="48" y="7"/>
                    </a:moveTo>
                    <a:cubicBezTo>
                      <a:pt x="48" y="11"/>
                      <a:pt x="43" y="14"/>
                      <a:pt x="36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5" y="14"/>
                      <a:pt x="0" y="11"/>
                      <a:pt x="0" y="7"/>
                    </a:cubicBezTo>
                    <a:cubicBezTo>
                      <a:pt x="0" y="3"/>
                      <a:pt x="5" y="0"/>
                      <a:pt x="12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3" y="0"/>
                      <a:pt x="48" y="3"/>
                      <a:pt x="48" y="7"/>
                    </a:cubicBezTo>
                    <a:close/>
                  </a:path>
                </a:pathLst>
              </a:custGeom>
              <a:solidFill>
                <a:srgbClr val="E6485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599" name="Freeform 100">
                <a:extLst>
                  <a:ext uri="{FF2B5EF4-FFF2-40B4-BE49-F238E27FC236}">
                    <a16:creationId xmlns="" xmlns:a16="http://schemas.microsoft.com/office/drawing/2014/main" id="{C5DB88E8-9B51-4378-95B4-23DFC94B21A0}"/>
                  </a:ext>
                </a:extLst>
              </p:cNvPr>
              <p:cNvSpPr/>
              <p:nvPr/>
            </p:nvSpPr>
            <p:spPr bwMode="auto">
              <a:xfrm>
                <a:off x="9012057" y="3711635"/>
                <a:ext cx="72337" cy="28800"/>
              </a:xfrm>
              <a:custGeom>
                <a:avLst/>
                <a:gdLst>
                  <a:gd name="T0" fmla="*/ 48 w 48"/>
                  <a:gd name="T1" fmla="*/ 7 h 14"/>
                  <a:gd name="T2" fmla="*/ 36 w 48"/>
                  <a:gd name="T3" fmla="*/ 14 h 14"/>
                  <a:gd name="T4" fmla="*/ 12 w 48"/>
                  <a:gd name="T5" fmla="*/ 14 h 14"/>
                  <a:gd name="T6" fmla="*/ 0 w 48"/>
                  <a:gd name="T7" fmla="*/ 7 h 14"/>
                  <a:gd name="T8" fmla="*/ 12 w 48"/>
                  <a:gd name="T9" fmla="*/ 0 h 14"/>
                  <a:gd name="T10" fmla="*/ 36 w 48"/>
                  <a:gd name="T11" fmla="*/ 0 h 14"/>
                  <a:gd name="T12" fmla="*/ 48 w 48"/>
                  <a:gd name="T13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4">
                    <a:moveTo>
                      <a:pt x="48" y="7"/>
                    </a:moveTo>
                    <a:cubicBezTo>
                      <a:pt x="48" y="11"/>
                      <a:pt x="43" y="14"/>
                      <a:pt x="36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5" y="14"/>
                      <a:pt x="0" y="11"/>
                      <a:pt x="0" y="7"/>
                    </a:cubicBezTo>
                    <a:cubicBezTo>
                      <a:pt x="0" y="3"/>
                      <a:pt x="5" y="0"/>
                      <a:pt x="12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3" y="0"/>
                      <a:pt x="48" y="3"/>
                      <a:pt x="48" y="7"/>
                    </a:cubicBezTo>
                    <a:close/>
                  </a:path>
                </a:pathLst>
              </a:custGeom>
              <a:solidFill>
                <a:srgbClr val="E6485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600" name="Freeform 100">
                <a:extLst>
                  <a:ext uri="{FF2B5EF4-FFF2-40B4-BE49-F238E27FC236}">
                    <a16:creationId xmlns="" xmlns:a16="http://schemas.microsoft.com/office/drawing/2014/main" id="{701DFD84-6D18-465A-9444-FE619EA5C557}"/>
                  </a:ext>
                </a:extLst>
              </p:cNvPr>
              <p:cNvSpPr/>
              <p:nvPr/>
            </p:nvSpPr>
            <p:spPr bwMode="auto">
              <a:xfrm>
                <a:off x="9094270" y="3711635"/>
                <a:ext cx="72337" cy="28800"/>
              </a:xfrm>
              <a:custGeom>
                <a:avLst/>
                <a:gdLst>
                  <a:gd name="T0" fmla="*/ 48 w 48"/>
                  <a:gd name="T1" fmla="*/ 7 h 14"/>
                  <a:gd name="T2" fmla="*/ 36 w 48"/>
                  <a:gd name="T3" fmla="*/ 14 h 14"/>
                  <a:gd name="T4" fmla="*/ 12 w 48"/>
                  <a:gd name="T5" fmla="*/ 14 h 14"/>
                  <a:gd name="T6" fmla="*/ 0 w 48"/>
                  <a:gd name="T7" fmla="*/ 7 h 14"/>
                  <a:gd name="T8" fmla="*/ 12 w 48"/>
                  <a:gd name="T9" fmla="*/ 0 h 14"/>
                  <a:gd name="T10" fmla="*/ 36 w 48"/>
                  <a:gd name="T11" fmla="*/ 0 h 14"/>
                  <a:gd name="T12" fmla="*/ 48 w 48"/>
                  <a:gd name="T13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4">
                    <a:moveTo>
                      <a:pt x="48" y="7"/>
                    </a:moveTo>
                    <a:cubicBezTo>
                      <a:pt x="48" y="11"/>
                      <a:pt x="43" y="14"/>
                      <a:pt x="36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5" y="14"/>
                      <a:pt x="0" y="11"/>
                      <a:pt x="0" y="7"/>
                    </a:cubicBezTo>
                    <a:cubicBezTo>
                      <a:pt x="0" y="3"/>
                      <a:pt x="5" y="0"/>
                      <a:pt x="12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3" y="0"/>
                      <a:pt x="48" y="3"/>
                      <a:pt x="48" y="7"/>
                    </a:cubicBezTo>
                    <a:close/>
                  </a:path>
                </a:pathLst>
              </a:custGeom>
              <a:solidFill>
                <a:srgbClr val="E6485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601" name="Freeform 100">
                <a:extLst>
                  <a:ext uri="{FF2B5EF4-FFF2-40B4-BE49-F238E27FC236}">
                    <a16:creationId xmlns="" xmlns:a16="http://schemas.microsoft.com/office/drawing/2014/main" id="{B2A7C9A3-36A4-4981-8175-37C6582C8E0B}"/>
                  </a:ext>
                </a:extLst>
              </p:cNvPr>
              <p:cNvSpPr/>
              <p:nvPr/>
            </p:nvSpPr>
            <p:spPr bwMode="auto">
              <a:xfrm>
                <a:off x="9176481" y="3709049"/>
                <a:ext cx="72337" cy="28800"/>
              </a:xfrm>
              <a:custGeom>
                <a:avLst/>
                <a:gdLst>
                  <a:gd name="T0" fmla="*/ 48 w 48"/>
                  <a:gd name="T1" fmla="*/ 7 h 14"/>
                  <a:gd name="T2" fmla="*/ 36 w 48"/>
                  <a:gd name="T3" fmla="*/ 14 h 14"/>
                  <a:gd name="T4" fmla="*/ 12 w 48"/>
                  <a:gd name="T5" fmla="*/ 14 h 14"/>
                  <a:gd name="T6" fmla="*/ 0 w 48"/>
                  <a:gd name="T7" fmla="*/ 7 h 14"/>
                  <a:gd name="T8" fmla="*/ 12 w 48"/>
                  <a:gd name="T9" fmla="*/ 0 h 14"/>
                  <a:gd name="T10" fmla="*/ 36 w 48"/>
                  <a:gd name="T11" fmla="*/ 0 h 14"/>
                  <a:gd name="T12" fmla="*/ 48 w 48"/>
                  <a:gd name="T13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4">
                    <a:moveTo>
                      <a:pt x="48" y="7"/>
                    </a:moveTo>
                    <a:cubicBezTo>
                      <a:pt x="48" y="11"/>
                      <a:pt x="43" y="14"/>
                      <a:pt x="36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5" y="14"/>
                      <a:pt x="0" y="11"/>
                      <a:pt x="0" y="7"/>
                    </a:cubicBezTo>
                    <a:cubicBezTo>
                      <a:pt x="0" y="3"/>
                      <a:pt x="5" y="0"/>
                      <a:pt x="12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3" y="0"/>
                      <a:pt x="48" y="3"/>
                      <a:pt x="48" y="7"/>
                    </a:cubicBezTo>
                    <a:close/>
                  </a:path>
                </a:pathLst>
              </a:custGeom>
              <a:solidFill>
                <a:srgbClr val="E6485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602" name="Freeform 100">
                <a:extLst>
                  <a:ext uri="{FF2B5EF4-FFF2-40B4-BE49-F238E27FC236}">
                    <a16:creationId xmlns="" xmlns:a16="http://schemas.microsoft.com/office/drawing/2014/main" id="{D999AA3D-28DC-455A-9749-4BD695528B15}"/>
                  </a:ext>
                </a:extLst>
              </p:cNvPr>
              <p:cNvSpPr/>
              <p:nvPr/>
            </p:nvSpPr>
            <p:spPr bwMode="auto">
              <a:xfrm>
                <a:off x="8886365" y="3747857"/>
                <a:ext cx="72337" cy="28800"/>
              </a:xfrm>
              <a:custGeom>
                <a:avLst/>
                <a:gdLst>
                  <a:gd name="T0" fmla="*/ 48 w 48"/>
                  <a:gd name="T1" fmla="*/ 7 h 14"/>
                  <a:gd name="T2" fmla="*/ 36 w 48"/>
                  <a:gd name="T3" fmla="*/ 14 h 14"/>
                  <a:gd name="T4" fmla="*/ 12 w 48"/>
                  <a:gd name="T5" fmla="*/ 14 h 14"/>
                  <a:gd name="T6" fmla="*/ 0 w 48"/>
                  <a:gd name="T7" fmla="*/ 7 h 14"/>
                  <a:gd name="T8" fmla="*/ 12 w 48"/>
                  <a:gd name="T9" fmla="*/ 0 h 14"/>
                  <a:gd name="T10" fmla="*/ 36 w 48"/>
                  <a:gd name="T11" fmla="*/ 0 h 14"/>
                  <a:gd name="T12" fmla="*/ 48 w 48"/>
                  <a:gd name="T13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4">
                    <a:moveTo>
                      <a:pt x="48" y="7"/>
                    </a:moveTo>
                    <a:cubicBezTo>
                      <a:pt x="48" y="11"/>
                      <a:pt x="43" y="14"/>
                      <a:pt x="36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5" y="14"/>
                      <a:pt x="0" y="11"/>
                      <a:pt x="0" y="7"/>
                    </a:cubicBezTo>
                    <a:cubicBezTo>
                      <a:pt x="0" y="3"/>
                      <a:pt x="5" y="0"/>
                      <a:pt x="12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3" y="0"/>
                      <a:pt x="48" y="3"/>
                      <a:pt x="48" y="7"/>
                    </a:cubicBezTo>
                    <a:close/>
                  </a:path>
                </a:pathLst>
              </a:custGeom>
              <a:solidFill>
                <a:srgbClr val="E6485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603" name="Freeform 100">
                <a:extLst>
                  <a:ext uri="{FF2B5EF4-FFF2-40B4-BE49-F238E27FC236}">
                    <a16:creationId xmlns="" xmlns:a16="http://schemas.microsoft.com/office/drawing/2014/main" id="{129CF146-1181-4C42-9392-C768F1C327C5}"/>
                  </a:ext>
                </a:extLst>
              </p:cNvPr>
              <p:cNvSpPr/>
              <p:nvPr/>
            </p:nvSpPr>
            <p:spPr bwMode="auto">
              <a:xfrm>
                <a:off x="8967167" y="3747857"/>
                <a:ext cx="72337" cy="28800"/>
              </a:xfrm>
              <a:custGeom>
                <a:avLst/>
                <a:gdLst>
                  <a:gd name="T0" fmla="*/ 48 w 48"/>
                  <a:gd name="T1" fmla="*/ 7 h 14"/>
                  <a:gd name="T2" fmla="*/ 36 w 48"/>
                  <a:gd name="T3" fmla="*/ 14 h 14"/>
                  <a:gd name="T4" fmla="*/ 12 w 48"/>
                  <a:gd name="T5" fmla="*/ 14 h 14"/>
                  <a:gd name="T6" fmla="*/ 0 w 48"/>
                  <a:gd name="T7" fmla="*/ 7 h 14"/>
                  <a:gd name="T8" fmla="*/ 12 w 48"/>
                  <a:gd name="T9" fmla="*/ 0 h 14"/>
                  <a:gd name="T10" fmla="*/ 36 w 48"/>
                  <a:gd name="T11" fmla="*/ 0 h 14"/>
                  <a:gd name="T12" fmla="*/ 48 w 48"/>
                  <a:gd name="T13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4">
                    <a:moveTo>
                      <a:pt x="48" y="7"/>
                    </a:moveTo>
                    <a:cubicBezTo>
                      <a:pt x="48" y="11"/>
                      <a:pt x="43" y="14"/>
                      <a:pt x="36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5" y="14"/>
                      <a:pt x="0" y="11"/>
                      <a:pt x="0" y="7"/>
                    </a:cubicBezTo>
                    <a:cubicBezTo>
                      <a:pt x="0" y="3"/>
                      <a:pt x="5" y="0"/>
                      <a:pt x="12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3" y="0"/>
                      <a:pt x="48" y="3"/>
                      <a:pt x="48" y="7"/>
                    </a:cubicBezTo>
                    <a:close/>
                  </a:path>
                </a:pathLst>
              </a:custGeom>
              <a:solidFill>
                <a:srgbClr val="E6485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604" name="Freeform 100">
                <a:extLst>
                  <a:ext uri="{FF2B5EF4-FFF2-40B4-BE49-F238E27FC236}">
                    <a16:creationId xmlns="" xmlns:a16="http://schemas.microsoft.com/office/drawing/2014/main" id="{182314A2-A27B-4AC7-9838-689422C57230}"/>
                  </a:ext>
                </a:extLst>
              </p:cNvPr>
              <p:cNvSpPr/>
              <p:nvPr/>
            </p:nvSpPr>
            <p:spPr bwMode="auto">
              <a:xfrm>
                <a:off x="9047969" y="3747857"/>
                <a:ext cx="72337" cy="28800"/>
              </a:xfrm>
              <a:custGeom>
                <a:avLst/>
                <a:gdLst>
                  <a:gd name="T0" fmla="*/ 48 w 48"/>
                  <a:gd name="T1" fmla="*/ 7 h 14"/>
                  <a:gd name="T2" fmla="*/ 36 w 48"/>
                  <a:gd name="T3" fmla="*/ 14 h 14"/>
                  <a:gd name="T4" fmla="*/ 12 w 48"/>
                  <a:gd name="T5" fmla="*/ 14 h 14"/>
                  <a:gd name="T6" fmla="*/ 0 w 48"/>
                  <a:gd name="T7" fmla="*/ 7 h 14"/>
                  <a:gd name="T8" fmla="*/ 12 w 48"/>
                  <a:gd name="T9" fmla="*/ 0 h 14"/>
                  <a:gd name="T10" fmla="*/ 36 w 48"/>
                  <a:gd name="T11" fmla="*/ 0 h 14"/>
                  <a:gd name="T12" fmla="*/ 48 w 48"/>
                  <a:gd name="T13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4">
                    <a:moveTo>
                      <a:pt x="48" y="7"/>
                    </a:moveTo>
                    <a:cubicBezTo>
                      <a:pt x="48" y="11"/>
                      <a:pt x="43" y="14"/>
                      <a:pt x="36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5" y="14"/>
                      <a:pt x="0" y="11"/>
                      <a:pt x="0" y="7"/>
                    </a:cubicBezTo>
                    <a:cubicBezTo>
                      <a:pt x="0" y="3"/>
                      <a:pt x="5" y="0"/>
                      <a:pt x="12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3" y="0"/>
                      <a:pt x="48" y="3"/>
                      <a:pt x="48" y="7"/>
                    </a:cubicBezTo>
                    <a:close/>
                  </a:path>
                </a:pathLst>
              </a:custGeom>
              <a:solidFill>
                <a:srgbClr val="E6485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605" name="Freeform 100">
                <a:extLst>
                  <a:ext uri="{FF2B5EF4-FFF2-40B4-BE49-F238E27FC236}">
                    <a16:creationId xmlns="" xmlns:a16="http://schemas.microsoft.com/office/drawing/2014/main" id="{FB67D787-4DCE-474F-BA92-2FF2A566E9D3}"/>
                  </a:ext>
                </a:extLst>
              </p:cNvPr>
              <p:cNvSpPr/>
              <p:nvPr/>
            </p:nvSpPr>
            <p:spPr bwMode="auto">
              <a:xfrm>
                <a:off x="9128772" y="3747857"/>
                <a:ext cx="72337" cy="28800"/>
              </a:xfrm>
              <a:custGeom>
                <a:avLst/>
                <a:gdLst>
                  <a:gd name="T0" fmla="*/ 48 w 48"/>
                  <a:gd name="T1" fmla="*/ 7 h 14"/>
                  <a:gd name="T2" fmla="*/ 36 w 48"/>
                  <a:gd name="T3" fmla="*/ 14 h 14"/>
                  <a:gd name="T4" fmla="*/ 12 w 48"/>
                  <a:gd name="T5" fmla="*/ 14 h 14"/>
                  <a:gd name="T6" fmla="*/ 0 w 48"/>
                  <a:gd name="T7" fmla="*/ 7 h 14"/>
                  <a:gd name="T8" fmla="*/ 12 w 48"/>
                  <a:gd name="T9" fmla="*/ 0 h 14"/>
                  <a:gd name="T10" fmla="*/ 36 w 48"/>
                  <a:gd name="T11" fmla="*/ 0 h 14"/>
                  <a:gd name="T12" fmla="*/ 48 w 48"/>
                  <a:gd name="T13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4">
                    <a:moveTo>
                      <a:pt x="48" y="7"/>
                    </a:moveTo>
                    <a:cubicBezTo>
                      <a:pt x="48" y="11"/>
                      <a:pt x="43" y="14"/>
                      <a:pt x="36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5" y="14"/>
                      <a:pt x="0" y="11"/>
                      <a:pt x="0" y="7"/>
                    </a:cubicBezTo>
                    <a:cubicBezTo>
                      <a:pt x="0" y="3"/>
                      <a:pt x="5" y="0"/>
                      <a:pt x="12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3" y="0"/>
                      <a:pt x="48" y="3"/>
                      <a:pt x="48" y="7"/>
                    </a:cubicBezTo>
                    <a:close/>
                  </a:path>
                </a:pathLst>
              </a:custGeom>
              <a:solidFill>
                <a:srgbClr val="E6485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606" name="Freeform 100">
                <a:extLst>
                  <a:ext uri="{FF2B5EF4-FFF2-40B4-BE49-F238E27FC236}">
                    <a16:creationId xmlns="" xmlns:a16="http://schemas.microsoft.com/office/drawing/2014/main" id="{28FF30E3-B8F2-4526-ACE2-690DB5F08CA9}"/>
                  </a:ext>
                </a:extLst>
              </p:cNvPr>
              <p:cNvSpPr/>
              <p:nvPr/>
            </p:nvSpPr>
            <p:spPr bwMode="auto">
              <a:xfrm>
                <a:off x="8922917" y="3783174"/>
                <a:ext cx="72337" cy="28800"/>
              </a:xfrm>
              <a:custGeom>
                <a:avLst/>
                <a:gdLst>
                  <a:gd name="T0" fmla="*/ 48 w 48"/>
                  <a:gd name="T1" fmla="*/ 7 h 14"/>
                  <a:gd name="T2" fmla="*/ 36 w 48"/>
                  <a:gd name="T3" fmla="*/ 14 h 14"/>
                  <a:gd name="T4" fmla="*/ 12 w 48"/>
                  <a:gd name="T5" fmla="*/ 14 h 14"/>
                  <a:gd name="T6" fmla="*/ 0 w 48"/>
                  <a:gd name="T7" fmla="*/ 7 h 14"/>
                  <a:gd name="T8" fmla="*/ 12 w 48"/>
                  <a:gd name="T9" fmla="*/ 0 h 14"/>
                  <a:gd name="T10" fmla="*/ 36 w 48"/>
                  <a:gd name="T11" fmla="*/ 0 h 14"/>
                  <a:gd name="T12" fmla="*/ 48 w 48"/>
                  <a:gd name="T13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4">
                    <a:moveTo>
                      <a:pt x="48" y="7"/>
                    </a:moveTo>
                    <a:cubicBezTo>
                      <a:pt x="48" y="11"/>
                      <a:pt x="43" y="14"/>
                      <a:pt x="36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5" y="14"/>
                      <a:pt x="0" y="11"/>
                      <a:pt x="0" y="7"/>
                    </a:cubicBezTo>
                    <a:cubicBezTo>
                      <a:pt x="0" y="3"/>
                      <a:pt x="5" y="0"/>
                      <a:pt x="12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3" y="0"/>
                      <a:pt x="48" y="3"/>
                      <a:pt x="48" y="7"/>
                    </a:cubicBezTo>
                    <a:close/>
                  </a:path>
                </a:pathLst>
              </a:custGeom>
              <a:solidFill>
                <a:srgbClr val="E6485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607" name="Freeform 100">
                <a:extLst>
                  <a:ext uri="{FF2B5EF4-FFF2-40B4-BE49-F238E27FC236}">
                    <a16:creationId xmlns="" xmlns:a16="http://schemas.microsoft.com/office/drawing/2014/main" id="{F2D0EFAE-D393-4A4B-8125-E6E9CD9DD2E4}"/>
                  </a:ext>
                </a:extLst>
              </p:cNvPr>
              <p:cNvSpPr/>
              <p:nvPr/>
            </p:nvSpPr>
            <p:spPr bwMode="auto">
              <a:xfrm>
                <a:off x="9003656" y="3783174"/>
                <a:ext cx="72337" cy="28800"/>
              </a:xfrm>
              <a:custGeom>
                <a:avLst/>
                <a:gdLst>
                  <a:gd name="T0" fmla="*/ 48 w 48"/>
                  <a:gd name="T1" fmla="*/ 7 h 14"/>
                  <a:gd name="T2" fmla="*/ 36 w 48"/>
                  <a:gd name="T3" fmla="*/ 14 h 14"/>
                  <a:gd name="T4" fmla="*/ 12 w 48"/>
                  <a:gd name="T5" fmla="*/ 14 h 14"/>
                  <a:gd name="T6" fmla="*/ 0 w 48"/>
                  <a:gd name="T7" fmla="*/ 7 h 14"/>
                  <a:gd name="T8" fmla="*/ 12 w 48"/>
                  <a:gd name="T9" fmla="*/ 0 h 14"/>
                  <a:gd name="T10" fmla="*/ 36 w 48"/>
                  <a:gd name="T11" fmla="*/ 0 h 14"/>
                  <a:gd name="T12" fmla="*/ 48 w 48"/>
                  <a:gd name="T13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4">
                    <a:moveTo>
                      <a:pt x="48" y="7"/>
                    </a:moveTo>
                    <a:cubicBezTo>
                      <a:pt x="48" y="11"/>
                      <a:pt x="43" y="14"/>
                      <a:pt x="36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5" y="14"/>
                      <a:pt x="0" y="11"/>
                      <a:pt x="0" y="7"/>
                    </a:cubicBezTo>
                    <a:cubicBezTo>
                      <a:pt x="0" y="3"/>
                      <a:pt x="5" y="0"/>
                      <a:pt x="12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3" y="0"/>
                      <a:pt x="48" y="3"/>
                      <a:pt x="48" y="7"/>
                    </a:cubicBezTo>
                    <a:close/>
                  </a:path>
                </a:pathLst>
              </a:custGeom>
              <a:solidFill>
                <a:srgbClr val="E6485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608" name="Freeform 100">
                <a:extLst>
                  <a:ext uri="{FF2B5EF4-FFF2-40B4-BE49-F238E27FC236}">
                    <a16:creationId xmlns="" xmlns:a16="http://schemas.microsoft.com/office/drawing/2014/main" id="{794C6898-3C93-4C6F-B292-64E4FB549FBB}"/>
                  </a:ext>
                </a:extLst>
              </p:cNvPr>
              <p:cNvSpPr/>
              <p:nvPr/>
            </p:nvSpPr>
            <p:spPr bwMode="auto">
              <a:xfrm>
                <a:off x="9084394" y="3783174"/>
                <a:ext cx="72337" cy="28800"/>
              </a:xfrm>
              <a:custGeom>
                <a:avLst/>
                <a:gdLst>
                  <a:gd name="T0" fmla="*/ 48 w 48"/>
                  <a:gd name="T1" fmla="*/ 7 h 14"/>
                  <a:gd name="T2" fmla="*/ 36 w 48"/>
                  <a:gd name="T3" fmla="*/ 14 h 14"/>
                  <a:gd name="T4" fmla="*/ 12 w 48"/>
                  <a:gd name="T5" fmla="*/ 14 h 14"/>
                  <a:gd name="T6" fmla="*/ 0 w 48"/>
                  <a:gd name="T7" fmla="*/ 7 h 14"/>
                  <a:gd name="T8" fmla="*/ 12 w 48"/>
                  <a:gd name="T9" fmla="*/ 0 h 14"/>
                  <a:gd name="T10" fmla="*/ 36 w 48"/>
                  <a:gd name="T11" fmla="*/ 0 h 14"/>
                  <a:gd name="T12" fmla="*/ 48 w 48"/>
                  <a:gd name="T13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4">
                    <a:moveTo>
                      <a:pt x="48" y="7"/>
                    </a:moveTo>
                    <a:cubicBezTo>
                      <a:pt x="48" y="11"/>
                      <a:pt x="43" y="14"/>
                      <a:pt x="36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5" y="14"/>
                      <a:pt x="0" y="11"/>
                      <a:pt x="0" y="7"/>
                    </a:cubicBezTo>
                    <a:cubicBezTo>
                      <a:pt x="0" y="3"/>
                      <a:pt x="5" y="0"/>
                      <a:pt x="12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3" y="0"/>
                      <a:pt x="48" y="3"/>
                      <a:pt x="48" y="7"/>
                    </a:cubicBezTo>
                    <a:close/>
                  </a:path>
                </a:pathLst>
              </a:custGeom>
              <a:solidFill>
                <a:srgbClr val="E6485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</a:endParaRPr>
              </a:p>
            </p:txBody>
          </p:sp>
        </p:grpSp>
      </p:grpSp>
      <p:grpSp>
        <p:nvGrpSpPr>
          <p:cNvPr id="611" name="Group 610">
            <a:extLst>
              <a:ext uri="{FF2B5EF4-FFF2-40B4-BE49-F238E27FC236}">
                <a16:creationId xmlns="" xmlns:a16="http://schemas.microsoft.com/office/drawing/2014/main" id="{987F0265-D2FC-45E8-B515-BD3E817A309C}"/>
              </a:ext>
            </a:extLst>
          </p:cNvPr>
          <p:cNvGrpSpPr/>
          <p:nvPr/>
        </p:nvGrpSpPr>
        <p:grpSpPr>
          <a:xfrm>
            <a:off x="6586027" y="3124018"/>
            <a:ext cx="520952" cy="520790"/>
            <a:chOff x="8847054" y="2258817"/>
            <a:chExt cx="563296" cy="563121"/>
          </a:xfrm>
        </p:grpSpPr>
        <p:grpSp>
          <p:nvGrpSpPr>
            <p:cNvPr id="612" name="Group 611">
              <a:extLst>
                <a:ext uri="{FF2B5EF4-FFF2-40B4-BE49-F238E27FC236}">
                  <a16:creationId xmlns="" xmlns:a16="http://schemas.microsoft.com/office/drawing/2014/main" id="{CC4B12CD-D785-4300-B973-64F241234E1F}"/>
                </a:ext>
              </a:extLst>
            </p:cNvPr>
            <p:cNvGrpSpPr/>
            <p:nvPr/>
          </p:nvGrpSpPr>
          <p:grpSpPr>
            <a:xfrm>
              <a:off x="8847054" y="2258817"/>
              <a:ext cx="563296" cy="563121"/>
              <a:chOff x="8049247" y="3531355"/>
              <a:chExt cx="563296" cy="563121"/>
            </a:xfrm>
          </p:grpSpPr>
          <p:sp>
            <p:nvSpPr>
              <p:cNvPr id="614" name="Oval 97">
                <a:extLst>
                  <a:ext uri="{FF2B5EF4-FFF2-40B4-BE49-F238E27FC236}">
                    <a16:creationId xmlns="" xmlns:a16="http://schemas.microsoft.com/office/drawing/2014/main" id="{C8608868-EEF0-40B2-9BFF-D3192C770B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49247" y="3531355"/>
                <a:ext cx="563296" cy="563121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  <a:alpha val="2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Font typeface="Symbol" pitchFamily="18" charset="2"/>
                  <a:buChar char="¨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-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Symbol" pitchFamily="18" charset="2"/>
                  <a:buNone/>
                  <a:tabLst/>
                  <a:defRPr/>
                </a:pPr>
                <a:endParaRPr kumimoji="0" lang="ru-RU" alt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615" name="Oval 97">
                <a:extLst>
                  <a:ext uri="{FF2B5EF4-FFF2-40B4-BE49-F238E27FC236}">
                    <a16:creationId xmlns="" xmlns:a16="http://schemas.microsoft.com/office/drawing/2014/main" id="{0ABDD426-6FB4-4B4B-A5F2-E41607D543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21258" y="3598669"/>
                <a:ext cx="421776" cy="421645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  <a:alpha val="30196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Font typeface="Symbol" pitchFamily="18" charset="2"/>
                  <a:buChar char="¨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-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Symbol" pitchFamily="18" charset="2"/>
                  <a:buNone/>
                  <a:tabLst/>
                  <a:defRPr/>
                </a:pPr>
                <a:endParaRPr kumimoji="0" lang="ru-RU" alt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</a:endParaRPr>
              </a:p>
            </p:txBody>
          </p:sp>
        </p:grpSp>
        <p:pic>
          <p:nvPicPr>
            <p:cNvPr id="613" name="Picture 612">
              <a:extLst>
                <a:ext uri="{FF2B5EF4-FFF2-40B4-BE49-F238E27FC236}">
                  <a16:creationId xmlns="" xmlns:a16="http://schemas.microsoft.com/office/drawing/2014/main" id="{FAAB5001-0599-4BB3-A9CC-1D43A8C85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048" y="2382464"/>
              <a:ext cx="328616" cy="316200"/>
            </a:xfrm>
            <a:prstGeom prst="rect">
              <a:avLst/>
            </a:prstGeom>
          </p:spPr>
        </p:pic>
      </p:grpSp>
      <p:sp>
        <p:nvSpPr>
          <p:cNvPr id="616" name="Arc 615">
            <a:extLst>
              <a:ext uri="{FF2B5EF4-FFF2-40B4-BE49-F238E27FC236}">
                <a16:creationId xmlns="" xmlns:a16="http://schemas.microsoft.com/office/drawing/2014/main" id="{01965390-E955-4F27-98BA-046EE36C6352}"/>
              </a:ext>
            </a:extLst>
          </p:cNvPr>
          <p:cNvSpPr/>
          <p:nvPr/>
        </p:nvSpPr>
        <p:spPr>
          <a:xfrm rot="20574594">
            <a:off x="3450610" y="1703646"/>
            <a:ext cx="2810945" cy="2138602"/>
          </a:xfrm>
          <a:prstGeom prst="arc">
            <a:avLst>
              <a:gd name="adj1" fmla="val 15968247"/>
              <a:gd name="adj2" fmla="val 20365218"/>
            </a:avLst>
          </a:prstGeom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17" name="Arc 616">
            <a:extLst>
              <a:ext uri="{FF2B5EF4-FFF2-40B4-BE49-F238E27FC236}">
                <a16:creationId xmlns="" xmlns:a16="http://schemas.microsoft.com/office/drawing/2014/main" id="{69AFF385-8140-41DE-9F1D-26575ABAB6B5}"/>
              </a:ext>
            </a:extLst>
          </p:cNvPr>
          <p:cNvSpPr/>
          <p:nvPr/>
        </p:nvSpPr>
        <p:spPr>
          <a:xfrm rot="20574594">
            <a:off x="1323052" y="1607749"/>
            <a:ext cx="3114280" cy="2295776"/>
          </a:xfrm>
          <a:prstGeom prst="arc">
            <a:avLst>
              <a:gd name="adj1" fmla="val 15033017"/>
              <a:gd name="adj2" fmla="val 19552423"/>
            </a:avLst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18" name="Arc 617">
            <a:extLst>
              <a:ext uri="{FF2B5EF4-FFF2-40B4-BE49-F238E27FC236}">
                <a16:creationId xmlns="" xmlns:a16="http://schemas.microsoft.com/office/drawing/2014/main" id="{D4AB746D-4F5F-4593-B67B-73B2FB436775}"/>
              </a:ext>
            </a:extLst>
          </p:cNvPr>
          <p:cNvSpPr/>
          <p:nvPr/>
        </p:nvSpPr>
        <p:spPr>
          <a:xfrm rot="4748910">
            <a:off x="5479595" y="1818657"/>
            <a:ext cx="1785742" cy="1452709"/>
          </a:xfrm>
          <a:prstGeom prst="arc">
            <a:avLst>
              <a:gd name="adj1" fmla="val 15033017"/>
              <a:gd name="adj2" fmla="val 19313529"/>
            </a:avLst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19" name="Arc 618">
            <a:extLst>
              <a:ext uri="{FF2B5EF4-FFF2-40B4-BE49-F238E27FC236}">
                <a16:creationId xmlns="" xmlns:a16="http://schemas.microsoft.com/office/drawing/2014/main" id="{72E396D9-0D6C-46A1-8B2E-17F8203B1F19}"/>
              </a:ext>
            </a:extLst>
          </p:cNvPr>
          <p:cNvSpPr/>
          <p:nvPr/>
        </p:nvSpPr>
        <p:spPr>
          <a:xfrm rot="3506413">
            <a:off x="5045853" y="2202964"/>
            <a:ext cx="1785742" cy="1452709"/>
          </a:xfrm>
          <a:prstGeom prst="arc">
            <a:avLst>
              <a:gd name="adj1" fmla="val 15033017"/>
              <a:gd name="adj2" fmla="val 18787802"/>
            </a:avLst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20" name="Arc 619">
            <a:extLst>
              <a:ext uri="{FF2B5EF4-FFF2-40B4-BE49-F238E27FC236}">
                <a16:creationId xmlns="" xmlns:a16="http://schemas.microsoft.com/office/drawing/2014/main" id="{8BA430E9-7314-4F68-A225-4B859EE708FC}"/>
              </a:ext>
            </a:extLst>
          </p:cNvPr>
          <p:cNvSpPr/>
          <p:nvPr/>
        </p:nvSpPr>
        <p:spPr>
          <a:xfrm rot="7050112">
            <a:off x="5224871" y="3094623"/>
            <a:ext cx="1484218" cy="1452709"/>
          </a:xfrm>
          <a:prstGeom prst="arc">
            <a:avLst>
              <a:gd name="adj1" fmla="val 15033017"/>
              <a:gd name="adj2" fmla="val 18022274"/>
            </a:avLst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21" name="Arc 620">
            <a:extLst>
              <a:ext uri="{FF2B5EF4-FFF2-40B4-BE49-F238E27FC236}">
                <a16:creationId xmlns="" xmlns:a16="http://schemas.microsoft.com/office/drawing/2014/main" id="{7B04E99C-61CA-473B-AC7C-E23B0ABED351}"/>
              </a:ext>
            </a:extLst>
          </p:cNvPr>
          <p:cNvSpPr/>
          <p:nvPr/>
        </p:nvSpPr>
        <p:spPr>
          <a:xfrm rot="10426412">
            <a:off x="4176737" y="3513185"/>
            <a:ext cx="2233799" cy="1452708"/>
          </a:xfrm>
          <a:prstGeom prst="arc">
            <a:avLst>
              <a:gd name="adj1" fmla="val 15033017"/>
              <a:gd name="adj2" fmla="val 19204301"/>
            </a:avLst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22" name="Arc 621">
            <a:extLst>
              <a:ext uri="{FF2B5EF4-FFF2-40B4-BE49-F238E27FC236}">
                <a16:creationId xmlns="" xmlns:a16="http://schemas.microsoft.com/office/drawing/2014/main" id="{742C96B2-62C1-4C82-84EF-1D18EECE92A3}"/>
              </a:ext>
            </a:extLst>
          </p:cNvPr>
          <p:cNvSpPr/>
          <p:nvPr/>
        </p:nvSpPr>
        <p:spPr>
          <a:xfrm rot="12149703">
            <a:off x="3304904" y="2967734"/>
            <a:ext cx="1739564" cy="1800537"/>
          </a:xfrm>
          <a:prstGeom prst="arc">
            <a:avLst>
              <a:gd name="adj1" fmla="val 15275354"/>
              <a:gd name="adj2" fmla="val 18800897"/>
            </a:avLst>
          </a:prstGeom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23" name="Arc 622">
            <a:extLst>
              <a:ext uri="{FF2B5EF4-FFF2-40B4-BE49-F238E27FC236}">
                <a16:creationId xmlns="" xmlns:a16="http://schemas.microsoft.com/office/drawing/2014/main" id="{E6B3A0FD-7162-4655-82EC-475F5C9A786D}"/>
              </a:ext>
            </a:extLst>
          </p:cNvPr>
          <p:cNvSpPr/>
          <p:nvPr/>
        </p:nvSpPr>
        <p:spPr>
          <a:xfrm rot="13847116">
            <a:off x="2997421" y="1692498"/>
            <a:ext cx="2320151" cy="2141197"/>
          </a:xfrm>
          <a:prstGeom prst="arc">
            <a:avLst>
              <a:gd name="adj1" fmla="val 16326837"/>
              <a:gd name="adj2" fmla="val 20410888"/>
            </a:avLst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624" name="Group 109">
            <a:extLst>
              <a:ext uri="{FF2B5EF4-FFF2-40B4-BE49-F238E27FC236}">
                <a16:creationId xmlns="" xmlns:a16="http://schemas.microsoft.com/office/drawing/2014/main" id="{A66BB438-FE67-4A0F-858C-EE30B6DDD854}"/>
              </a:ext>
            </a:extLst>
          </p:cNvPr>
          <p:cNvGrpSpPr/>
          <p:nvPr/>
        </p:nvGrpSpPr>
        <p:grpSpPr>
          <a:xfrm>
            <a:off x="6813490" y="2127508"/>
            <a:ext cx="85868" cy="680340"/>
            <a:chOff x="1033754" y="4862023"/>
            <a:chExt cx="149962" cy="1047673"/>
          </a:xfrm>
          <a:solidFill>
            <a:srgbClr val="7F7F7F"/>
          </a:solidFill>
          <a:effectLst/>
        </p:grpSpPr>
        <p:cxnSp>
          <p:nvCxnSpPr>
            <p:cNvPr id="625" name="Straight Arrow Connector 110">
              <a:extLst>
                <a:ext uri="{FF2B5EF4-FFF2-40B4-BE49-F238E27FC236}">
                  <a16:creationId xmlns="" xmlns:a16="http://schemas.microsoft.com/office/drawing/2014/main" id="{515220FF-A38B-402E-B7EF-EA78E8622A75}"/>
                </a:ext>
              </a:extLst>
            </p:cNvPr>
            <p:cNvCxnSpPr/>
            <p:nvPr/>
          </p:nvCxnSpPr>
          <p:spPr>
            <a:xfrm flipH="1">
              <a:off x="1104594" y="4862023"/>
              <a:ext cx="0" cy="783066"/>
            </a:xfrm>
            <a:prstGeom prst="straightConnector1">
              <a:avLst/>
            </a:prstGeom>
            <a:grpFill/>
            <a:ln w="44450">
              <a:solidFill>
                <a:srgbClr val="7F7F7F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6" name="Chevron 133">
              <a:extLst>
                <a:ext uri="{FF2B5EF4-FFF2-40B4-BE49-F238E27FC236}">
                  <a16:creationId xmlns="" xmlns:a16="http://schemas.microsoft.com/office/drawing/2014/main" id="{02B5607B-A441-45C3-93B5-2207B633FCFE}"/>
                </a:ext>
              </a:extLst>
            </p:cNvPr>
            <p:cNvSpPr/>
            <p:nvPr/>
          </p:nvSpPr>
          <p:spPr>
            <a:xfrm rot="16200000">
              <a:off x="958143" y="5684124"/>
              <a:ext cx="301183" cy="149962"/>
            </a:xfrm>
            <a:prstGeom prst="chevron">
              <a:avLst>
                <a:gd name="adj" fmla="val 66938"/>
              </a:avLst>
            </a:prstGeom>
            <a:grpFill/>
            <a:ln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627" name="Group 626">
            <a:extLst>
              <a:ext uri="{FF2B5EF4-FFF2-40B4-BE49-F238E27FC236}">
                <a16:creationId xmlns="" xmlns:a16="http://schemas.microsoft.com/office/drawing/2014/main" id="{DFF928A2-EB24-4465-A600-45D2B217FA08}"/>
              </a:ext>
            </a:extLst>
          </p:cNvPr>
          <p:cNvGrpSpPr/>
          <p:nvPr/>
        </p:nvGrpSpPr>
        <p:grpSpPr>
          <a:xfrm>
            <a:off x="499243" y="2667667"/>
            <a:ext cx="1859630" cy="2944000"/>
            <a:chOff x="604582" y="1510590"/>
            <a:chExt cx="2018658" cy="3529468"/>
          </a:xfrm>
        </p:grpSpPr>
        <p:grpSp>
          <p:nvGrpSpPr>
            <p:cNvPr id="628" name="Group 29">
              <a:extLst>
                <a:ext uri="{FF2B5EF4-FFF2-40B4-BE49-F238E27FC236}">
                  <a16:creationId xmlns="" xmlns:a16="http://schemas.microsoft.com/office/drawing/2014/main" id="{7D8D6049-C03B-4542-9111-84396135ECA5}"/>
                </a:ext>
              </a:extLst>
            </p:cNvPr>
            <p:cNvGrpSpPr/>
            <p:nvPr/>
          </p:nvGrpSpPr>
          <p:grpSpPr>
            <a:xfrm>
              <a:off x="1333879" y="3192097"/>
              <a:ext cx="1289361" cy="846562"/>
              <a:chOff x="1777717" y="2097089"/>
              <a:chExt cx="1661942" cy="1091528"/>
            </a:xfrm>
          </p:grpSpPr>
          <p:grpSp>
            <p:nvGrpSpPr>
              <p:cNvPr id="701" name="Group 95">
                <a:extLst>
                  <a:ext uri="{FF2B5EF4-FFF2-40B4-BE49-F238E27FC236}">
                    <a16:creationId xmlns="" xmlns:a16="http://schemas.microsoft.com/office/drawing/2014/main" id="{A2CA97E1-FD68-4303-A6E5-61B47426E361}"/>
                  </a:ext>
                </a:extLst>
              </p:cNvPr>
              <p:cNvGrpSpPr/>
              <p:nvPr/>
            </p:nvGrpSpPr>
            <p:grpSpPr>
              <a:xfrm>
                <a:off x="1777717" y="2097089"/>
                <a:ext cx="1661942" cy="1091528"/>
                <a:chOff x="3422929" y="1443963"/>
                <a:chExt cx="2227509" cy="1462981"/>
              </a:xfrm>
            </p:grpSpPr>
            <p:sp>
              <p:nvSpPr>
                <p:cNvPr id="703" name="TextBox 32">
                  <a:extLst>
                    <a:ext uri="{FF2B5EF4-FFF2-40B4-BE49-F238E27FC236}">
                      <a16:creationId xmlns="" xmlns:a16="http://schemas.microsoft.com/office/drawing/2014/main" id="{9E9BC267-7AB0-40F7-9ABE-9532FC272F7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22929" y="2379623"/>
                  <a:ext cx="2227509" cy="5273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Font typeface="Symbol" pitchFamily="18" charset="2"/>
                    <a:buChar char="¨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-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Symbol" pitchFamily="18" charset="2"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</a:rPr>
                    <a:t>C</a:t>
                  </a:r>
                  <a:r>
                    <a:rPr kumimoji="0" lang="ru-RU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</a:rPr>
                    <a:t>Д8</a:t>
                  </a:r>
                  <a:r>
                    <a:rPr kumimoji="0" lang="ru-RU" sz="1000" b="0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</a:rPr>
                    <a:t>+ </a:t>
                  </a:r>
                  <a:r>
                    <a:rPr kumimoji="0" lang="ru-RU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</a:rPr>
                    <a:t>T-клетки</a:t>
                  </a:r>
                  <a:r>
                    <a:rPr kumimoji="0" lang="ru-RU" sz="1000" b="0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</a:rPr>
                    <a:t>7</a:t>
                  </a:r>
                </a:p>
              </p:txBody>
            </p:sp>
            <p:grpSp>
              <p:nvGrpSpPr>
                <p:cNvPr id="704" name="Group 89">
                  <a:extLst>
                    <a:ext uri="{FF2B5EF4-FFF2-40B4-BE49-F238E27FC236}">
                      <a16:creationId xmlns="" xmlns:a16="http://schemas.microsoft.com/office/drawing/2014/main" id="{83339A91-5A95-4344-AD37-65E100615754}"/>
                    </a:ext>
                  </a:extLst>
                </p:cNvPr>
                <p:cNvGrpSpPr/>
                <p:nvPr/>
              </p:nvGrpSpPr>
              <p:grpSpPr>
                <a:xfrm>
                  <a:off x="4080881" y="1443963"/>
                  <a:ext cx="973154" cy="973154"/>
                  <a:chOff x="4080881" y="1443963"/>
                  <a:chExt cx="973154" cy="973154"/>
                </a:xfrm>
              </p:grpSpPr>
              <p:sp>
                <p:nvSpPr>
                  <p:cNvPr id="705" name="Oval 97">
                    <a:extLst>
                      <a:ext uri="{FF2B5EF4-FFF2-40B4-BE49-F238E27FC236}">
                        <a16:creationId xmlns="" xmlns:a16="http://schemas.microsoft.com/office/drawing/2014/main" id="{3B90BA95-156E-4719-A68D-45D9EFF6A56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80881" y="1443963"/>
                    <a:ext cx="973154" cy="973154"/>
                  </a:xfrm>
                  <a:prstGeom prst="ellipse">
                    <a:avLst/>
                  </a:prstGeom>
                  <a:solidFill>
                    <a:schemeClr val="bg2">
                      <a:lumMod val="40000"/>
                      <a:lumOff val="60000"/>
                      <a:alpha val="2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bg2"/>
                      </a:buClr>
                      <a:buSzPct val="80000"/>
                      <a:buFont typeface="Symbol" pitchFamily="18" charset="2"/>
                      <a:buChar char="¨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bg2"/>
                      </a:buClr>
                      <a:buSzPct val="80000"/>
                      <a:buChar char="•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bg2"/>
                      </a:buClr>
                      <a:buSzPct val="80000"/>
                      <a:buChar char="-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bg2"/>
                      </a:buClr>
                      <a:buSzPct val="80000"/>
                      <a:buChar char="-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bg2"/>
                      </a:buClr>
                      <a:buSzPct val="80000"/>
                      <a:buChar char="-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SzPct val="80000"/>
                      <a:buChar char="-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SzPct val="80000"/>
                      <a:buChar char="-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SzPct val="80000"/>
                      <a:buChar char="-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SzPct val="80000"/>
                      <a:buChar char="-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Symbol" pitchFamily="18" charset="2"/>
                      <a:buNone/>
                      <a:tabLst/>
                      <a:defRPr/>
                    </a:pPr>
                    <a:endParaRPr kumimoji="0" lang="ru-RU" altLang="en-US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706" name="Oval 97">
                    <a:extLst>
                      <a:ext uri="{FF2B5EF4-FFF2-40B4-BE49-F238E27FC236}">
                        <a16:creationId xmlns="" xmlns:a16="http://schemas.microsoft.com/office/drawing/2014/main" id="{36B301F0-D82C-4E25-8141-8709D1AF37C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05288" y="1560291"/>
                    <a:ext cx="728663" cy="728663"/>
                  </a:xfrm>
                  <a:prstGeom prst="ellipse">
                    <a:avLst/>
                  </a:prstGeom>
                  <a:solidFill>
                    <a:schemeClr val="bg2">
                      <a:lumMod val="40000"/>
                      <a:lumOff val="60000"/>
                      <a:alpha val="30196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bg2"/>
                      </a:buClr>
                      <a:buSzPct val="80000"/>
                      <a:buFont typeface="Symbol" pitchFamily="18" charset="2"/>
                      <a:buChar char="¨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bg2"/>
                      </a:buClr>
                      <a:buSzPct val="80000"/>
                      <a:buChar char="•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bg2"/>
                      </a:buClr>
                      <a:buSzPct val="80000"/>
                      <a:buChar char="-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bg2"/>
                      </a:buClr>
                      <a:buSzPct val="80000"/>
                      <a:buChar char="-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bg2"/>
                      </a:buClr>
                      <a:buSzPct val="80000"/>
                      <a:buChar char="-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SzPct val="80000"/>
                      <a:buChar char="-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SzPct val="80000"/>
                      <a:buChar char="-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SzPct val="80000"/>
                      <a:buChar char="-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SzPct val="80000"/>
                      <a:buChar char="-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Symbol" pitchFamily="18" charset="2"/>
                      <a:buNone/>
                      <a:tabLst/>
                      <a:defRPr/>
                    </a:pPr>
                    <a:endParaRPr kumimoji="0" lang="ru-RU" altLang="en-US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  <a:ea typeface="+mn-ea"/>
                      <a:cs typeface="Arial"/>
                    </a:endParaRPr>
                  </a:p>
                </p:txBody>
              </p:sp>
            </p:grpSp>
          </p:grpSp>
          <p:pic>
            <p:nvPicPr>
              <p:cNvPr id="702" name="Picture 31">
                <a:extLst>
                  <a:ext uri="{FF2B5EF4-FFF2-40B4-BE49-F238E27FC236}">
                    <a16:creationId xmlns="" xmlns:a16="http://schemas.microsoft.com/office/drawing/2014/main" id="{76E3404A-E16E-4165-9BB9-17E2AC3151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456481" y="2265934"/>
                <a:ext cx="392220" cy="4010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29" name="Group 36">
              <a:extLst>
                <a:ext uri="{FF2B5EF4-FFF2-40B4-BE49-F238E27FC236}">
                  <a16:creationId xmlns="" xmlns:a16="http://schemas.microsoft.com/office/drawing/2014/main" id="{0760F2C5-634A-4F84-AB57-3A36E2D5B690}"/>
                </a:ext>
              </a:extLst>
            </p:cNvPr>
            <p:cNvGrpSpPr/>
            <p:nvPr/>
          </p:nvGrpSpPr>
          <p:grpSpPr>
            <a:xfrm>
              <a:off x="1484736" y="2363032"/>
              <a:ext cx="1096824" cy="836612"/>
              <a:chOff x="2997451" y="2097089"/>
              <a:chExt cx="1413768" cy="1078699"/>
            </a:xfrm>
          </p:grpSpPr>
          <p:grpSp>
            <p:nvGrpSpPr>
              <p:cNvPr id="695" name="Group 95">
                <a:extLst>
                  <a:ext uri="{FF2B5EF4-FFF2-40B4-BE49-F238E27FC236}">
                    <a16:creationId xmlns="" xmlns:a16="http://schemas.microsoft.com/office/drawing/2014/main" id="{CA089368-BBA5-4381-8B33-7B5F01684C2D}"/>
                  </a:ext>
                </a:extLst>
              </p:cNvPr>
              <p:cNvGrpSpPr/>
              <p:nvPr/>
            </p:nvGrpSpPr>
            <p:grpSpPr>
              <a:xfrm>
                <a:off x="2997451" y="2097089"/>
                <a:ext cx="1413768" cy="1078699"/>
                <a:chOff x="3752582" y="1443963"/>
                <a:chExt cx="1894880" cy="1445785"/>
              </a:xfrm>
            </p:grpSpPr>
            <p:sp>
              <p:nvSpPr>
                <p:cNvPr id="697" name="TextBox 39">
                  <a:extLst>
                    <a:ext uri="{FF2B5EF4-FFF2-40B4-BE49-F238E27FC236}">
                      <a16:creationId xmlns="" xmlns:a16="http://schemas.microsoft.com/office/drawing/2014/main" id="{63A9B4E5-CC55-4503-85C9-9E98808845F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52582" y="2379624"/>
                  <a:ext cx="1894880" cy="5101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Font typeface="Symbol" pitchFamily="18" charset="2"/>
                    <a:buChar char="¨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-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Symbol" pitchFamily="18" charset="2"/>
                    <a:buNone/>
                    <a:tabLst/>
                    <a:defRPr/>
                  </a:pPr>
                  <a:r>
                    <a:rPr kumimoji="0" lang="ru-RU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</a:rPr>
                    <a:t>Нейтрофилы</a:t>
                  </a:r>
                  <a:r>
                    <a:rPr kumimoji="0" lang="ru-RU" sz="1000" b="0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</a:rPr>
                    <a:t>6</a:t>
                  </a:r>
                </a:p>
              </p:txBody>
            </p:sp>
            <p:grpSp>
              <p:nvGrpSpPr>
                <p:cNvPr id="698" name="Group 89">
                  <a:extLst>
                    <a:ext uri="{FF2B5EF4-FFF2-40B4-BE49-F238E27FC236}">
                      <a16:creationId xmlns="" xmlns:a16="http://schemas.microsoft.com/office/drawing/2014/main" id="{26038AD3-9406-483D-9D78-5B5240B5EF7A}"/>
                    </a:ext>
                  </a:extLst>
                </p:cNvPr>
                <p:cNvGrpSpPr/>
                <p:nvPr/>
              </p:nvGrpSpPr>
              <p:grpSpPr>
                <a:xfrm>
                  <a:off x="4080881" y="1443963"/>
                  <a:ext cx="973154" cy="973154"/>
                  <a:chOff x="4080881" y="1443963"/>
                  <a:chExt cx="973154" cy="973154"/>
                </a:xfrm>
              </p:grpSpPr>
              <p:sp>
                <p:nvSpPr>
                  <p:cNvPr id="699" name="Oval 97">
                    <a:extLst>
                      <a:ext uri="{FF2B5EF4-FFF2-40B4-BE49-F238E27FC236}">
                        <a16:creationId xmlns="" xmlns:a16="http://schemas.microsoft.com/office/drawing/2014/main" id="{3DBCC0A6-F935-4858-81C1-513400D0BD0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80881" y="1443963"/>
                    <a:ext cx="973154" cy="973154"/>
                  </a:xfrm>
                  <a:prstGeom prst="ellipse">
                    <a:avLst/>
                  </a:prstGeom>
                  <a:solidFill>
                    <a:schemeClr val="bg2">
                      <a:lumMod val="40000"/>
                      <a:lumOff val="60000"/>
                      <a:alpha val="2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bg2"/>
                      </a:buClr>
                      <a:buSzPct val="80000"/>
                      <a:buFont typeface="Symbol" pitchFamily="18" charset="2"/>
                      <a:buChar char="¨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bg2"/>
                      </a:buClr>
                      <a:buSzPct val="80000"/>
                      <a:buChar char="•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bg2"/>
                      </a:buClr>
                      <a:buSzPct val="80000"/>
                      <a:buChar char="-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bg2"/>
                      </a:buClr>
                      <a:buSzPct val="80000"/>
                      <a:buChar char="-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bg2"/>
                      </a:buClr>
                      <a:buSzPct val="80000"/>
                      <a:buChar char="-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SzPct val="80000"/>
                      <a:buChar char="-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SzPct val="80000"/>
                      <a:buChar char="-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SzPct val="80000"/>
                      <a:buChar char="-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SzPct val="80000"/>
                      <a:buChar char="-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Symbol" pitchFamily="18" charset="2"/>
                      <a:buNone/>
                      <a:tabLst/>
                      <a:defRPr/>
                    </a:pPr>
                    <a:endParaRPr kumimoji="0" lang="ru-RU" altLang="en-US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700" name="Oval 97">
                    <a:extLst>
                      <a:ext uri="{FF2B5EF4-FFF2-40B4-BE49-F238E27FC236}">
                        <a16:creationId xmlns="" xmlns:a16="http://schemas.microsoft.com/office/drawing/2014/main" id="{FE33DDA9-7FB3-4B9D-89B2-D7EA08C7CFD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05288" y="1560291"/>
                    <a:ext cx="728663" cy="728663"/>
                  </a:xfrm>
                  <a:prstGeom prst="ellipse">
                    <a:avLst/>
                  </a:prstGeom>
                  <a:solidFill>
                    <a:schemeClr val="bg2">
                      <a:lumMod val="40000"/>
                      <a:lumOff val="60000"/>
                      <a:alpha val="30196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bg2"/>
                      </a:buClr>
                      <a:buSzPct val="80000"/>
                      <a:buFont typeface="Symbol" pitchFamily="18" charset="2"/>
                      <a:buChar char="¨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bg2"/>
                      </a:buClr>
                      <a:buSzPct val="80000"/>
                      <a:buChar char="•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bg2"/>
                      </a:buClr>
                      <a:buSzPct val="80000"/>
                      <a:buChar char="-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bg2"/>
                      </a:buClr>
                      <a:buSzPct val="80000"/>
                      <a:buChar char="-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bg2"/>
                      </a:buClr>
                      <a:buSzPct val="80000"/>
                      <a:buChar char="-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SzPct val="80000"/>
                      <a:buChar char="-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SzPct val="80000"/>
                      <a:buChar char="-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SzPct val="80000"/>
                      <a:buChar char="-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SzPct val="80000"/>
                      <a:buChar char="-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Symbol" pitchFamily="18" charset="2"/>
                      <a:buNone/>
                      <a:tabLst/>
                      <a:defRPr/>
                    </a:pPr>
                    <a:endParaRPr kumimoji="0" lang="ru-RU" altLang="en-US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  <a:ea typeface="+mn-ea"/>
                      <a:cs typeface="Arial"/>
                    </a:endParaRPr>
                  </a:p>
                </p:txBody>
              </p:sp>
            </p:grpSp>
          </p:grpSp>
          <p:pic>
            <p:nvPicPr>
              <p:cNvPr id="696" name="Picture 38">
                <a:extLst>
                  <a:ext uri="{FF2B5EF4-FFF2-40B4-BE49-F238E27FC236}">
                    <a16:creationId xmlns="" xmlns:a16="http://schemas.microsoft.com/office/drawing/2014/main" id="{75BEB985-A077-4744-B86B-0009BA7262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416602" y="2282035"/>
                <a:ext cx="407172" cy="369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30" name="Group 63">
              <a:extLst>
                <a:ext uri="{FF2B5EF4-FFF2-40B4-BE49-F238E27FC236}">
                  <a16:creationId xmlns="" xmlns:a16="http://schemas.microsoft.com/office/drawing/2014/main" id="{1CB9AE8B-4CDE-488D-AAAF-5F68DB50FAED}"/>
                </a:ext>
              </a:extLst>
            </p:cNvPr>
            <p:cNvGrpSpPr/>
            <p:nvPr/>
          </p:nvGrpSpPr>
          <p:grpSpPr>
            <a:xfrm>
              <a:off x="840094" y="3204609"/>
              <a:ext cx="563297" cy="563121"/>
              <a:chOff x="4371913" y="2097088"/>
              <a:chExt cx="726069" cy="726069"/>
            </a:xfrm>
          </p:grpSpPr>
          <p:sp>
            <p:nvSpPr>
              <p:cNvPr id="691" name="Oval 97">
                <a:extLst>
                  <a:ext uri="{FF2B5EF4-FFF2-40B4-BE49-F238E27FC236}">
                    <a16:creationId xmlns="" xmlns:a16="http://schemas.microsoft.com/office/drawing/2014/main" id="{E934467F-44C1-4CBE-A50E-BE29A4C59E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1913" y="2097088"/>
                <a:ext cx="726069" cy="726069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  <a:alpha val="2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Font typeface="Symbol" pitchFamily="18" charset="2"/>
                  <a:buChar char="¨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-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Symbol" pitchFamily="18" charset="2"/>
                  <a:buNone/>
                  <a:tabLst/>
                  <a:defRPr/>
                </a:pPr>
                <a:endParaRPr kumimoji="0" lang="ru-RU" alt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692" name="Oval 97">
                <a:extLst>
                  <a:ext uri="{FF2B5EF4-FFF2-40B4-BE49-F238E27FC236}">
                    <a16:creationId xmlns="" xmlns:a16="http://schemas.microsoft.com/office/drawing/2014/main" id="{8025B908-E574-43AD-84DD-1A272ED53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4733" y="2183880"/>
                <a:ext cx="543655" cy="543655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  <a:alpha val="30196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Font typeface="Symbol" pitchFamily="18" charset="2"/>
                  <a:buChar char="¨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-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Symbol" pitchFamily="18" charset="2"/>
                  <a:buNone/>
                  <a:tabLst/>
                  <a:defRPr/>
                </a:pPr>
                <a:endParaRPr kumimoji="0" lang="ru-RU" alt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693" name="Freeform 5">
                <a:extLst>
                  <a:ext uri="{FF2B5EF4-FFF2-40B4-BE49-F238E27FC236}">
                    <a16:creationId xmlns="" xmlns:a16="http://schemas.microsoft.com/office/drawing/2014/main" id="{12221BC0-7E13-4CF5-AF2B-DAA90A583875}"/>
                  </a:ext>
                </a:extLst>
              </p:cNvPr>
              <p:cNvSpPr/>
              <p:nvPr/>
            </p:nvSpPr>
            <p:spPr bwMode="auto">
              <a:xfrm>
                <a:off x="4552951" y="2262188"/>
                <a:ext cx="403224" cy="409575"/>
              </a:xfrm>
              <a:custGeom>
                <a:avLst/>
                <a:gdLst>
                  <a:gd name="T0" fmla="*/ 2147483647 w 400"/>
                  <a:gd name="T1" fmla="*/ 2147483647 h 407"/>
                  <a:gd name="T2" fmla="*/ 2147483647 w 400"/>
                  <a:gd name="T3" fmla="*/ 2147483647 h 407"/>
                  <a:gd name="T4" fmla="*/ 0 w 400"/>
                  <a:gd name="T5" fmla="*/ 2147483647 h 407"/>
                  <a:gd name="T6" fmla="*/ 2147483647 w 400"/>
                  <a:gd name="T7" fmla="*/ 0 h 407"/>
                  <a:gd name="T8" fmla="*/ 2147483647 w 400"/>
                  <a:gd name="T9" fmla="*/ 2147483647 h 4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00" h="407">
                    <a:moveTo>
                      <a:pt x="400" y="196"/>
                    </a:moveTo>
                    <a:cubicBezTo>
                      <a:pt x="400" y="313"/>
                      <a:pt x="292" y="407"/>
                      <a:pt x="174" y="407"/>
                    </a:cubicBezTo>
                    <a:cubicBezTo>
                      <a:pt x="56" y="407"/>
                      <a:pt x="0" y="335"/>
                      <a:pt x="0" y="218"/>
                    </a:cubicBezTo>
                    <a:cubicBezTo>
                      <a:pt x="0" y="100"/>
                      <a:pt x="67" y="0"/>
                      <a:pt x="185" y="0"/>
                    </a:cubicBezTo>
                    <a:cubicBezTo>
                      <a:pt x="303" y="0"/>
                      <a:pt x="400" y="78"/>
                      <a:pt x="400" y="196"/>
                    </a:cubicBezTo>
                    <a:close/>
                  </a:path>
                </a:pathLst>
              </a:custGeom>
              <a:solidFill>
                <a:srgbClr val="FF5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694" name="Freeform 6">
                <a:extLst>
                  <a:ext uri="{FF2B5EF4-FFF2-40B4-BE49-F238E27FC236}">
                    <a16:creationId xmlns="" xmlns:a16="http://schemas.microsoft.com/office/drawing/2014/main" id="{CFA38457-7414-4E35-9CCC-29D3414DF0C3}"/>
                  </a:ext>
                </a:extLst>
              </p:cNvPr>
              <p:cNvSpPr/>
              <p:nvPr/>
            </p:nvSpPr>
            <p:spPr bwMode="auto">
              <a:xfrm>
                <a:off x="4602163" y="2341563"/>
                <a:ext cx="319087" cy="309563"/>
              </a:xfrm>
              <a:custGeom>
                <a:avLst/>
                <a:gdLst>
                  <a:gd name="T0" fmla="*/ 2147483647 w 317"/>
                  <a:gd name="T1" fmla="*/ 2147483647 h 308"/>
                  <a:gd name="T2" fmla="*/ 2147483647 w 317"/>
                  <a:gd name="T3" fmla="*/ 2147483647 h 308"/>
                  <a:gd name="T4" fmla="*/ 2147483647 w 317"/>
                  <a:gd name="T5" fmla="*/ 2147483647 h 308"/>
                  <a:gd name="T6" fmla="*/ 2147483647 w 317"/>
                  <a:gd name="T7" fmla="*/ 2147483647 h 308"/>
                  <a:gd name="T8" fmla="*/ 2147483647 w 317"/>
                  <a:gd name="T9" fmla="*/ 2147483647 h 3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7" h="308">
                    <a:moveTo>
                      <a:pt x="272" y="234"/>
                    </a:moveTo>
                    <a:cubicBezTo>
                      <a:pt x="227" y="298"/>
                      <a:pt x="132" y="308"/>
                      <a:pt x="68" y="263"/>
                    </a:cubicBezTo>
                    <a:cubicBezTo>
                      <a:pt x="3" y="218"/>
                      <a:pt x="0" y="157"/>
                      <a:pt x="45" y="93"/>
                    </a:cubicBezTo>
                    <a:cubicBezTo>
                      <a:pt x="90" y="29"/>
                      <a:pt x="165" y="0"/>
                      <a:pt x="229" y="45"/>
                    </a:cubicBezTo>
                    <a:cubicBezTo>
                      <a:pt x="293" y="90"/>
                      <a:pt x="317" y="170"/>
                      <a:pt x="272" y="234"/>
                    </a:cubicBezTo>
                    <a:close/>
                  </a:path>
                </a:pathLst>
              </a:custGeom>
              <a:solidFill>
                <a:srgbClr val="FF90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grpSp>
          <p:nvGrpSpPr>
            <p:cNvPr id="631" name="Group 90">
              <a:extLst>
                <a:ext uri="{FF2B5EF4-FFF2-40B4-BE49-F238E27FC236}">
                  <a16:creationId xmlns="" xmlns:a16="http://schemas.microsoft.com/office/drawing/2014/main" id="{843AC286-3026-4FC2-A8D0-80D883FA0003}"/>
                </a:ext>
              </a:extLst>
            </p:cNvPr>
            <p:cNvGrpSpPr/>
            <p:nvPr/>
          </p:nvGrpSpPr>
          <p:grpSpPr>
            <a:xfrm>
              <a:off x="604582" y="4023118"/>
              <a:ext cx="1046929" cy="1016940"/>
              <a:chOff x="7521934" y="2097089"/>
              <a:chExt cx="1349455" cy="1311209"/>
            </a:xfrm>
          </p:grpSpPr>
          <p:grpSp>
            <p:nvGrpSpPr>
              <p:cNvPr id="684" name="Group 95">
                <a:extLst>
                  <a:ext uri="{FF2B5EF4-FFF2-40B4-BE49-F238E27FC236}">
                    <a16:creationId xmlns="" xmlns:a16="http://schemas.microsoft.com/office/drawing/2014/main" id="{7F93A5BD-3E62-40C5-A9ED-6A9ED97478C0}"/>
                  </a:ext>
                </a:extLst>
              </p:cNvPr>
              <p:cNvGrpSpPr/>
              <p:nvPr/>
            </p:nvGrpSpPr>
            <p:grpSpPr>
              <a:xfrm>
                <a:off x="7521934" y="2097089"/>
                <a:ext cx="1349455" cy="1311209"/>
                <a:chOff x="3674010" y="1443963"/>
                <a:chExt cx="1808681" cy="1757420"/>
              </a:xfrm>
            </p:grpSpPr>
            <p:sp>
              <p:nvSpPr>
                <p:cNvPr id="686" name="TextBox 93">
                  <a:extLst>
                    <a:ext uri="{FF2B5EF4-FFF2-40B4-BE49-F238E27FC236}">
                      <a16:creationId xmlns="" xmlns:a16="http://schemas.microsoft.com/office/drawing/2014/main" id="{BFD9ECD5-AF62-4DF3-9FD9-D0ABE6C92D6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74010" y="2379625"/>
                  <a:ext cx="1808681" cy="8217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Font typeface="Symbol" pitchFamily="18" charset="2"/>
                    <a:buChar char="¨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-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Symbol" pitchFamily="18" charset="2"/>
                    <a:buNone/>
                    <a:tabLst/>
                    <a:defRPr/>
                  </a:pPr>
                  <a:r>
                    <a:rPr kumimoji="0" lang="ru-RU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</a:rPr>
                    <a:t>Тучные клетки</a:t>
                  </a:r>
                  <a:r>
                    <a:rPr kumimoji="0" lang="ru-RU" sz="1000" b="0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</a:rPr>
                    <a:t>6</a:t>
                  </a:r>
                </a:p>
              </p:txBody>
            </p:sp>
            <p:grpSp>
              <p:nvGrpSpPr>
                <p:cNvPr id="687" name="Group 89">
                  <a:extLst>
                    <a:ext uri="{FF2B5EF4-FFF2-40B4-BE49-F238E27FC236}">
                      <a16:creationId xmlns="" xmlns:a16="http://schemas.microsoft.com/office/drawing/2014/main" id="{999C6EFC-27BD-4EFF-AD65-EBBF174E787C}"/>
                    </a:ext>
                  </a:extLst>
                </p:cNvPr>
                <p:cNvGrpSpPr/>
                <p:nvPr/>
              </p:nvGrpSpPr>
              <p:grpSpPr>
                <a:xfrm>
                  <a:off x="4080881" y="1443963"/>
                  <a:ext cx="973154" cy="973154"/>
                  <a:chOff x="4080881" y="1443963"/>
                  <a:chExt cx="973154" cy="973154"/>
                </a:xfrm>
              </p:grpSpPr>
              <p:sp>
                <p:nvSpPr>
                  <p:cNvPr id="688" name="Oval 97">
                    <a:extLst>
                      <a:ext uri="{FF2B5EF4-FFF2-40B4-BE49-F238E27FC236}">
                        <a16:creationId xmlns="" xmlns:a16="http://schemas.microsoft.com/office/drawing/2014/main" id="{7143AC17-F0F9-42CA-82F9-CAC532CCF04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80881" y="1443963"/>
                    <a:ext cx="973154" cy="973154"/>
                  </a:xfrm>
                  <a:prstGeom prst="ellipse">
                    <a:avLst/>
                  </a:prstGeom>
                  <a:solidFill>
                    <a:schemeClr val="bg2">
                      <a:lumMod val="40000"/>
                      <a:lumOff val="60000"/>
                      <a:alpha val="2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bg2"/>
                      </a:buClr>
                      <a:buSzPct val="80000"/>
                      <a:buFont typeface="Symbol" pitchFamily="18" charset="2"/>
                      <a:buChar char="¨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bg2"/>
                      </a:buClr>
                      <a:buSzPct val="80000"/>
                      <a:buChar char="•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bg2"/>
                      </a:buClr>
                      <a:buSzPct val="80000"/>
                      <a:buChar char="-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bg2"/>
                      </a:buClr>
                      <a:buSzPct val="80000"/>
                      <a:buChar char="-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bg2"/>
                      </a:buClr>
                      <a:buSzPct val="80000"/>
                      <a:buChar char="-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SzPct val="80000"/>
                      <a:buChar char="-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SzPct val="80000"/>
                      <a:buChar char="-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SzPct val="80000"/>
                      <a:buChar char="-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SzPct val="80000"/>
                      <a:buChar char="-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Symbol" pitchFamily="18" charset="2"/>
                      <a:buNone/>
                      <a:tabLst/>
                      <a:defRPr/>
                    </a:pPr>
                    <a:endParaRPr kumimoji="0" lang="ru-RU" altLang="en-US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689" name="Oval 97">
                    <a:extLst>
                      <a:ext uri="{FF2B5EF4-FFF2-40B4-BE49-F238E27FC236}">
                        <a16:creationId xmlns="" xmlns:a16="http://schemas.microsoft.com/office/drawing/2014/main" id="{AABA5520-DC97-4B84-90C4-7FED7D4F269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05288" y="1560291"/>
                    <a:ext cx="728663" cy="728663"/>
                  </a:xfrm>
                  <a:prstGeom prst="ellipse">
                    <a:avLst/>
                  </a:prstGeom>
                  <a:solidFill>
                    <a:schemeClr val="bg2">
                      <a:lumMod val="40000"/>
                      <a:lumOff val="60000"/>
                      <a:alpha val="30196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bg2"/>
                      </a:buClr>
                      <a:buSzPct val="80000"/>
                      <a:buFont typeface="Symbol" pitchFamily="18" charset="2"/>
                      <a:buChar char="¨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bg2"/>
                      </a:buClr>
                      <a:buSzPct val="80000"/>
                      <a:buChar char="•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bg2"/>
                      </a:buClr>
                      <a:buSzPct val="80000"/>
                      <a:buChar char="-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bg2"/>
                      </a:buClr>
                      <a:buSzPct val="80000"/>
                      <a:buChar char="-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bg2"/>
                      </a:buClr>
                      <a:buSzPct val="80000"/>
                      <a:buChar char="-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SzPct val="80000"/>
                      <a:buChar char="-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SzPct val="80000"/>
                      <a:buChar char="-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SzPct val="80000"/>
                      <a:buChar char="-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SzPct val="80000"/>
                      <a:buChar char="-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Symbol" pitchFamily="18" charset="2"/>
                      <a:buNone/>
                      <a:tabLst/>
                      <a:defRPr/>
                    </a:pPr>
                    <a:endParaRPr kumimoji="0" lang="ru-RU" altLang="en-US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  <a:ea typeface="+mn-ea"/>
                      <a:cs typeface="Arial"/>
                    </a:endParaRPr>
                  </a:p>
                </p:txBody>
              </p:sp>
            </p:grpSp>
          </p:grpSp>
          <p:pic>
            <p:nvPicPr>
              <p:cNvPr id="685" name="Picture 92">
                <a:extLst>
                  <a:ext uri="{FF2B5EF4-FFF2-40B4-BE49-F238E27FC236}">
                    <a16:creationId xmlns="" xmlns:a16="http://schemas.microsoft.com/office/drawing/2014/main" id="{A74ED08F-757E-4751-8927-14B7692F66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995447" y="2262217"/>
                <a:ext cx="402428" cy="4084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32" name="Group 110">
              <a:extLst>
                <a:ext uri="{FF2B5EF4-FFF2-40B4-BE49-F238E27FC236}">
                  <a16:creationId xmlns="" xmlns:a16="http://schemas.microsoft.com/office/drawing/2014/main" id="{D328F975-B548-4FE1-9219-C569F4996EED}"/>
                </a:ext>
              </a:extLst>
            </p:cNvPr>
            <p:cNvGrpSpPr/>
            <p:nvPr/>
          </p:nvGrpSpPr>
          <p:grpSpPr>
            <a:xfrm>
              <a:off x="724229" y="2376975"/>
              <a:ext cx="792690" cy="1020774"/>
              <a:chOff x="8943566" y="3818951"/>
              <a:chExt cx="688529" cy="886919"/>
            </a:xfrm>
          </p:grpSpPr>
          <p:sp>
            <p:nvSpPr>
              <p:cNvPr id="659" name="TextBox 111">
                <a:extLst>
                  <a:ext uri="{FF2B5EF4-FFF2-40B4-BE49-F238E27FC236}">
                    <a16:creationId xmlns="" xmlns:a16="http://schemas.microsoft.com/office/drawing/2014/main" id="{ABA5ED1E-A4DE-40D7-9191-E87FE258F3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43566" y="4289092"/>
                <a:ext cx="688529" cy="4167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Font typeface="Symbol" pitchFamily="18" charset="2"/>
                  <a:buChar char="¨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-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Symbol" pitchFamily="18" charset="2"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</a:rPr>
                  <a:t>NK</a:t>
                </a: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</a:rPr>
                  <a:t>-клетки</a:t>
                </a:r>
                <a:r>
                  <a:rPr kumimoji="0" lang="ru-RU" sz="10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</a:rPr>
                  <a:t>7</a:t>
                </a:r>
              </a:p>
            </p:txBody>
          </p:sp>
          <p:grpSp>
            <p:nvGrpSpPr>
              <p:cNvPr id="660" name="Group 112">
                <a:extLst>
                  <a:ext uri="{FF2B5EF4-FFF2-40B4-BE49-F238E27FC236}">
                    <a16:creationId xmlns="" xmlns:a16="http://schemas.microsoft.com/office/drawing/2014/main" id="{E9A8717B-0395-407A-9828-62241191778C}"/>
                  </a:ext>
                </a:extLst>
              </p:cNvPr>
              <p:cNvGrpSpPr/>
              <p:nvPr/>
            </p:nvGrpSpPr>
            <p:grpSpPr>
              <a:xfrm>
                <a:off x="9044205" y="3818951"/>
                <a:ext cx="489278" cy="489278"/>
                <a:chOff x="9044205" y="3818951"/>
                <a:chExt cx="489278" cy="489278"/>
              </a:xfrm>
            </p:grpSpPr>
            <p:sp>
              <p:nvSpPr>
                <p:cNvPr id="661" name="Oval 97">
                  <a:extLst>
                    <a:ext uri="{FF2B5EF4-FFF2-40B4-BE49-F238E27FC236}">
                      <a16:creationId xmlns="" xmlns:a16="http://schemas.microsoft.com/office/drawing/2014/main" id="{844C4C3F-67E9-42BC-90EE-9CC2BE6877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44205" y="3818951"/>
                  <a:ext cx="489278" cy="489278"/>
                </a:xfrm>
                <a:prstGeom prst="ellipse">
                  <a:avLst/>
                </a:prstGeom>
                <a:solidFill>
                  <a:schemeClr val="bg2">
                    <a:lumMod val="40000"/>
                    <a:lumOff val="60000"/>
                    <a:alpha val="2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Font typeface="Symbol" pitchFamily="18" charset="2"/>
                    <a:buChar char="¨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-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Symbol" pitchFamily="18" charset="2"/>
                    <a:buNone/>
                    <a:tabLst/>
                    <a:defRPr/>
                  </a:pPr>
                  <a:endParaRPr kumimoji="0" lang="ru-RU" alt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662" name="Oval 97">
                  <a:extLst>
                    <a:ext uri="{FF2B5EF4-FFF2-40B4-BE49-F238E27FC236}">
                      <a16:creationId xmlns="" xmlns:a16="http://schemas.microsoft.com/office/drawing/2014/main" id="{F77A02B7-5FB9-4804-9CC6-07AF9B03FF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06754" y="3877438"/>
                  <a:ext cx="366355" cy="366354"/>
                </a:xfrm>
                <a:prstGeom prst="ellipse">
                  <a:avLst/>
                </a:prstGeom>
                <a:solidFill>
                  <a:schemeClr val="bg2">
                    <a:lumMod val="40000"/>
                    <a:lumOff val="60000"/>
                    <a:alpha val="30196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Font typeface="Symbol" pitchFamily="18" charset="2"/>
                    <a:buChar char="¨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-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Symbol" pitchFamily="18" charset="2"/>
                    <a:buNone/>
                    <a:tabLst/>
                    <a:defRPr/>
                  </a:pPr>
                  <a:endParaRPr kumimoji="0" lang="ru-RU" alt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663" name="Freeform 5">
                  <a:extLst>
                    <a:ext uri="{FF2B5EF4-FFF2-40B4-BE49-F238E27FC236}">
                      <a16:creationId xmlns="" xmlns:a16="http://schemas.microsoft.com/office/drawing/2014/main" id="{EFE0CDD7-D088-43C5-A7AC-A46B05A41F14}"/>
                    </a:ext>
                  </a:extLst>
                </p:cNvPr>
                <p:cNvSpPr/>
                <p:nvPr/>
              </p:nvSpPr>
              <p:spPr bwMode="auto">
                <a:xfrm>
                  <a:off x="9166202" y="3930207"/>
                  <a:ext cx="271722" cy="276001"/>
                </a:xfrm>
                <a:custGeom>
                  <a:avLst/>
                  <a:gdLst>
                    <a:gd name="T0" fmla="*/ 2147483647 w 400"/>
                    <a:gd name="T1" fmla="*/ 2147483647 h 407"/>
                    <a:gd name="T2" fmla="*/ 2147483647 w 400"/>
                    <a:gd name="T3" fmla="*/ 2147483647 h 407"/>
                    <a:gd name="T4" fmla="*/ 0 w 400"/>
                    <a:gd name="T5" fmla="*/ 2147483647 h 407"/>
                    <a:gd name="T6" fmla="*/ 2147483647 w 400"/>
                    <a:gd name="T7" fmla="*/ 0 h 407"/>
                    <a:gd name="T8" fmla="*/ 2147483647 w 400"/>
                    <a:gd name="T9" fmla="*/ 2147483647 h 40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00" h="407">
                      <a:moveTo>
                        <a:pt x="400" y="196"/>
                      </a:moveTo>
                      <a:cubicBezTo>
                        <a:pt x="400" y="313"/>
                        <a:pt x="292" y="407"/>
                        <a:pt x="174" y="407"/>
                      </a:cubicBezTo>
                      <a:cubicBezTo>
                        <a:pt x="56" y="407"/>
                        <a:pt x="0" y="335"/>
                        <a:pt x="0" y="218"/>
                      </a:cubicBezTo>
                      <a:cubicBezTo>
                        <a:pt x="0" y="100"/>
                        <a:pt x="67" y="0"/>
                        <a:pt x="185" y="0"/>
                      </a:cubicBezTo>
                      <a:cubicBezTo>
                        <a:pt x="303" y="0"/>
                        <a:pt x="400" y="78"/>
                        <a:pt x="400" y="196"/>
                      </a:cubicBezTo>
                      <a:close/>
                    </a:path>
                  </a:pathLst>
                </a:custGeom>
                <a:solidFill>
                  <a:srgbClr val="FF90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664" name="Freeform 6">
                  <a:extLst>
                    <a:ext uri="{FF2B5EF4-FFF2-40B4-BE49-F238E27FC236}">
                      <a16:creationId xmlns="" xmlns:a16="http://schemas.microsoft.com/office/drawing/2014/main" id="{6062E429-06CF-4143-92AE-83ED2BFA5D3B}"/>
                    </a:ext>
                  </a:extLst>
                </p:cNvPr>
                <p:cNvSpPr/>
                <p:nvPr/>
              </p:nvSpPr>
              <p:spPr bwMode="auto">
                <a:xfrm>
                  <a:off x="9199364" y="3983696"/>
                  <a:ext cx="215024" cy="208606"/>
                </a:xfrm>
                <a:custGeom>
                  <a:avLst/>
                  <a:gdLst>
                    <a:gd name="T0" fmla="*/ 2147483647 w 317"/>
                    <a:gd name="T1" fmla="*/ 2147483647 h 308"/>
                    <a:gd name="T2" fmla="*/ 2147483647 w 317"/>
                    <a:gd name="T3" fmla="*/ 2147483647 h 308"/>
                    <a:gd name="T4" fmla="*/ 2147483647 w 317"/>
                    <a:gd name="T5" fmla="*/ 2147483647 h 308"/>
                    <a:gd name="T6" fmla="*/ 2147483647 w 317"/>
                    <a:gd name="T7" fmla="*/ 2147483647 h 308"/>
                    <a:gd name="T8" fmla="*/ 2147483647 w 317"/>
                    <a:gd name="T9" fmla="*/ 2147483647 h 30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7" h="308">
                      <a:moveTo>
                        <a:pt x="272" y="234"/>
                      </a:moveTo>
                      <a:cubicBezTo>
                        <a:pt x="227" y="298"/>
                        <a:pt x="132" y="308"/>
                        <a:pt x="68" y="263"/>
                      </a:cubicBezTo>
                      <a:cubicBezTo>
                        <a:pt x="3" y="218"/>
                        <a:pt x="0" y="157"/>
                        <a:pt x="45" y="93"/>
                      </a:cubicBezTo>
                      <a:cubicBezTo>
                        <a:pt x="90" y="29"/>
                        <a:pt x="165" y="0"/>
                        <a:pt x="229" y="45"/>
                      </a:cubicBezTo>
                      <a:cubicBezTo>
                        <a:pt x="293" y="90"/>
                        <a:pt x="317" y="170"/>
                        <a:pt x="272" y="234"/>
                      </a:cubicBezTo>
                      <a:close/>
                    </a:path>
                  </a:pathLst>
                </a:custGeom>
                <a:solidFill>
                  <a:srgbClr val="E43D51">
                    <a:alpha val="7294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665" name="Freeform 117">
                  <a:extLst>
                    <a:ext uri="{FF2B5EF4-FFF2-40B4-BE49-F238E27FC236}">
                      <a16:creationId xmlns="" xmlns:a16="http://schemas.microsoft.com/office/drawing/2014/main" id="{AC3EAD4A-53ED-424F-8852-239B4A842F1B}"/>
                    </a:ext>
                  </a:extLst>
                </p:cNvPr>
                <p:cNvSpPr/>
                <p:nvPr/>
              </p:nvSpPr>
              <p:spPr bwMode="auto">
                <a:xfrm>
                  <a:off x="9325012" y="3957638"/>
                  <a:ext cx="38100" cy="38100"/>
                </a:xfrm>
                <a:custGeom>
                  <a:avLst/>
                  <a:gdLst>
                    <a:gd name="T0" fmla="*/ 2147483647 w 57"/>
                    <a:gd name="T1" fmla="*/ 2147483647 h 56"/>
                    <a:gd name="T2" fmla="*/ 2147483647 w 57"/>
                    <a:gd name="T3" fmla="*/ 2147483647 h 56"/>
                    <a:gd name="T4" fmla="*/ 2147483647 w 57"/>
                    <a:gd name="T5" fmla="*/ 2147483647 h 56"/>
                    <a:gd name="T6" fmla="*/ 2147483647 w 57"/>
                    <a:gd name="T7" fmla="*/ 2147483647 h 56"/>
                    <a:gd name="T8" fmla="*/ 2147483647 w 57"/>
                    <a:gd name="T9" fmla="*/ 2147483647 h 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7" h="56">
                      <a:moveTo>
                        <a:pt x="49" y="8"/>
                      </a:moveTo>
                      <a:cubicBezTo>
                        <a:pt x="57" y="15"/>
                        <a:pt x="55" y="31"/>
                        <a:pt x="43" y="42"/>
                      </a:cubicBezTo>
                      <a:cubicBezTo>
                        <a:pt x="32" y="53"/>
                        <a:pt x="17" y="56"/>
                        <a:pt x="8" y="48"/>
                      </a:cubicBezTo>
                      <a:cubicBezTo>
                        <a:pt x="0" y="41"/>
                        <a:pt x="3" y="25"/>
                        <a:pt x="14" y="14"/>
                      </a:cubicBezTo>
                      <a:cubicBezTo>
                        <a:pt x="25" y="3"/>
                        <a:pt x="41" y="0"/>
                        <a:pt x="49" y="8"/>
                      </a:cubicBezTo>
                      <a:close/>
                    </a:path>
                  </a:pathLst>
                </a:custGeom>
                <a:solidFill>
                  <a:srgbClr val="E43D51">
                    <a:alpha val="65097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666" name="Freeform 118">
                  <a:extLst>
                    <a:ext uri="{FF2B5EF4-FFF2-40B4-BE49-F238E27FC236}">
                      <a16:creationId xmlns="" xmlns:a16="http://schemas.microsoft.com/office/drawing/2014/main" id="{84147525-1100-4294-82CB-723715B08977}"/>
                    </a:ext>
                  </a:extLst>
                </p:cNvPr>
                <p:cNvSpPr/>
                <p:nvPr/>
              </p:nvSpPr>
              <p:spPr bwMode="auto">
                <a:xfrm>
                  <a:off x="9232261" y="3955256"/>
                  <a:ext cx="28575" cy="39688"/>
                </a:xfrm>
                <a:custGeom>
                  <a:avLst/>
                  <a:gdLst>
                    <a:gd name="T0" fmla="*/ 2147483647 w 43"/>
                    <a:gd name="T1" fmla="*/ 0 h 58"/>
                    <a:gd name="T2" fmla="*/ 2147483647 w 43"/>
                    <a:gd name="T3" fmla="*/ 2147483647 h 58"/>
                    <a:gd name="T4" fmla="*/ 2147483647 w 43"/>
                    <a:gd name="T5" fmla="*/ 2147483647 h 58"/>
                    <a:gd name="T6" fmla="*/ 2147483647 w 43"/>
                    <a:gd name="T7" fmla="*/ 2147483647 h 58"/>
                    <a:gd name="T8" fmla="*/ 2147483647 w 43"/>
                    <a:gd name="T9" fmla="*/ 0 h 5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3" h="57">
                      <a:moveTo>
                        <a:pt x="25" y="0"/>
                      </a:moveTo>
                      <a:cubicBezTo>
                        <a:pt x="36" y="1"/>
                        <a:pt x="43" y="14"/>
                        <a:pt x="42" y="30"/>
                      </a:cubicBezTo>
                      <a:cubicBezTo>
                        <a:pt x="40" y="46"/>
                        <a:pt x="30" y="58"/>
                        <a:pt x="19" y="57"/>
                      </a:cubicBezTo>
                      <a:cubicBezTo>
                        <a:pt x="8" y="57"/>
                        <a:pt x="0" y="44"/>
                        <a:pt x="2" y="28"/>
                      </a:cubicBezTo>
                      <a:cubicBezTo>
                        <a:pt x="3" y="12"/>
                        <a:pt x="14" y="0"/>
                        <a:pt x="25" y="0"/>
                      </a:cubicBezTo>
                      <a:close/>
                    </a:path>
                  </a:pathLst>
                </a:custGeom>
                <a:solidFill>
                  <a:srgbClr val="E43D51">
                    <a:alpha val="65097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667" name="Freeform 119">
                  <a:extLst>
                    <a:ext uri="{FF2B5EF4-FFF2-40B4-BE49-F238E27FC236}">
                      <a16:creationId xmlns="" xmlns:a16="http://schemas.microsoft.com/office/drawing/2014/main" id="{78A5CF94-074C-4C5F-A877-BAFC4DBC4E41}"/>
                    </a:ext>
                  </a:extLst>
                </p:cNvPr>
                <p:cNvSpPr/>
                <p:nvPr/>
              </p:nvSpPr>
              <p:spPr bwMode="auto">
                <a:xfrm>
                  <a:off x="9267290" y="3963194"/>
                  <a:ext cx="28575" cy="23813"/>
                </a:xfrm>
                <a:custGeom>
                  <a:avLst/>
                  <a:gdLst>
                    <a:gd name="T0" fmla="*/ 2147483647 w 43"/>
                    <a:gd name="T1" fmla="*/ 2147483647 h 35"/>
                    <a:gd name="T2" fmla="*/ 2147483647 w 43"/>
                    <a:gd name="T3" fmla="*/ 2147483647 h 35"/>
                    <a:gd name="T4" fmla="*/ 2147483647 w 43"/>
                    <a:gd name="T5" fmla="*/ 2147483647 h 35"/>
                    <a:gd name="T6" fmla="*/ 2147483647 w 43"/>
                    <a:gd name="T7" fmla="*/ 2147483647 h 35"/>
                    <a:gd name="T8" fmla="*/ 2147483647 w 43"/>
                    <a:gd name="T9" fmla="*/ 2147483647 h 3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3" h="35">
                      <a:moveTo>
                        <a:pt x="39" y="28"/>
                      </a:moveTo>
                      <a:cubicBezTo>
                        <a:pt x="34" y="34"/>
                        <a:pt x="23" y="35"/>
                        <a:pt x="14" y="29"/>
                      </a:cubicBezTo>
                      <a:cubicBezTo>
                        <a:pt x="4" y="23"/>
                        <a:pt x="0" y="13"/>
                        <a:pt x="4" y="7"/>
                      </a:cubicBezTo>
                      <a:cubicBezTo>
                        <a:pt x="8" y="1"/>
                        <a:pt x="19" y="0"/>
                        <a:pt x="29" y="6"/>
                      </a:cubicBezTo>
                      <a:cubicBezTo>
                        <a:pt x="38" y="12"/>
                        <a:pt x="43" y="21"/>
                        <a:pt x="39" y="28"/>
                      </a:cubicBezTo>
                      <a:close/>
                    </a:path>
                  </a:pathLst>
                </a:custGeom>
                <a:solidFill>
                  <a:schemeClr val="bg1">
                    <a:alpha val="36862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668" name="Freeform 120">
                  <a:extLst>
                    <a:ext uri="{FF2B5EF4-FFF2-40B4-BE49-F238E27FC236}">
                      <a16:creationId xmlns="" xmlns:a16="http://schemas.microsoft.com/office/drawing/2014/main" id="{609A534F-7802-4B87-8337-68DEE72460C0}"/>
                    </a:ext>
                  </a:extLst>
                </p:cNvPr>
                <p:cNvSpPr/>
                <p:nvPr/>
              </p:nvSpPr>
              <p:spPr bwMode="auto">
                <a:xfrm>
                  <a:off x="9197318" y="3984625"/>
                  <a:ext cx="28575" cy="22225"/>
                </a:xfrm>
                <a:custGeom>
                  <a:avLst/>
                  <a:gdLst>
                    <a:gd name="T0" fmla="*/ 2147483647 w 43"/>
                    <a:gd name="T1" fmla="*/ 2147483647 h 34"/>
                    <a:gd name="T2" fmla="*/ 2147483647 w 43"/>
                    <a:gd name="T3" fmla="*/ 2147483647 h 34"/>
                    <a:gd name="T4" fmla="*/ 2147483647 w 43"/>
                    <a:gd name="T5" fmla="*/ 2147483647 h 34"/>
                    <a:gd name="T6" fmla="*/ 2147483647 w 43"/>
                    <a:gd name="T7" fmla="*/ 2147483647 h 34"/>
                    <a:gd name="T8" fmla="*/ 2147483647 w 43"/>
                    <a:gd name="T9" fmla="*/ 2147483647 h 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3" h="34">
                      <a:moveTo>
                        <a:pt x="39" y="27"/>
                      </a:moveTo>
                      <a:cubicBezTo>
                        <a:pt x="34" y="34"/>
                        <a:pt x="23" y="34"/>
                        <a:pt x="14" y="29"/>
                      </a:cubicBezTo>
                      <a:cubicBezTo>
                        <a:pt x="4" y="23"/>
                        <a:pt x="0" y="13"/>
                        <a:pt x="4" y="7"/>
                      </a:cubicBezTo>
                      <a:cubicBezTo>
                        <a:pt x="8" y="0"/>
                        <a:pt x="19" y="0"/>
                        <a:pt x="29" y="5"/>
                      </a:cubicBezTo>
                      <a:cubicBezTo>
                        <a:pt x="38" y="11"/>
                        <a:pt x="43" y="21"/>
                        <a:pt x="39" y="27"/>
                      </a:cubicBezTo>
                      <a:close/>
                    </a:path>
                  </a:pathLst>
                </a:custGeom>
                <a:solidFill>
                  <a:schemeClr val="bg1">
                    <a:alpha val="36862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677" name="Freeform 121">
                  <a:extLst>
                    <a:ext uri="{FF2B5EF4-FFF2-40B4-BE49-F238E27FC236}">
                      <a16:creationId xmlns="" xmlns:a16="http://schemas.microsoft.com/office/drawing/2014/main" id="{37600325-917C-4BDF-ABF8-12686218A3E6}"/>
                    </a:ext>
                  </a:extLst>
                </p:cNvPr>
                <p:cNvSpPr/>
                <p:nvPr/>
              </p:nvSpPr>
              <p:spPr bwMode="auto">
                <a:xfrm>
                  <a:off x="9219543" y="3998654"/>
                  <a:ext cx="34925" cy="30163"/>
                </a:xfrm>
                <a:custGeom>
                  <a:avLst/>
                  <a:gdLst>
                    <a:gd name="T0" fmla="*/ 2147483647 w 51"/>
                    <a:gd name="T1" fmla="*/ 2147483647 h 44"/>
                    <a:gd name="T2" fmla="*/ 2147483647 w 51"/>
                    <a:gd name="T3" fmla="*/ 2147483647 h 44"/>
                    <a:gd name="T4" fmla="*/ 2147483647 w 51"/>
                    <a:gd name="T5" fmla="*/ 2147483647 h 44"/>
                    <a:gd name="T6" fmla="*/ 2147483647 w 51"/>
                    <a:gd name="T7" fmla="*/ 2147483647 h 44"/>
                    <a:gd name="T8" fmla="*/ 2147483647 w 51"/>
                    <a:gd name="T9" fmla="*/ 2147483647 h 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1" h="44">
                      <a:moveTo>
                        <a:pt x="45" y="9"/>
                      </a:moveTo>
                      <a:cubicBezTo>
                        <a:pt x="51" y="18"/>
                        <a:pt x="46" y="30"/>
                        <a:pt x="35" y="37"/>
                      </a:cubicBezTo>
                      <a:cubicBezTo>
                        <a:pt x="24" y="44"/>
                        <a:pt x="11" y="43"/>
                        <a:pt x="5" y="35"/>
                      </a:cubicBezTo>
                      <a:cubicBezTo>
                        <a:pt x="0" y="26"/>
                        <a:pt x="4" y="14"/>
                        <a:pt x="15" y="7"/>
                      </a:cubicBezTo>
                      <a:cubicBezTo>
                        <a:pt x="26" y="0"/>
                        <a:pt x="40" y="1"/>
                        <a:pt x="45" y="9"/>
                      </a:cubicBezTo>
                      <a:close/>
                    </a:path>
                  </a:pathLst>
                </a:custGeom>
                <a:solidFill>
                  <a:schemeClr val="bg1">
                    <a:alpha val="36862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678" name="Freeform 122">
                  <a:extLst>
                    <a:ext uri="{FF2B5EF4-FFF2-40B4-BE49-F238E27FC236}">
                      <a16:creationId xmlns="" xmlns:a16="http://schemas.microsoft.com/office/drawing/2014/main" id="{5E5829F6-217A-42AA-890A-AD26553ACBA2}"/>
                    </a:ext>
                  </a:extLst>
                </p:cNvPr>
                <p:cNvSpPr/>
                <p:nvPr/>
              </p:nvSpPr>
              <p:spPr bwMode="auto">
                <a:xfrm>
                  <a:off x="9178820" y="4050812"/>
                  <a:ext cx="31750" cy="23813"/>
                </a:xfrm>
                <a:custGeom>
                  <a:avLst/>
                  <a:gdLst>
                    <a:gd name="T0" fmla="*/ 2147483647 w 49"/>
                    <a:gd name="T1" fmla="*/ 2147483647 h 35"/>
                    <a:gd name="T2" fmla="*/ 2147483647 w 49"/>
                    <a:gd name="T3" fmla="*/ 2147483647 h 35"/>
                    <a:gd name="T4" fmla="*/ 2147483647 w 49"/>
                    <a:gd name="T5" fmla="*/ 2147483647 h 35"/>
                    <a:gd name="T6" fmla="*/ 2147483647 w 49"/>
                    <a:gd name="T7" fmla="*/ 2147483647 h 35"/>
                    <a:gd name="T8" fmla="*/ 2147483647 w 49"/>
                    <a:gd name="T9" fmla="*/ 2147483647 h 3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9" h="35">
                      <a:moveTo>
                        <a:pt x="48" y="14"/>
                      </a:moveTo>
                      <a:cubicBezTo>
                        <a:pt x="49" y="23"/>
                        <a:pt x="40" y="31"/>
                        <a:pt x="27" y="33"/>
                      </a:cubicBezTo>
                      <a:cubicBezTo>
                        <a:pt x="14" y="35"/>
                        <a:pt x="3" y="30"/>
                        <a:pt x="2" y="21"/>
                      </a:cubicBezTo>
                      <a:cubicBezTo>
                        <a:pt x="0" y="12"/>
                        <a:pt x="10" y="4"/>
                        <a:pt x="22" y="2"/>
                      </a:cubicBezTo>
                      <a:cubicBezTo>
                        <a:pt x="35" y="0"/>
                        <a:pt x="47" y="6"/>
                        <a:pt x="48" y="14"/>
                      </a:cubicBezTo>
                      <a:close/>
                    </a:path>
                  </a:pathLst>
                </a:custGeom>
                <a:solidFill>
                  <a:schemeClr val="bg1">
                    <a:alpha val="36862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679" name="Freeform 123">
                  <a:extLst>
                    <a:ext uri="{FF2B5EF4-FFF2-40B4-BE49-F238E27FC236}">
                      <a16:creationId xmlns="" xmlns:a16="http://schemas.microsoft.com/office/drawing/2014/main" id="{3DC813F4-3B64-4193-804A-909867CD1F36}"/>
                    </a:ext>
                  </a:extLst>
                </p:cNvPr>
                <p:cNvSpPr/>
                <p:nvPr/>
              </p:nvSpPr>
              <p:spPr bwMode="auto">
                <a:xfrm>
                  <a:off x="9189276" y="4016000"/>
                  <a:ext cx="33338" cy="28575"/>
                </a:xfrm>
                <a:custGeom>
                  <a:avLst/>
                  <a:gdLst>
                    <a:gd name="T0" fmla="*/ 2147483647 w 49"/>
                    <a:gd name="T1" fmla="*/ 2147483647 h 40"/>
                    <a:gd name="T2" fmla="*/ 2147483647 w 49"/>
                    <a:gd name="T3" fmla="*/ 2147483647 h 40"/>
                    <a:gd name="T4" fmla="*/ 2147483647 w 49"/>
                    <a:gd name="T5" fmla="*/ 2147483647 h 40"/>
                    <a:gd name="T6" fmla="*/ 2147483647 w 49"/>
                    <a:gd name="T7" fmla="*/ 2147483647 h 40"/>
                    <a:gd name="T8" fmla="*/ 2147483647 w 49"/>
                    <a:gd name="T9" fmla="*/ 2147483647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9" h="40">
                      <a:moveTo>
                        <a:pt x="45" y="31"/>
                      </a:moveTo>
                      <a:cubicBezTo>
                        <a:pt x="41" y="39"/>
                        <a:pt x="29" y="40"/>
                        <a:pt x="17" y="34"/>
                      </a:cubicBezTo>
                      <a:cubicBezTo>
                        <a:pt x="6" y="28"/>
                        <a:pt x="0" y="16"/>
                        <a:pt x="5" y="9"/>
                      </a:cubicBezTo>
                      <a:cubicBezTo>
                        <a:pt x="9" y="1"/>
                        <a:pt x="21" y="0"/>
                        <a:pt x="32" y="6"/>
                      </a:cubicBezTo>
                      <a:cubicBezTo>
                        <a:pt x="44" y="13"/>
                        <a:pt x="49" y="24"/>
                        <a:pt x="45" y="31"/>
                      </a:cubicBezTo>
                      <a:close/>
                    </a:path>
                  </a:pathLst>
                </a:custGeom>
                <a:solidFill>
                  <a:srgbClr val="E43D51">
                    <a:alpha val="65097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680" name="Freeform 124">
                  <a:extLst>
                    <a:ext uri="{FF2B5EF4-FFF2-40B4-BE49-F238E27FC236}">
                      <a16:creationId xmlns="" xmlns:a16="http://schemas.microsoft.com/office/drawing/2014/main" id="{77FDC0C7-B3A1-4C0F-A1AB-F10FDB243EE7}"/>
                    </a:ext>
                  </a:extLst>
                </p:cNvPr>
                <p:cNvSpPr/>
                <p:nvPr/>
              </p:nvSpPr>
              <p:spPr bwMode="auto">
                <a:xfrm>
                  <a:off x="9179520" y="4085436"/>
                  <a:ext cx="22225" cy="28575"/>
                </a:xfrm>
                <a:custGeom>
                  <a:avLst/>
                  <a:gdLst>
                    <a:gd name="T0" fmla="*/ 2147483647 w 34"/>
                    <a:gd name="T1" fmla="*/ 2147483647 h 41"/>
                    <a:gd name="T2" fmla="*/ 2147483647 w 34"/>
                    <a:gd name="T3" fmla="*/ 2147483647 h 41"/>
                    <a:gd name="T4" fmla="*/ 2147483647 w 34"/>
                    <a:gd name="T5" fmla="*/ 2147483647 h 41"/>
                    <a:gd name="T6" fmla="*/ 2147483647 w 34"/>
                    <a:gd name="T7" fmla="*/ 2147483647 h 41"/>
                    <a:gd name="T8" fmla="*/ 2147483647 w 34"/>
                    <a:gd name="T9" fmla="*/ 2147483647 h 4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4" h="41">
                      <a:moveTo>
                        <a:pt x="7" y="38"/>
                      </a:moveTo>
                      <a:cubicBezTo>
                        <a:pt x="1" y="35"/>
                        <a:pt x="0" y="24"/>
                        <a:pt x="5" y="15"/>
                      </a:cubicBezTo>
                      <a:cubicBezTo>
                        <a:pt x="11" y="5"/>
                        <a:pt x="20" y="0"/>
                        <a:pt x="26" y="4"/>
                      </a:cubicBezTo>
                      <a:cubicBezTo>
                        <a:pt x="33" y="7"/>
                        <a:pt x="34" y="18"/>
                        <a:pt x="28" y="27"/>
                      </a:cubicBezTo>
                      <a:cubicBezTo>
                        <a:pt x="23" y="37"/>
                        <a:pt x="14" y="41"/>
                        <a:pt x="7" y="38"/>
                      </a:cubicBezTo>
                      <a:close/>
                    </a:path>
                  </a:pathLst>
                </a:custGeom>
                <a:solidFill>
                  <a:srgbClr val="E43D51">
                    <a:alpha val="65097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681" name="Freeform 125">
                  <a:extLst>
                    <a:ext uri="{FF2B5EF4-FFF2-40B4-BE49-F238E27FC236}">
                      <a16:creationId xmlns="" xmlns:a16="http://schemas.microsoft.com/office/drawing/2014/main" id="{4FA2DB69-9FF4-41B3-B27B-CC49D3DA1E07}"/>
                    </a:ext>
                  </a:extLst>
                </p:cNvPr>
                <p:cNvSpPr/>
                <p:nvPr/>
              </p:nvSpPr>
              <p:spPr bwMode="auto">
                <a:xfrm>
                  <a:off x="9375041" y="3982049"/>
                  <a:ext cx="20638" cy="22225"/>
                </a:xfrm>
                <a:custGeom>
                  <a:avLst/>
                  <a:gdLst>
                    <a:gd name="T0" fmla="*/ 2147483647 w 31"/>
                    <a:gd name="T1" fmla="*/ 2147483647 h 34"/>
                    <a:gd name="T2" fmla="*/ 2147483647 w 31"/>
                    <a:gd name="T3" fmla="*/ 2147483647 h 34"/>
                    <a:gd name="T4" fmla="*/ 2147483647 w 31"/>
                    <a:gd name="T5" fmla="*/ 2147483647 h 34"/>
                    <a:gd name="T6" fmla="*/ 2147483647 w 31"/>
                    <a:gd name="T7" fmla="*/ 2147483647 h 34"/>
                    <a:gd name="T8" fmla="*/ 2147483647 w 31"/>
                    <a:gd name="T9" fmla="*/ 2147483647 h 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4">
                      <a:moveTo>
                        <a:pt x="8" y="31"/>
                      </a:moveTo>
                      <a:cubicBezTo>
                        <a:pt x="2" y="27"/>
                        <a:pt x="0" y="18"/>
                        <a:pt x="4" y="10"/>
                      </a:cubicBezTo>
                      <a:cubicBezTo>
                        <a:pt x="8" y="3"/>
                        <a:pt x="17" y="0"/>
                        <a:pt x="23" y="3"/>
                      </a:cubicBezTo>
                      <a:cubicBezTo>
                        <a:pt x="30" y="6"/>
                        <a:pt x="31" y="15"/>
                        <a:pt x="27" y="23"/>
                      </a:cubicBezTo>
                      <a:cubicBezTo>
                        <a:pt x="23" y="31"/>
                        <a:pt x="14" y="34"/>
                        <a:pt x="8" y="31"/>
                      </a:cubicBezTo>
                      <a:close/>
                    </a:path>
                  </a:pathLst>
                </a:custGeom>
                <a:solidFill>
                  <a:schemeClr val="bg1">
                    <a:alpha val="36862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682" name="Freeform 126">
                  <a:extLst>
                    <a:ext uri="{FF2B5EF4-FFF2-40B4-BE49-F238E27FC236}">
                      <a16:creationId xmlns="" xmlns:a16="http://schemas.microsoft.com/office/drawing/2014/main" id="{B9E148D5-8E91-46BD-8E2F-09F563367FD2}"/>
                    </a:ext>
                  </a:extLst>
                </p:cNvPr>
                <p:cNvSpPr/>
                <p:nvPr/>
              </p:nvSpPr>
              <p:spPr bwMode="auto">
                <a:xfrm>
                  <a:off x="9303826" y="3938587"/>
                  <a:ext cx="22225" cy="23813"/>
                </a:xfrm>
                <a:custGeom>
                  <a:avLst/>
                  <a:gdLst>
                    <a:gd name="T0" fmla="*/ 2147483647 w 32"/>
                    <a:gd name="T1" fmla="*/ 2147483647 h 35"/>
                    <a:gd name="T2" fmla="*/ 2147483647 w 32"/>
                    <a:gd name="T3" fmla="*/ 2147483647 h 35"/>
                    <a:gd name="T4" fmla="*/ 2147483647 w 32"/>
                    <a:gd name="T5" fmla="*/ 2147483647 h 35"/>
                    <a:gd name="T6" fmla="*/ 2147483647 w 32"/>
                    <a:gd name="T7" fmla="*/ 2147483647 h 35"/>
                    <a:gd name="T8" fmla="*/ 2147483647 w 32"/>
                    <a:gd name="T9" fmla="*/ 2147483647 h 3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" h="35">
                      <a:moveTo>
                        <a:pt x="9" y="31"/>
                      </a:moveTo>
                      <a:cubicBezTo>
                        <a:pt x="2" y="28"/>
                        <a:pt x="0" y="19"/>
                        <a:pt x="5" y="11"/>
                      </a:cubicBezTo>
                      <a:cubicBezTo>
                        <a:pt x="9" y="4"/>
                        <a:pt x="18" y="0"/>
                        <a:pt x="24" y="4"/>
                      </a:cubicBezTo>
                      <a:cubicBezTo>
                        <a:pt x="30" y="7"/>
                        <a:pt x="32" y="16"/>
                        <a:pt x="28" y="24"/>
                      </a:cubicBezTo>
                      <a:cubicBezTo>
                        <a:pt x="24" y="31"/>
                        <a:pt x="15" y="35"/>
                        <a:pt x="9" y="31"/>
                      </a:cubicBezTo>
                      <a:close/>
                    </a:path>
                  </a:pathLst>
                </a:custGeom>
                <a:solidFill>
                  <a:schemeClr val="bg1">
                    <a:alpha val="36862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683" name="Freeform 127">
                  <a:extLst>
                    <a:ext uri="{FF2B5EF4-FFF2-40B4-BE49-F238E27FC236}">
                      <a16:creationId xmlns="" xmlns:a16="http://schemas.microsoft.com/office/drawing/2014/main" id="{542D2617-2AAB-4C1C-AA09-BBD0173EE0E5}"/>
                    </a:ext>
                  </a:extLst>
                </p:cNvPr>
                <p:cNvSpPr/>
                <p:nvPr/>
              </p:nvSpPr>
              <p:spPr bwMode="auto">
                <a:xfrm>
                  <a:off x="9380288" y="4010819"/>
                  <a:ext cx="30163" cy="22225"/>
                </a:xfrm>
                <a:custGeom>
                  <a:avLst/>
                  <a:gdLst>
                    <a:gd name="T0" fmla="*/ 2147483647 w 45"/>
                    <a:gd name="T1" fmla="*/ 2147483647 h 32"/>
                    <a:gd name="T2" fmla="*/ 2147483647 w 45"/>
                    <a:gd name="T3" fmla="*/ 2147483647 h 32"/>
                    <a:gd name="T4" fmla="*/ 2147483647 w 45"/>
                    <a:gd name="T5" fmla="*/ 2147483647 h 32"/>
                    <a:gd name="T6" fmla="*/ 2147483647 w 45"/>
                    <a:gd name="T7" fmla="*/ 2147483647 h 32"/>
                    <a:gd name="T8" fmla="*/ 2147483647 w 45"/>
                    <a:gd name="T9" fmla="*/ 2147483647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5" h="32">
                      <a:moveTo>
                        <a:pt x="44" y="13"/>
                      </a:moveTo>
                      <a:cubicBezTo>
                        <a:pt x="45" y="21"/>
                        <a:pt x="37" y="29"/>
                        <a:pt x="25" y="30"/>
                      </a:cubicBezTo>
                      <a:cubicBezTo>
                        <a:pt x="13" y="32"/>
                        <a:pt x="3" y="27"/>
                        <a:pt x="2" y="19"/>
                      </a:cubicBezTo>
                      <a:cubicBezTo>
                        <a:pt x="0" y="11"/>
                        <a:pt x="9" y="4"/>
                        <a:pt x="21" y="2"/>
                      </a:cubicBezTo>
                      <a:cubicBezTo>
                        <a:pt x="32" y="0"/>
                        <a:pt x="43" y="5"/>
                        <a:pt x="44" y="13"/>
                      </a:cubicBezTo>
                      <a:close/>
                    </a:path>
                  </a:pathLst>
                </a:custGeom>
                <a:solidFill>
                  <a:srgbClr val="E43D51">
                    <a:alpha val="65097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p:grpSp>
        </p:grpSp>
        <p:grpSp>
          <p:nvGrpSpPr>
            <p:cNvPr id="633" name="Group 128">
              <a:extLst>
                <a:ext uri="{FF2B5EF4-FFF2-40B4-BE49-F238E27FC236}">
                  <a16:creationId xmlns="" xmlns:a16="http://schemas.microsoft.com/office/drawing/2014/main" id="{99AE29BA-B21D-481E-8DB4-740D6FFD85C9}"/>
                </a:ext>
              </a:extLst>
            </p:cNvPr>
            <p:cNvGrpSpPr/>
            <p:nvPr/>
          </p:nvGrpSpPr>
          <p:grpSpPr>
            <a:xfrm>
              <a:off x="1593101" y="1510590"/>
              <a:ext cx="864007" cy="1021104"/>
              <a:chOff x="8931639" y="3818951"/>
              <a:chExt cx="750475" cy="887205"/>
            </a:xfrm>
          </p:grpSpPr>
          <p:sp>
            <p:nvSpPr>
              <p:cNvPr id="642" name="TextBox 129">
                <a:extLst>
                  <a:ext uri="{FF2B5EF4-FFF2-40B4-BE49-F238E27FC236}">
                    <a16:creationId xmlns="" xmlns:a16="http://schemas.microsoft.com/office/drawing/2014/main" id="{35C90899-6ADA-4E10-83C8-5479BC6066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31639" y="4289378"/>
                <a:ext cx="750475" cy="4167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Font typeface="Symbol" pitchFamily="18" charset="2"/>
                  <a:buChar char="¨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-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Symbol" pitchFamily="18" charset="2"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</a:rPr>
                  <a:t>N</a:t>
                </a: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</a:rPr>
                  <a:t>КТ-клетки</a:t>
                </a:r>
                <a:r>
                  <a:rPr kumimoji="0" lang="ru-RU" sz="10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</a:rPr>
                  <a:t>7</a:t>
                </a:r>
              </a:p>
            </p:txBody>
          </p:sp>
          <p:grpSp>
            <p:nvGrpSpPr>
              <p:cNvPr id="643" name="Group 130">
                <a:extLst>
                  <a:ext uri="{FF2B5EF4-FFF2-40B4-BE49-F238E27FC236}">
                    <a16:creationId xmlns="" xmlns:a16="http://schemas.microsoft.com/office/drawing/2014/main" id="{D9F87902-0E99-40AA-978A-F0383FBF97E1}"/>
                  </a:ext>
                </a:extLst>
              </p:cNvPr>
              <p:cNvGrpSpPr/>
              <p:nvPr/>
            </p:nvGrpSpPr>
            <p:grpSpPr>
              <a:xfrm>
                <a:off x="9044205" y="3818951"/>
                <a:ext cx="489278" cy="489278"/>
                <a:chOff x="9044205" y="3818951"/>
                <a:chExt cx="489278" cy="489278"/>
              </a:xfrm>
            </p:grpSpPr>
            <p:sp>
              <p:nvSpPr>
                <p:cNvPr id="644" name="Oval 97">
                  <a:extLst>
                    <a:ext uri="{FF2B5EF4-FFF2-40B4-BE49-F238E27FC236}">
                      <a16:creationId xmlns="" xmlns:a16="http://schemas.microsoft.com/office/drawing/2014/main" id="{45522B08-8630-47D9-9674-9BA89F47C4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44205" y="3818951"/>
                  <a:ext cx="489278" cy="489278"/>
                </a:xfrm>
                <a:prstGeom prst="ellipse">
                  <a:avLst/>
                </a:prstGeom>
                <a:solidFill>
                  <a:schemeClr val="bg2">
                    <a:lumMod val="40000"/>
                    <a:lumOff val="60000"/>
                    <a:alpha val="2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Font typeface="Symbol" pitchFamily="18" charset="2"/>
                    <a:buChar char="¨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-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Symbol" pitchFamily="18" charset="2"/>
                    <a:buNone/>
                    <a:tabLst/>
                    <a:defRPr/>
                  </a:pPr>
                  <a:endParaRPr kumimoji="0" lang="ru-RU" alt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645" name="Oval 97">
                  <a:extLst>
                    <a:ext uri="{FF2B5EF4-FFF2-40B4-BE49-F238E27FC236}">
                      <a16:creationId xmlns="" xmlns:a16="http://schemas.microsoft.com/office/drawing/2014/main" id="{AA3FC8AD-2056-471C-A8F1-3187F6F16C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06754" y="3877438"/>
                  <a:ext cx="366355" cy="366354"/>
                </a:xfrm>
                <a:prstGeom prst="ellipse">
                  <a:avLst/>
                </a:prstGeom>
                <a:solidFill>
                  <a:schemeClr val="bg2">
                    <a:lumMod val="40000"/>
                    <a:lumOff val="60000"/>
                    <a:alpha val="30196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Font typeface="Symbol" pitchFamily="18" charset="2"/>
                    <a:buChar char="¨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-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Symbol" pitchFamily="18" charset="2"/>
                    <a:buNone/>
                    <a:tabLst/>
                    <a:defRPr/>
                  </a:pPr>
                  <a:endParaRPr kumimoji="0" lang="ru-RU" alt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646" name="Freeform 5">
                  <a:extLst>
                    <a:ext uri="{FF2B5EF4-FFF2-40B4-BE49-F238E27FC236}">
                      <a16:creationId xmlns="" xmlns:a16="http://schemas.microsoft.com/office/drawing/2014/main" id="{2C4CB4A8-B8F3-47CA-8216-B02ECCF7DCD7}"/>
                    </a:ext>
                  </a:extLst>
                </p:cNvPr>
                <p:cNvSpPr/>
                <p:nvPr/>
              </p:nvSpPr>
              <p:spPr bwMode="auto">
                <a:xfrm>
                  <a:off x="9166202" y="3930207"/>
                  <a:ext cx="271722" cy="276001"/>
                </a:xfrm>
                <a:custGeom>
                  <a:avLst/>
                  <a:gdLst>
                    <a:gd name="T0" fmla="*/ 2147483647 w 400"/>
                    <a:gd name="T1" fmla="*/ 2147483647 h 407"/>
                    <a:gd name="T2" fmla="*/ 2147483647 w 400"/>
                    <a:gd name="T3" fmla="*/ 2147483647 h 407"/>
                    <a:gd name="T4" fmla="*/ 0 w 400"/>
                    <a:gd name="T5" fmla="*/ 2147483647 h 407"/>
                    <a:gd name="T6" fmla="*/ 2147483647 w 400"/>
                    <a:gd name="T7" fmla="*/ 0 h 407"/>
                    <a:gd name="T8" fmla="*/ 2147483647 w 400"/>
                    <a:gd name="T9" fmla="*/ 2147483647 h 40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00" h="407">
                      <a:moveTo>
                        <a:pt x="400" y="196"/>
                      </a:moveTo>
                      <a:cubicBezTo>
                        <a:pt x="400" y="313"/>
                        <a:pt x="292" y="407"/>
                        <a:pt x="174" y="407"/>
                      </a:cubicBezTo>
                      <a:cubicBezTo>
                        <a:pt x="56" y="407"/>
                        <a:pt x="0" y="335"/>
                        <a:pt x="0" y="218"/>
                      </a:cubicBezTo>
                      <a:cubicBezTo>
                        <a:pt x="0" y="100"/>
                        <a:pt x="67" y="0"/>
                        <a:pt x="185" y="0"/>
                      </a:cubicBezTo>
                      <a:cubicBezTo>
                        <a:pt x="303" y="0"/>
                        <a:pt x="400" y="78"/>
                        <a:pt x="400" y="196"/>
                      </a:cubicBezTo>
                      <a:close/>
                    </a:path>
                  </a:pathLst>
                </a:custGeom>
                <a:solidFill>
                  <a:srgbClr val="72C7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647" name="Freeform 6">
                  <a:extLst>
                    <a:ext uri="{FF2B5EF4-FFF2-40B4-BE49-F238E27FC236}">
                      <a16:creationId xmlns="" xmlns:a16="http://schemas.microsoft.com/office/drawing/2014/main" id="{9AA29EB0-5864-42FB-B5CE-82AF0FBA9338}"/>
                    </a:ext>
                  </a:extLst>
                </p:cNvPr>
                <p:cNvSpPr/>
                <p:nvPr/>
              </p:nvSpPr>
              <p:spPr bwMode="auto">
                <a:xfrm>
                  <a:off x="9199364" y="3983696"/>
                  <a:ext cx="215024" cy="208606"/>
                </a:xfrm>
                <a:custGeom>
                  <a:avLst/>
                  <a:gdLst>
                    <a:gd name="T0" fmla="*/ 2147483647 w 317"/>
                    <a:gd name="T1" fmla="*/ 2147483647 h 308"/>
                    <a:gd name="T2" fmla="*/ 2147483647 w 317"/>
                    <a:gd name="T3" fmla="*/ 2147483647 h 308"/>
                    <a:gd name="T4" fmla="*/ 2147483647 w 317"/>
                    <a:gd name="T5" fmla="*/ 2147483647 h 308"/>
                    <a:gd name="T6" fmla="*/ 2147483647 w 317"/>
                    <a:gd name="T7" fmla="*/ 2147483647 h 308"/>
                    <a:gd name="T8" fmla="*/ 2147483647 w 317"/>
                    <a:gd name="T9" fmla="*/ 2147483647 h 30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7" h="308">
                      <a:moveTo>
                        <a:pt x="272" y="234"/>
                      </a:moveTo>
                      <a:cubicBezTo>
                        <a:pt x="227" y="298"/>
                        <a:pt x="132" y="308"/>
                        <a:pt x="68" y="263"/>
                      </a:cubicBezTo>
                      <a:cubicBezTo>
                        <a:pt x="3" y="218"/>
                        <a:pt x="0" y="157"/>
                        <a:pt x="45" y="93"/>
                      </a:cubicBezTo>
                      <a:cubicBezTo>
                        <a:pt x="90" y="29"/>
                        <a:pt x="165" y="0"/>
                        <a:pt x="229" y="45"/>
                      </a:cubicBezTo>
                      <a:cubicBezTo>
                        <a:pt x="293" y="90"/>
                        <a:pt x="317" y="170"/>
                        <a:pt x="272" y="234"/>
                      </a:cubicBezTo>
                      <a:close/>
                    </a:path>
                  </a:pathLst>
                </a:custGeom>
                <a:solidFill>
                  <a:srgbClr val="45A03E">
                    <a:alpha val="7294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648" name="Freeform 135">
                  <a:extLst>
                    <a:ext uri="{FF2B5EF4-FFF2-40B4-BE49-F238E27FC236}">
                      <a16:creationId xmlns="" xmlns:a16="http://schemas.microsoft.com/office/drawing/2014/main" id="{809EE399-A2F0-4783-8E90-E17F9910B3B9}"/>
                    </a:ext>
                  </a:extLst>
                </p:cNvPr>
                <p:cNvSpPr/>
                <p:nvPr/>
              </p:nvSpPr>
              <p:spPr bwMode="auto">
                <a:xfrm>
                  <a:off x="9325012" y="3957638"/>
                  <a:ext cx="38100" cy="38100"/>
                </a:xfrm>
                <a:custGeom>
                  <a:avLst/>
                  <a:gdLst>
                    <a:gd name="T0" fmla="*/ 2147483647 w 57"/>
                    <a:gd name="T1" fmla="*/ 2147483647 h 56"/>
                    <a:gd name="T2" fmla="*/ 2147483647 w 57"/>
                    <a:gd name="T3" fmla="*/ 2147483647 h 56"/>
                    <a:gd name="T4" fmla="*/ 2147483647 w 57"/>
                    <a:gd name="T5" fmla="*/ 2147483647 h 56"/>
                    <a:gd name="T6" fmla="*/ 2147483647 w 57"/>
                    <a:gd name="T7" fmla="*/ 2147483647 h 56"/>
                    <a:gd name="T8" fmla="*/ 2147483647 w 57"/>
                    <a:gd name="T9" fmla="*/ 2147483647 h 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7" h="56">
                      <a:moveTo>
                        <a:pt x="49" y="8"/>
                      </a:moveTo>
                      <a:cubicBezTo>
                        <a:pt x="57" y="15"/>
                        <a:pt x="55" y="31"/>
                        <a:pt x="43" y="42"/>
                      </a:cubicBezTo>
                      <a:cubicBezTo>
                        <a:pt x="32" y="53"/>
                        <a:pt x="17" y="56"/>
                        <a:pt x="8" y="48"/>
                      </a:cubicBezTo>
                      <a:cubicBezTo>
                        <a:pt x="0" y="41"/>
                        <a:pt x="3" y="25"/>
                        <a:pt x="14" y="14"/>
                      </a:cubicBezTo>
                      <a:cubicBezTo>
                        <a:pt x="25" y="3"/>
                        <a:pt x="41" y="0"/>
                        <a:pt x="49" y="8"/>
                      </a:cubicBezTo>
                      <a:close/>
                    </a:path>
                  </a:pathLst>
                </a:custGeom>
                <a:solidFill>
                  <a:srgbClr val="45A03E">
                    <a:alpha val="65097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649" name="Freeform 136">
                  <a:extLst>
                    <a:ext uri="{FF2B5EF4-FFF2-40B4-BE49-F238E27FC236}">
                      <a16:creationId xmlns="" xmlns:a16="http://schemas.microsoft.com/office/drawing/2014/main" id="{78145D34-B118-436C-87B7-0452865F303A}"/>
                    </a:ext>
                  </a:extLst>
                </p:cNvPr>
                <p:cNvSpPr/>
                <p:nvPr/>
              </p:nvSpPr>
              <p:spPr bwMode="auto">
                <a:xfrm>
                  <a:off x="9232261" y="3955256"/>
                  <a:ext cx="28575" cy="39688"/>
                </a:xfrm>
                <a:custGeom>
                  <a:avLst/>
                  <a:gdLst>
                    <a:gd name="T0" fmla="*/ 2147483647 w 43"/>
                    <a:gd name="T1" fmla="*/ 0 h 58"/>
                    <a:gd name="T2" fmla="*/ 2147483647 w 43"/>
                    <a:gd name="T3" fmla="*/ 2147483647 h 58"/>
                    <a:gd name="T4" fmla="*/ 2147483647 w 43"/>
                    <a:gd name="T5" fmla="*/ 2147483647 h 58"/>
                    <a:gd name="T6" fmla="*/ 2147483647 w 43"/>
                    <a:gd name="T7" fmla="*/ 2147483647 h 58"/>
                    <a:gd name="T8" fmla="*/ 2147483647 w 43"/>
                    <a:gd name="T9" fmla="*/ 0 h 5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3" h="57">
                      <a:moveTo>
                        <a:pt x="25" y="0"/>
                      </a:moveTo>
                      <a:cubicBezTo>
                        <a:pt x="36" y="1"/>
                        <a:pt x="43" y="14"/>
                        <a:pt x="42" y="30"/>
                      </a:cubicBezTo>
                      <a:cubicBezTo>
                        <a:pt x="40" y="46"/>
                        <a:pt x="30" y="58"/>
                        <a:pt x="19" y="57"/>
                      </a:cubicBezTo>
                      <a:cubicBezTo>
                        <a:pt x="8" y="57"/>
                        <a:pt x="0" y="44"/>
                        <a:pt x="2" y="28"/>
                      </a:cubicBezTo>
                      <a:cubicBezTo>
                        <a:pt x="3" y="12"/>
                        <a:pt x="14" y="0"/>
                        <a:pt x="25" y="0"/>
                      </a:cubicBezTo>
                      <a:close/>
                    </a:path>
                  </a:pathLst>
                </a:custGeom>
                <a:solidFill>
                  <a:srgbClr val="45A03E">
                    <a:alpha val="65097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650" name="Freeform 137">
                  <a:extLst>
                    <a:ext uri="{FF2B5EF4-FFF2-40B4-BE49-F238E27FC236}">
                      <a16:creationId xmlns="" xmlns:a16="http://schemas.microsoft.com/office/drawing/2014/main" id="{598296A8-311E-44CB-B34A-8B2DFD0363FD}"/>
                    </a:ext>
                  </a:extLst>
                </p:cNvPr>
                <p:cNvSpPr/>
                <p:nvPr/>
              </p:nvSpPr>
              <p:spPr bwMode="auto">
                <a:xfrm>
                  <a:off x="9267290" y="3963194"/>
                  <a:ext cx="28575" cy="23813"/>
                </a:xfrm>
                <a:custGeom>
                  <a:avLst/>
                  <a:gdLst>
                    <a:gd name="T0" fmla="*/ 2147483647 w 43"/>
                    <a:gd name="T1" fmla="*/ 2147483647 h 35"/>
                    <a:gd name="T2" fmla="*/ 2147483647 w 43"/>
                    <a:gd name="T3" fmla="*/ 2147483647 h 35"/>
                    <a:gd name="T4" fmla="*/ 2147483647 w 43"/>
                    <a:gd name="T5" fmla="*/ 2147483647 h 35"/>
                    <a:gd name="T6" fmla="*/ 2147483647 w 43"/>
                    <a:gd name="T7" fmla="*/ 2147483647 h 35"/>
                    <a:gd name="T8" fmla="*/ 2147483647 w 43"/>
                    <a:gd name="T9" fmla="*/ 2147483647 h 3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3" h="35">
                      <a:moveTo>
                        <a:pt x="39" y="28"/>
                      </a:moveTo>
                      <a:cubicBezTo>
                        <a:pt x="34" y="34"/>
                        <a:pt x="23" y="35"/>
                        <a:pt x="14" y="29"/>
                      </a:cubicBezTo>
                      <a:cubicBezTo>
                        <a:pt x="4" y="23"/>
                        <a:pt x="0" y="13"/>
                        <a:pt x="4" y="7"/>
                      </a:cubicBezTo>
                      <a:cubicBezTo>
                        <a:pt x="8" y="1"/>
                        <a:pt x="19" y="0"/>
                        <a:pt x="29" y="6"/>
                      </a:cubicBezTo>
                      <a:cubicBezTo>
                        <a:pt x="38" y="12"/>
                        <a:pt x="43" y="21"/>
                        <a:pt x="39" y="28"/>
                      </a:cubicBezTo>
                      <a:close/>
                    </a:path>
                  </a:pathLst>
                </a:custGeom>
                <a:solidFill>
                  <a:schemeClr val="bg1">
                    <a:alpha val="36862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651" name="Freeform 138">
                  <a:extLst>
                    <a:ext uri="{FF2B5EF4-FFF2-40B4-BE49-F238E27FC236}">
                      <a16:creationId xmlns="" xmlns:a16="http://schemas.microsoft.com/office/drawing/2014/main" id="{AFD9DDB7-D126-4EC1-A630-D1627EA07B8D}"/>
                    </a:ext>
                  </a:extLst>
                </p:cNvPr>
                <p:cNvSpPr/>
                <p:nvPr/>
              </p:nvSpPr>
              <p:spPr bwMode="auto">
                <a:xfrm>
                  <a:off x="9197318" y="3984625"/>
                  <a:ext cx="28575" cy="22225"/>
                </a:xfrm>
                <a:custGeom>
                  <a:avLst/>
                  <a:gdLst>
                    <a:gd name="T0" fmla="*/ 2147483647 w 43"/>
                    <a:gd name="T1" fmla="*/ 2147483647 h 34"/>
                    <a:gd name="T2" fmla="*/ 2147483647 w 43"/>
                    <a:gd name="T3" fmla="*/ 2147483647 h 34"/>
                    <a:gd name="T4" fmla="*/ 2147483647 w 43"/>
                    <a:gd name="T5" fmla="*/ 2147483647 h 34"/>
                    <a:gd name="T6" fmla="*/ 2147483647 w 43"/>
                    <a:gd name="T7" fmla="*/ 2147483647 h 34"/>
                    <a:gd name="T8" fmla="*/ 2147483647 w 43"/>
                    <a:gd name="T9" fmla="*/ 2147483647 h 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3" h="34">
                      <a:moveTo>
                        <a:pt x="39" y="27"/>
                      </a:moveTo>
                      <a:cubicBezTo>
                        <a:pt x="34" y="34"/>
                        <a:pt x="23" y="34"/>
                        <a:pt x="14" y="29"/>
                      </a:cubicBezTo>
                      <a:cubicBezTo>
                        <a:pt x="4" y="23"/>
                        <a:pt x="0" y="13"/>
                        <a:pt x="4" y="7"/>
                      </a:cubicBezTo>
                      <a:cubicBezTo>
                        <a:pt x="8" y="0"/>
                        <a:pt x="19" y="0"/>
                        <a:pt x="29" y="5"/>
                      </a:cubicBezTo>
                      <a:cubicBezTo>
                        <a:pt x="38" y="11"/>
                        <a:pt x="43" y="21"/>
                        <a:pt x="39" y="27"/>
                      </a:cubicBezTo>
                      <a:close/>
                    </a:path>
                  </a:pathLst>
                </a:custGeom>
                <a:solidFill>
                  <a:schemeClr val="bg1">
                    <a:alpha val="36862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652" name="Freeform 139">
                  <a:extLst>
                    <a:ext uri="{FF2B5EF4-FFF2-40B4-BE49-F238E27FC236}">
                      <a16:creationId xmlns="" xmlns:a16="http://schemas.microsoft.com/office/drawing/2014/main" id="{7AFB178E-76E0-4C1A-851B-2EA6566D5991}"/>
                    </a:ext>
                  </a:extLst>
                </p:cNvPr>
                <p:cNvSpPr/>
                <p:nvPr/>
              </p:nvSpPr>
              <p:spPr bwMode="auto">
                <a:xfrm>
                  <a:off x="9219543" y="3998654"/>
                  <a:ext cx="34925" cy="30163"/>
                </a:xfrm>
                <a:custGeom>
                  <a:avLst/>
                  <a:gdLst>
                    <a:gd name="T0" fmla="*/ 2147483647 w 51"/>
                    <a:gd name="T1" fmla="*/ 2147483647 h 44"/>
                    <a:gd name="T2" fmla="*/ 2147483647 w 51"/>
                    <a:gd name="T3" fmla="*/ 2147483647 h 44"/>
                    <a:gd name="T4" fmla="*/ 2147483647 w 51"/>
                    <a:gd name="T5" fmla="*/ 2147483647 h 44"/>
                    <a:gd name="T6" fmla="*/ 2147483647 w 51"/>
                    <a:gd name="T7" fmla="*/ 2147483647 h 44"/>
                    <a:gd name="T8" fmla="*/ 2147483647 w 51"/>
                    <a:gd name="T9" fmla="*/ 2147483647 h 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1" h="44">
                      <a:moveTo>
                        <a:pt x="45" y="9"/>
                      </a:moveTo>
                      <a:cubicBezTo>
                        <a:pt x="51" y="18"/>
                        <a:pt x="46" y="30"/>
                        <a:pt x="35" y="37"/>
                      </a:cubicBezTo>
                      <a:cubicBezTo>
                        <a:pt x="24" y="44"/>
                        <a:pt x="11" y="43"/>
                        <a:pt x="5" y="35"/>
                      </a:cubicBezTo>
                      <a:cubicBezTo>
                        <a:pt x="0" y="26"/>
                        <a:pt x="4" y="14"/>
                        <a:pt x="15" y="7"/>
                      </a:cubicBezTo>
                      <a:cubicBezTo>
                        <a:pt x="26" y="0"/>
                        <a:pt x="40" y="1"/>
                        <a:pt x="45" y="9"/>
                      </a:cubicBezTo>
                      <a:close/>
                    </a:path>
                  </a:pathLst>
                </a:custGeom>
                <a:solidFill>
                  <a:schemeClr val="bg1">
                    <a:alpha val="36862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653" name="Freeform 140">
                  <a:extLst>
                    <a:ext uri="{FF2B5EF4-FFF2-40B4-BE49-F238E27FC236}">
                      <a16:creationId xmlns="" xmlns:a16="http://schemas.microsoft.com/office/drawing/2014/main" id="{44796E62-E2C2-4CB5-BD63-7B4F00091579}"/>
                    </a:ext>
                  </a:extLst>
                </p:cNvPr>
                <p:cNvSpPr/>
                <p:nvPr/>
              </p:nvSpPr>
              <p:spPr bwMode="auto">
                <a:xfrm>
                  <a:off x="9178820" y="4050812"/>
                  <a:ext cx="31750" cy="23813"/>
                </a:xfrm>
                <a:custGeom>
                  <a:avLst/>
                  <a:gdLst>
                    <a:gd name="T0" fmla="*/ 2147483647 w 49"/>
                    <a:gd name="T1" fmla="*/ 2147483647 h 35"/>
                    <a:gd name="T2" fmla="*/ 2147483647 w 49"/>
                    <a:gd name="T3" fmla="*/ 2147483647 h 35"/>
                    <a:gd name="T4" fmla="*/ 2147483647 w 49"/>
                    <a:gd name="T5" fmla="*/ 2147483647 h 35"/>
                    <a:gd name="T6" fmla="*/ 2147483647 w 49"/>
                    <a:gd name="T7" fmla="*/ 2147483647 h 35"/>
                    <a:gd name="T8" fmla="*/ 2147483647 w 49"/>
                    <a:gd name="T9" fmla="*/ 2147483647 h 3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9" h="35">
                      <a:moveTo>
                        <a:pt x="48" y="14"/>
                      </a:moveTo>
                      <a:cubicBezTo>
                        <a:pt x="49" y="23"/>
                        <a:pt x="40" y="31"/>
                        <a:pt x="27" y="33"/>
                      </a:cubicBezTo>
                      <a:cubicBezTo>
                        <a:pt x="14" y="35"/>
                        <a:pt x="3" y="30"/>
                        <a:pt x="2" y="21"/>
                      </a:cubicBezTo>
                      <a:cubicBezTo>
                        <a:pt x="0" y="12"/>
                        <a:pt x="10" y="4"/>
                        <a:pt x="22" y="2"/>
                      </a:cubicBezTo>
                      <a:cubicBezTo>
                        <a:pt x="35" y="0"/>
                        <a:pt x="47" y="6"/>
                        <a:pt x="48" y="14"/>
                      </a:cubicBezTo>
                      <a:close/>
                    </a:path>
                  </a:pathLst>
                </a:custGeom>
                <a:solidFill>
                  <a:schemeClr val="bg1">
                    <a:alpha val="36862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654" name="Freeform 141">
                  <a:extLst>
                    <a:ext uri="{FF2B5EF4-FFF2-40B4-BE49-F238E27FC236}">
                      <a16:creationId xmlns="" xmlns:a16="http://schemas.microsoft.com/office/drawing/2014/main" id="{C054094A-DE49-4E05-B9C0-B64C483CEDB4}"/>
                    </a:ext>
                  </a:extLst>
                </p:cNvPr>
                <p:cNvSpPr/>
                <p:nvPr/>
              </p:nvSpPr>
              <p:spPr bwMode="auto">
                <a:xfrm>
                  <a:off x="9189276" y="4016000"/>
                  <a:ext cx="33338" cy="28575"/>
                </a:xfrm>
                <a:custGeom>
                  <a:avLst/>
                  <a:gdLst>
                    <a:gd name="T0" fmla="*/ 2147483647 w 49"/>
                    <a:gd name="T1" fmla="*/ 2147483647 h 40"/>
                    <a:gd name="T2" fmla="*/ 2147483647 w 49"/>
                    <a:gd name="T3" fmla="*/ 2147483647 h 40"/>
                    <a:gd name="T4" fmla="*/ 2147483647 w 49"/>
                    <a:gd name="T5" fmla="*/ 2147483647 h 40"/>
                    <a:gd name="T6" fmla="*/ 2147483647 w 49"/>
                    <a:gd name="T7" fmla="*/ 2147483647 h 40"/>
                    <a:gd name="T8" fmla="*/ 2147483647 w 49"/>
                    <a:gd name="T9" fmla="*/ 2147483647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9" h="40">
                      <a:moveTo>
                        <a:pt x="45" y="31"/>
                      </a:moveTo>
                      <a:cubicBezTo>
                        <a:pt x="41" y="39"/>
                        <a:pt x="29" y="40"/>
                        <a:pt x="17" y="34"/>
                      </a:cubicBezTo>
                      <a:cubicBezTo>
                        <a:pt x="6" y="28"/>
                        <a:pt x="0" y="16"/>
                        <a:pt x="5" y="9"/>
                      </a:cubicBezTo>
                      <a:cubicBezTo>
                        <a:pt x="9" y="1"/>
                        <a:pt x="21" y="0"/>
                        <a:pt x="32" y="6"/>
                      </a:cubicBezTo>
                      <a:cubicBezTo>
                        <a:pt x="44" y="13"/>
                        <a:pt x="49" y="24"/>
                        <a:pt x="45" y="31"/>
                      </a:cubicBezTo>
                      <a:close/>
                    </a:path>
                  </a:pathLst>
                </a:custGeom>
                <a:solidFill>
                  <a:srgbClr val="45A03E">
                    <a:alpha val="65097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655" name="Freeform 142">
                  <a:extLst>
                    <a:ext uri="{FF2B5EF4-FFF2-40B4-BE49-F238E27FC236}">
                      <a16:creationId xmlns="" xmlns:a16="http://schemas.microsoft.com/office/drawing/2014/main" id="{EFB523CA-49F4-4E98-A01D-62C3350E9B9B}"/>
                    </a:ext>
                  </a:extLst>
                </p:cNvPr>
                <p:cNvSpPr/>
                <p:nvPr/>
              </p:nvSpPr>
              <p:spPr bwMode="auto">
                <a:xfrm>
                  <a:off x="9179520" y="4085436"/>
                  <a:ext cx="22225" cy="28575"/>
                </a:xfrm>
                <a:custGeom>
                  <a:avLst/>
                  <a:gdLst>
                    <a:gd name="T0" fmla="*/ 2147483647 w 34"/>
                    <a:gd name="T1" fmla="*/ 2147483647 h 41"/>
                    <a:gd name="T2" fmla="*/ 2147483647 w 34"/>
                    <a:gd name="T3" fmla="*/ 2147483647 h 41"/>
                    <a:gd name="T4" fmla="*/ 2147483647 w 34"/>
                    <a:gd name="T5" fmla="*/ 2147483647 h 41"/>
                    <a:gd name="T6" fmla="*/ 2147483647 w 34"/>
                    <a:gd name="T7" fmla="*/ 2147483647 h 41"/>
                    <a:gd name="T8" fmla="*/ 2147483647 w 34"/>
                    <a:gd name="T9" fmla="*/ 2147483647 h 4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4" h="41">
                      <a:moveTo>
                        <a:pt x="7" y="38"/>
                      </a:moveTo>
                      <a:cubicBezTo>
                        <a:pt x="1" y="35"/>
                        <a:pt x="0" y="24"/>
                        <a:pt x="5" y="15"/>
                      </a:cubicBezTo>
                      <a:cubicBezTo>
                        <a:pt x="11" y="5"/>
                        <a:pt x="20" y="0"/>
                        <a:pt x="26" y="4"/>
                      </a:cubicBezTo>
                      <a:cubicBezTo>
                        <a:pt x="33" y="7"/>
                        <a:pt x="34" y="18"/>
                        <a:pt x="28" y="27"/>
                      </a:cubicBezTo>
                      <a:cubicBezTo>
                        <a:pt x="23" y="37"/>
                        <a:pt x="14" y="41"/>
                        <a:pt x="7" y="38"/>
                      </a:cubicBezTo>
                      <a:close/>
                    </a:path>
                  </a:pathLst>
                </a:custGeom>
                <a:solidFill>
                  <a:srgbClr val="45A03E">
                    <a:alpha val="65097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656" name="Freeform 143">
                  <a:extLst>
                    <a:ext uri="{FF2B5EF4-FFF2-40B4-BE49-F238E27FC236}">
                      <a16:creationId xmlns="" xmlns:a16="http://schemas.microsoft.com/office/drawing/2014/main" id="{69881019-0980-4C28-8C1E-A2D2BB89AAC7}"/>
                    </a:ext>
                  </a:extLst>
                </p:cNvPr>
                <p:cNvSpPr/>
                <p:nvPr/>
              </p:nvSpPr>
              <p:spPr bwMode="auto">
                <a:xfrm>
                  <a:off x="9375041" y="3982049"/>
                  <a:ext cx="20638" cy="22225"/>
                </a:xfrm>
                <a:custGeom>
                  <a:avLst/>
                  <a:gdLst>
                    <a:gd name="T0" fmla="*/ 2147483647 w 31"/>
                    <a:gd name="T1" fmla="*/ 2147483647 h 34"/>
                    <a:gd name="T2" fmla="*/ 2147483647 w 31"/>
                    <a:gd name="T3" fmla="*/ 2147483647 h 34"/>
                    <a:gd name="T4" fmla="*/ 2147483647 w 31"/>
                    <a:gd name="T5" fmla="*/ 2147483647 h 34"/>
                    <a:gd name="T6" fmla="*/ 2147483647 w 31"/>
                    <a:gd name="T7" fmla="*/ 2147483647 h 34"/>
                    <a:gd name="T8" fmla="*/ 2147483647 w 31"/>
                    <a:gd name="T9" fmla="*/ 2147483647 h 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4">
                      <a:moveTo>
                        <a:pt x="8" y="31"/>
                      </a:moveTo>
                      <a:cubicBezTo>
                        <a:pt x="2" y="27"/>
                        <a:pt x="0" y="18"/>
                        <a:pt x="4" y="10"/>
                      </a:cubicBezTo>
                      <a:cubicBezTo>
                        <a:pt x="8" y="3"/>
                        <a:pt x="17" y="0"/>
                        <a:pt x="23" y="3"/>
                      </a:cubicBezTo>
                      <a:cubicBezTo>
                        <a:pt x="30" y="6"/>
                        <a:pt x="31" y="15"/>
                        <a:pt x="27" y="23"/>
                      </a:cubicBezTo>
                      <a:cubicBezTo>
                        <a:pt x="23" y="31"/>
                        <a:pt x="14" y="34"/>
                        <a:pt x="8" y="31"/>
                      </a:cubicBezTo>
                      <a:close/>
                    </a:path>
                  </a:pathLst>
                </a:custGeom>
                <a:solidFill>
                  <a:schemeClr val="bg1">
                    <a:alpha val="36862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657" name="Freeform 144">
                  <a:extLst>
                    <a:ext uri="{FF2B5EF4-FFF2-40B4-BE49-F238E27FC236}">
                      <a16:creationId xmlns="" xmlns:a16="http://schemas.microsoft.com/office/drawing/2014/main" id="{BF72370D-7F0E-4293-B087-81374FC680A5}"/>
                    </a:ext>
                  </a:extLst>
                </p:cNvPr>
                <p:cNvSpPr/>
                <p:nvPr/>
              </p:nvSpPr>
              <p:spPr bwMode="auto">
                <a:xfrm>
                  <a:off x="9303826" y="3938587"/>
                  <a:ext cx="22225" cy="23813"/>
                </a:xfrm>
                <a:custGeom>
                  <a:avLst/>
                  <a:gdLst>
                    <a:gd name="T0" fmla="*/ 2147483647 w 32"/>
                    <a:gd name="T1" fmla="*/ 2147483647 h 35"/>
                    <a:gd name="T2" fmla="*/ 2147483647 w 32"/>
                    <a:gd name="T3" fmla="*/ 2147483647 h 35"/>
                    <a:gd name="T4" fmla="*/ 2147483647 w 32"/>
                    <a:gd name="T5" fmla="*/ 2147483647 h 35"/>
                    <a:gd name="T6" fmla="*/ 2147483647 w 32"/>
                    <a:gd name="T7" fmla="*/ 2147483647 h 35"/>
                    <a:gd name="T8" fmla="*/ 2147483647 w 32"/>
                    <a:gd name="T9" fmla="*/ 2147483647 h 3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" h="35">
                      <a:moveTo>
                        <a:pt x="9" y="31"/>
                      </a:moveTo>
                      <a:cubicBezTo>
                        <a:pt x="2" y="28"/>
                        <a:pt x="0" y="19"/>
                        <a:pt x="5" y="11"/>
                      </a:cubicBezTo>
                      <a:cubicBezTo>
                        <a:pt x="9" y="4"/>
                        <a:pt x="18" y="0"/>
                        <a:pt x="24" y="4"/>
                      </a:cubicBezTo>
                      <a:cubicBezTo>
                        <a:pt x="30" y="7"/>
                        <a:pt x="32" y="16"/>
                        <a:pt x="28" y="24"/>
                      </a:cubicBezTo>
                      <a:cubicBezTo>
                        <a:pt x="24" y="31"/>
                        <a:pt x="15" y="35"/>
                        <a:pt x="9" y="31"/>
                      </a:cubicBezTo>
                      <a:close/>
                    </a:path>
                  </a:pathLst>
                </a:custGeom>
                <a:solidFill>
                  <a:schemeClr val="bg1">
                    <a:alpha val="36862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658" name="Freeform 145">
                  <a:extLst>
                    <a:ext uri="{FF2B5EF4-FFF2-40B4-BE49-F238E27FC236}">
                      <a16:creationId xmlns="" xmlns:a16="http://schemas.microsoft.com/office/drawing/2014/main" id="{BF67454B-4889-4428-93FD-705D89E06A7C}"/>
                    </a:ext>
                  </a:extLst>
                </p:cNvPr>
                <p:cNvSpPr/>
                <p:nvPr/>
              </p:nvSpPr>
              <p:spPr bwMode="auto">
                <a:xfrm>
                  <a:off x="9380288" y="4010819"/>
                  <a:ext cx="30163" cy="22225"/>
                </a:xfrm>
                <a:custGeom>
                  <a:avLst/>
                  <a:gdLst>
                    <a:gd name="T0" fmla="*/ 2147483647 w 45"/>
                    <a:gd name="T1" fmla="*/ 2147483647 h 32"/>
                    <a:gd name="T2" fmla="*/ 2147483647 w 45"/>
                    <a:gd name="T3" fmla="*/ 2147483647 h 32"/>
                    <a:gd name="T4" fmla="*/ 2147483647 w 45"/>
                    <a:gd name="T5" fmla="*/ 2147483647 h 32"/>
                    <a:gd name="T6" fmla="*/ 2147483647 w 45"/>
                    <a:gd name="T7" fmla="*/ 2147483647 h 32"/>
                    <a:gd name="T8" fmla="*/ 2147483647 w 45"/>
                    <a:gd name="T9" fmla="*/ 2147483647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5" h="32">
                      <a:moveTo>
                        <a:pt x="44" y="13"/>
                      </a:moveTo>
                      <a:cubicBezTo>
                        <a:pt x="45" y="21"/>
                        <a:pt x="37" y="29"/>
                        <a:pt x="25" y="30"/>
                      </a:cubicBezTo>
                      <a:cubicBezTo>
                        <a:pt x="13" y="32"/>
                        <a:pt x="3" y="27"/>
                        <a:pt x="2" y="19"/>
                      </a:cubicBezTo>
                      <a:cubicBezTo>
                        <a:pt x="0" y="11"/>
                        <a:pt x="9" y="4"/>
                        <a:pt x="21" y="2"/>
                      </a:cubicBezTo>
                      <a:cubicBezTo>
                        <a:pt x="32" y="0"/>
                        <a:pt x="43" y="5"/>
                        <a:pt x="44" y="13"/>
                      </a:cubicBezTo>
                      <a:close/>
                    </a:path>
                  </a:pathLst>
                </a:custGeom>
                <a:solidFill>
                  <a:srgbClr val="45A03E">
                    <a:alpha val="65097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p:grpSp>
        </p:grpSp>
        <p:grpSp>
          <p:nvGrpSpPr>
            <p:cNvPr id="634" name="Group 146">
              <a:extLst>
                <a:ext uri="{FF2B5EF4-FFF2-40B4-BE49-F238E27FC236}">
                  <a16:creationId xmlns="" xmlns:a16="http://schemas.microsoft.com/office/drawing/2014/main" id="{E01BCA1E-8FD5-443E-B340-014104C1862A}"/>
                </a:ext>
              </a:extLst>
            </p:cNvPr>
            <p:cNvGrpSpPr/>
            <p:nvPr/>
          </p:nvGrpSpPr>
          <p:grpSpPr>
            <a:xfrm>
              <a:off x="731647" y="1515294"/>
              <a:ext cx="784547" cy="1021105"/>
              <a:chOff x="9202627" y="3818951"/>
              <a:chExt cx="681456" cy="887207"/>
            </a:xfrm>
          </p:grpSpPr>
          <p:sp>
            <p:nvSpPr>
              <p:cNvPr id="635" name="TextBox 147">
                <a:extLst>
                  <a:ext uri="{FF2B5EF4-FFF2-40B4-BE49-F238E27FC236}">
                    <a16:creationId xmlns="" xmlns:a16="http://schemas.microsoft.com/office/drawing/2014/main" id="{702A1B75-9FAF-4999-BE21-588251CD88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02627" y="4289379"/>
                <a:ext cx="681456" cy="4167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Font typeface="Symbol" pitchFamily="18" charset="2"/>
                  <a:buChar char="¨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-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Char char="-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Symbol" pitchFamily="18" charset="2"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</a:rPr>
                  <a:t>LTi</a:t>
                </a: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</a:rPr>
                  <a:t>-клетки</a:t>
                </a:r>
                <a:r>
                  <a:rPr kumimoji="0" lang="ru-RU" sz="10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</a:rPr>
                  <a:t>7</a:t>
                </a:r>
              </a:p>
            </p:txBody>
          </p:sp>
          <p:grpSp>
            <p:nvGrpSpPr>
              <p:cNvPr id="636" name="Group 89">
                <a:extLst>
                  <a:ext uri="{FF2B5EF4-FFF2-40B4-BE49-F238E27FC236}">
                    <a16:creationId xmlns="" xmlns:a16="http://schemas.microsoft.com/office/drawing/2014/main" id="{502B12E2-3BB7-46F8-92AA-6DCA88B95669}"/>
                  </a:ext>
                </a:extLst>
              </p:cNvPr>
              <p:cNvGrpSpPr/>
              <p:nvPr/>
            </p:nvGrpSpPr>
            <p:grpSpPr>
              <a:xfrm>
                <a:off x="9296823" y="3818951"/>
                <a:ext cx="489278" cy="489279"/>
                <a:chOff x="4080881" y="1443963"/>
                <a:chExt cx="973154" cy="973154"/>
              </a:xfrm>
            </p:grpSpPr>
            <p:sp>
              <p:nvSpPr>
                <p:cNvPr id="640" name="Oval 97">
                  <a:extLst>
                    <a:ext uri="{FF2B5EF4-FFF2-40B4-BE49-F238E27FC236}">
                      <a16:creationId xmlns="" xmlns:a16="http://schemas.microsoft.com/office/drawing/2014/main" id="{9F136A9C-3338-4041-9F3F-2ED15FF994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80881" y="1443963"/>
                  <a:ext cx="973154" cy="973154"/>
                </a:xfrm>
                <a:prstGeom prst="ellipse">
                  <a:avLst/>
                </a:prstGeom>
                <a:solidFill>
                  <a:schemeClr val="bg2">
                    <a:lumMod val="40000"/>
                    <a:lumOff val="60000"/>
                    <a:alpha val="2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Font typeface="Symbol" pitchFamily="18" charset="2"/>
                    <a:buChar char="¨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-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Symbol" pitchFamily="18" charset="2"/>
                    <a:buNone/>
                    <a:tabLst/>
                    <a:defRPr/>
                  </a:pPr>
                  <a:endParaRPr kumimoji="0" lang="ru-RU" alt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641" name="Oval 97">
                  <a:extLst>
                    <a:ext uri="{FF2B5EF4-FFF2-40B4-BE49-F238E27FC236}">
                      <a16:creationId xmlns="" xmlns:a16="http://schemas.microsoft.com/office/drawing/2014/main" id="{B6788AA5-B9E5-4D48-9CA6-212CDEA248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05288" y="1560291"/>
                  <a:ext cx="728663" cy="728663"/>
                </a:xfrm>
                <a:prstGeom prst="ellipse">
                  <a:avLst/>
                </a:prstGeom>
                <a:solidFill>
                  <a:schemeClr val="bg2">
                    <a:lumMod val="40000"/>
                    <a:lumOff val="60000"/>
                    <a:alpha val="30196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Font typeface="Symbol" pitchFamily="18" charset="2"/>
                    <a:buChar char="¨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-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Symbol" pitchFamily="18" charset="2"/>
                    <a:buNone/>
                    <a:tabLst/>
                    <a:defRPr/>
                  </a:pPr>
                  <a:endParaRPr kumimoji="0" lang="ru-RU" alt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</a:endParaRPr>
                </a:p>
              </p:txBody>
            </p:sp>
          </p:grpSp>
          <p:sp>
            <p:nvSpPr>
              <p:cNvPr id="637" name="AutoShape 22">
                <a:extLst>
                  <a:ext uri="{FF2B5EF4-FFF2-40B4-BE49-F238E27FC236}">
                    <a16:creationId xmlns="" xmlns:a16="http://schemas.microsoft.com/office/drawing/2014/main" id="{5852233A-9E16-4447-A151-D3B1381D47A0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9423400" y="3932238"/>
                <a:ext cx="265113" cy="2714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638" name="Freeform 24">
                <a:extLst>
                  <a:ext uri="{FF2B5EF4-FFF2-40B4-BE49-F238E27FC236}">
                    <a16:creationId xmlns="" xmlns:a16="http://schemas.microsoft.com/office/drawing/2014/main" id="{AC469083-3E91-4DB9-A597-E8BF34329183}"/>
                  </a:ext>
                </a:extLst>
              </p:cNvPr>
              <p:cNvSpPr/>
              <p:nvPr/>
            </p:nvSpPr>
            <p:spPr bwMode="auto">
              <a:xfrm>
                <a:off x="9423400" y="3932238"/>
                <a:ext cx="265113" cy="271462"/>
              </a:xfrm>
              <a:custGeom>
                <a:avLst/>
                <a:gdLst>
                  <a:gd name="T0" fmla="*/ 2147483647 w 400"/>
                  <a:gd name="T1" fmla="*/ 2147483647 h 407"/>
                  <a:gd name="T2" fmla="*/ 2147483647 w 400"/>
                  <a:gd name="T3" fmla="*/ 2147483647 h 407"/>
                  <a:gd name="T4" fmla="*/ 0 w 400"/>
                  <a:gd name="T5" fmla="*/ 2147483647 h 407"/>
                  <a:gd name="T6" fmla="*/ 2147483647 w 400"/>
                  <a:gd name="T7" fmla="*/ 0 h 407"/>
                  <a:gd name="T8" fmla="*/ 2147483647 w 400"/>
                  <a:gd name="T9" fmla="*/ 2147483647 h 4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00" h="407">
                    <a:moveTo>
                      <a:pt x="400" y="196"/>
                    </a:moveTo>
                    <a:cubicBezTo>
                      <a:pt x="400" y="313"/>
                      <a:pt x="292" y="407"/>
                      <a:pt x="174" y="407"/>
                    </a:cubicBezTo>
                    <a:cubicBezTo>
                      <a:pt x="56" y="407"/>
                      <a:pt x="0" y="335"/>
                      <a:pt x="0" y="218"/>
                    </a:cubicBezTo>
                    <a:cubicBezTo>
                      <a:pt x="0" y="100"/>
                      <a:pt x="67" y="0"/>
                      <a:pt x="185" y="0"/>
                    </a:cubicBezTo>
                    <a:cubicBezTo>
                      <a:pt x="303" y="0"/>
                      <a:pt x="400" y="78"/>
                      <a:pt x="400" y="196"/>
                    </a:cubicBezTo>
                    <a:close/>
                  </a:path>
                </a:pathLst>
              </a:custGeom>
              <a:solidFill>
                <a:srgbClr val="D87D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639" name="Freeform 25">
                <a:extLst>
                  <a:ext uri="{FF2B5EF4-FFF2-40B4-BE49-F238E27FC236}">
                    <a16:creationId xmlns="" xmlns:a16="http://schemas.microsoft.com/office/drawing/2014/main" id="{B33212AC-D893-42E3-A4B0-87309A61A117}"/>
                  </a:ext>
                </a:extLst>
              </p:cNvPr>
              <p:cNvSpPr/>
              <p:nvPr/>
            </p:nvSpPr>
            <p:spPr bwMode="auto">
              <a:xfrm>
                <a:off x="9455150" y="3986213"/>
                <a:ext cx="211138" cy="204787"/>
              </a:xfrm>
              <a:custGeom>
                <a:avLst/>
                <a:gdLst>
                  <a:gd name="T0" fmla="*/ 2147483647 w 317"/>
                  <a:gd name="T1" fmla="*/ 2147483647 h 308"/>
                  <a:gd name="T2" fmla="*/ 2147483647 w 317"/>
                  <a:gd name="T3" fmla="*/ 2147483647 h 308"/>
                  <a:gd name="T4" fmla="*/ 2147483647 w 317"/>
                  <a:gd name="T5" fmla="*/ 2147483647 h 308"/>
                  <a:gd name="T6" fmla="*/ 2147483647 w 317"/>
                  <a:gd name="T7" fmla="*/ 2147483647 h 308"/>
                  <a:gd name="T8" fmla="*/ 2147483647 w 317"/>
                  <a:gd name="T9" fmla="*/ 2147483647 h 3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7" h="308">
                    <a:moveTo>
                      <a:pt x="272" y="234"/>
                    </a:moveTo>
                    <a:cubicBezTo>
                      <a:pt x="227" y="298"/>
                      <a:pt x="132" y="308"/>
                      <a:pt x="68" y="263"/>
                    </a:cubicBezTo>
                    <a:cubicBezTo>
                      <a:pt x="3" y="218"/>
                      <a:pt x="0" y="157"/>
                      <a:pt x="45" y="93"/>
                    </a:cubicBezTo>
                    <a:cubicBezTo>
                      <a:pt x="90" y="29"/>
                      <a:pt x="165" y="0"/>
                      <a:pt x="229" y="45"/>
                    </a:cubicBezTo>
                    <a:cubicBezTo>
                      <a:pt x="293" y="90"/>
                      <a:pt x="317" y="170"/>
                      <a:pt x="272" y="234"/>
                    </a:cubicBezTo>
                    <a:close/>
                  </a:path>
                </a:pathLst>
              </a:custGeom>
              <a:solidFill>
                <a:srgbClr val="EAB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</p:grpSp>
      <p:grpSp>
        <p:nvGrpSpPr>
          <p:cNvPr id="707" name="Group 706">
            <a:extLst>
              <a:ext uri="{FF2B5EF4-FFF2-40B4-BE49-F238E27FC236}">
                <a16:creationId xmlns="" xmlns:a16="http://schemas.microsoft.com/office/drawing/2014/main" id="{33F5C7B4-E2AF-4FF6-AF7C-5E19FF8746B4}"/>
              </a:ext>
            </a:extLst>
          </p:cNvPr>
          <p:cNvGrpSpPr/>
          <p:nvPr/>
        </p:nvGrpSpPr>
        <p:grpSpPr>
          <a:xfrm>
            <a:off x="6966189" y="4184099"/>
            <a:ext cx="1223204" cy="709233"/>
            <a:chOff x="8282310" y="4232139"/>
            <a:chExt cx="1306804" cy="793877"/>
          </a:xfrm>
        </p:grpSpPr>
        <p:sp>
          <p:nvSpPr>
            <p:cNvPr id="708" name="TextBox 93">
              <a:extLst>
                <a:ext uri="{FF2B5EF4-FFF2-40B4-BE49-F238E27FC236}">
                  <a16:creationId xmlns="" xmlns:a16="http://schemas.microsoft.com/office/drawing/2014/main" id="{EE50C6BC-9027-4304-8D1A-CF0234C3D6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81657" y="4750410"/>
              <a:ext cx="1308111" cy="273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SzPct val="80000"/>
                <a:buFont typeface="Symbol" pitchFamily="18" charset="2"/>
                <a:buChar char="¨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SzPct val="8000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80000"/>
                <a:buChar char="-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bg2"/>
                </a:buClr>
                <a:buSzPct val="8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SzPct val="8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8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8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8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8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mbol" pitchFamily="18" charset="2"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</a:rPr>
                <a:t>Кератиноциты</a:t>
              </a:r>
              <a:r>
                <a:rPr kumimoji="0" lang="ru-RU" sz="1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</a:rPr>
                <a:t>3</a:t>
              </a:r>
            </a:p>
          </p:txBody>
        </p:sp>
        <p:grpSp>
          <p:nvGrpSpPr>
            <p:cNvPr id="709" name="Group 708">
              <a:extLst>
                <a:ext uri="{FF2B5EF4-FFF2-40B4-BE49-F238E27FC236}">
                  <a16:creationId xmlns="" xmlns:a16="http://schemas.microsoft.com/office/drawing/2014/main" id="{8EAB77B4-E92F-45CE-BFEE-D556EA297EEB}"/>
                </a:ext>
              </a:extLst>
            </p:cNvPr>
            <p:cNvGrpSpPr/>
            <p:nvPr/>
          </p:nvGrpSpPr>
          <p:grpSpPr>
            <a:xfrm>
              <a:off x="8662785" y="4232139"/>
              <a:ext cx="563296" cy="563121"/>
              <a:chOff x="8235832" y="3430585"/>
              <a:chExt cx="563296" cy="563121"/>
            </a:xfrm>
          </p:grpSpPr>
          <p:grpSp>
            <p:nvGrpSpPr>
              <p:cNvPr id="710" name="Group 709">
                <a:extLst>
                  <a:ext uri="{FF2B5EF4-FFF2-40B4-BE49-F238E27FC236}">
                    <a16:creationId xmlns="" xmlns:a16="http://schemas.microsoft.com/office/drawing/2014/main" id="{1AE4059D-FCFD-4CEC-9B10-DCD0F6C294E3}"/>
                  </a:ext>
                </a:extLst>
              </p:cNvPr>
              <p:cNvGrpSpPr/>
              <p:nvPr/>
            </p:nvGrpSpPr>
            <p:grpSpPr>
              <a:xfrm>
                <a:off x="8235832" y="3430585"/>
                <a:ext cx="563296" cy="563121"/>
                <a:chOff x="8049247" y="3531355"/>
                <a:chExt cx="563296" cy="563121"/>
              </a:xfrm>
            </p:grpSpPr>
            <p:sp>
              <p:nvSpPr>
                <p:cNvPr id="731" name="Oval 97">
                  <a:extLst>
                    <a:ext uri="{FF2B5EF4-FFF2-40B4-BE49-F238E27FC236}">
                      <a16:creationId xmlns="" xmlns:a16="http://schemas.microsoft.com/office/drawing/2014/main" id="{CFA48198-25C3-4E2C-A0DC-1EE6640708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49247" y="3531355"/>
                  <a:ext cx="563296" cy="563121"/>
                </a:xfrm>
                <a:prstGeom prst="ellipse">
                  <a:avLst/>
                </a:prstGeom>
                <a:solidFill>
                  <a:schemeClr val="bg2">
                    <a:lumMod val="40000"/>
                    <a:lumOff val="60000"/>
                    <a:alpha val="2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Font typeface="Symbol" pitchFamily="18" charset="2"/>
                    <a:buChar char="¨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-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Symbol" pitchFamily="18" charset="2"/>
                    <a:buNone/>
                    <a:tabLst/>
                    <a:defRPr/>
                  </a:pPr>
                  <a:endParaRPr kumimoji="0" lang="ru-RU" alt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732" name="Oval 97">
                  <a:extLst>
                    <a:ext uri="{FF2B5EF4-FFF2-40B4-BE49-F238E27FC236}">
                      <a16:creationId xmlns="" xmlns:a16="http://schemas.microsoft.com/office/drawing/2014/main" id="{5E6946EB-523F-4CBF-9B7A-5E25C6AB39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21258" y="3598669"/>
                  <a:ext cx="421776" cy="421645"/>
                </a:xfrm>
                <a:prstGeom prst="ellipse">
                  <a:avLst/>
                </a:prstGeom>
                <a:solidFill>
                  <a:schemeClr val="bg2">
                    <a:lumMod val="40000"/>
                    <a:lumOff val="60000"/>
                    <a:alpha val="30196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Font typeface="Symbol" pitchFamily="18" charset="2"/>
                    <a:buChar char="¨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-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80000"/>
                    <a:buChar char="-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Symbol" pitchFamily="18" charset="2"/>
                    <a:buNone/>
                    <a:tabLst/>
                    <a:defRPr/>
                  </a:pPr>
                  <a:endParaRPr kumimoji="0" lang="ru-RU" alt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</a:endParaRPr>
                </a:p>
              </p:txBody>
            </p:sp>
          </p:grpSp>
          <p:grpSp>
            <p:nvGrpSpPr>
              <p:cNvPr id="711" name="Group 710">
                <a:extLst>
                  <a:ext uri="{FF2B5EF4-FFF2-40B4-BE49-F238E27FC236}">
                    <a16:creationId xmlns="" xmlns:a16="http://schemas.microsoft.com/office/drawing/2014/main" id="{C2F208ED-2BA6-4131-A429-52B5F96FA78E}"/>
                  </a:ext>
                </a:extLst>
              </p:cNvPr>
              <p:cNvGrpSpPr/>
              <p:nvPr/>
            </p:nvGrpSpPr>
            <p:grpSpPr>
              <a:xfrm>
                <a:off x="8316886" y="3613550"/>
                <a:ext cx="401187" cy="169652"/>
                <a:chOff x="8847631" y="3642322"/>
                <a:chExt cx="401187" cy="169652"/>
              </a:xfrm>
            </p:grpSpPr>
            <p:sp>
              <p:nvSpPr>
                <p:cNvPr id="712" name="Freeform 100">
                  <a:extLst>
                    <a:ext uri="{FF2B5EF4-FFF2-40B4-BE49-F238E27FC236}">
                      <a16:creationId xmlns="" xmlns:a16="http://schemas.microsoft.com/office/drawing/2014/main" id="{D2EA4DCB-375D-4C55-8859-23C5B47E711D}"/>
                    </a:ext>
                  </a:extLst>
                </p:cNvPr>
                <p:cNvSpPr/>
                <p:nvPr/>
              </p:nvSpPr>
              <p:spPr bwMode="auto">
                <a:xfrm>
                  <a:off x="8924884" y="3642322"/>
                  <a:ext cx="72337" cy="28800"/>
                </a:xfrm>
                <a:custGeom>
                  <a:avLst/>
                  <a:gdLst>
                    <a:gd name="T0" fmla="*/ 48 w 48"/>
                    <a:gd name="T1" fmla="*/ 7 h 14"/>
                    <a:gd name="T2" fmla="*/ 36 w 48"/>
                    <a:gd name="T3" fmla="*/ 14 h 14"/>
                    <a:gd name="T4" fmla="*/ 12 w 48"/>
                    <a:gd name="T5" fmla="*/ 14 h 14"/>
                    <a:gd name="T6" fmla="*/ 0 w 48"/>
                    <a:gd name="T7" fmla="*/ 7 h 14"/>
                    <a:gd name="T8" fmla="*/ 12 w 48"/>
                    <a:gd name="T9" fmla="*/ 0 h 14"/>
                    <a:gd name="T10" fmla="*/ 36 w 48"/>
                    <a:gd name="T11" fmla="*/ 0 h 14"/>
                    <a:gd name="T12" fmla="*/ 48 w 48"/>
                    <a:gd name="T13" fmla="*/ 7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8" h="14">
                      <a:moveTo>
                        <a:pt x="48" y="7"/>
                      </a:moveTo>
                      <a:cubicBezTo>
                        <a:pt x="48" y="11"/>
                        <a:pt x="43" y="14"/>
                        <a:pt x="36" y="14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5" y="14"/>
                        <a:pt x="0" y="11"/>
                        <a:pt x="0" y="7"/>
                      </a:cubicBezTo>
                      <a:cubicBezTo>
                        <a:pt x="0" y="3"/>
                        <a:pt x="5" y="0"/>
                        <a:pt x="12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43" y="0"/>
                        <a:pt x="48" y="3"/>
                        <a:pt x="48" y="7"/>
                      </a:cubicBezTo>
                      <a:close/>
                    </a:path>
                  </a:pathLst>
                </a:custGeom>
                <a:solidFill>
                  <a:srgbClr val="E6485B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713" name="Freeform 100">
                  <a:extLst>
                    <a:ext uri="{FF2B5EF4-FFF2-40B4-BE49-F238E27FC236}">
                      <a16:creationId xmlns="" xmlns:a16="http://schemas.microsoft.com/office/drawing/2014/main" id="{3914F67C-8EE2-4ED5-B279-36F00DA73EAB}"/>
                    </a:ext>
                  </a:extLst>
                </p:cNvPr>
                <p:cNvSpPr/>
                <p:nvPr/>
              </p:nvSpPr>
              <p:spPr bwMode="auto">
                <a:xfrm>
                  <a:off x="9005623" y="3642322"/>
                  <a:ext cx="72337" cy="28800"/>
                </a:xfrm>
                <a:custGeom>
                  <a:avLst/>
                  <a:gdLst>
                    <a:gd name="T0" fmla="*/ 48 w 48"/>
                    <a:gd name="T1" fmla="*/ 7 h 14"/>
                    <a:gd name="T2" fmla="*/ 36 w 48"/>
                    <a:gd name="T3" fmla="*/ 14 h 14"/>
                    <a:gd name="T4" fmla="*/ 12 w 48"/>
                    <a:gd name="T5" fmla="*/ 14 h 14"/>
                    <a:gd name="T6" fmla="*/ 0 w 48"/>
                    <a:gd name="T7" fmla="*/ 7 h 14"/>
                    <a:gd name="T8" fmla="*/ 12 w 48"/>
                    <a:gd name="T9" fmla="*/ 0 h 14"/>
                    <a:gd name="T10" fmla="*/ 36 w 48"/>
                    <a:gd name="T11" fmla="*/ 0 h 14"/>
                    <a:gd name="T12" fmla="*/ 48 w 48"/>
                    <a:gd name="T13" fmla="*/ 7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8" h="14">
                      <a:moveTo>
                        <a:pt x="48" y="7"/>
                      </a:moveTo>
                      <a:cubicBezTo>
                        <a:pt x="48" y="11"/>
                        <a:pt x="43" y="14"/>
                        <a:pt x="36" y="14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5" y="14"/>
                        <a:pt x="0" y="11"/>
                        <a:pt x="0" y="7"/>
                      </a:cubicBezTo>
                      <a:cubicBezTo>
                        <a:pt x="0" y="3"/>
                        <a:pt x="5" y="0"/>
                        <a:pt x="12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43" y="0"/>
                        <a:pt x="48" y="3"/>
                        <a:pt x="48" y="7"/>
                      </a:cubicBezTo>
                      <a:close/>
                    </a:path>
                  </a:pathLst>
                </a:custGeom>
                <a:solidFill>
                  <a:srgbClr val="E6485B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714" name="Freeform 100">
                  <a:extLst>
                    <a:ext uri="{FF2B5EF4-FFF2-40B4-BE49-F238E27FC236}">
                      <a16:creationId xmlns="" xmlns:a16="http://schemas.microsoft.com/office/drawing/2014/main" id="{D72317E8-450D-494C-A102-0C8041F2979E}"/>
                    </a:ext>
                  </a:extLst>
                </p:cNvPr>
                <p:cNvSpPr/>
                <p:nvPr/>
              </p:nvSpPr>
              <p:spPr bwMode="auto">
                <a:xfrm>
                  <a:off x="9086361" y="3642322"/>
                  <a:ext cx="72337" cy="28800"/>
                </a:xfrm>
                <a:custGeom>
                  <a:avLst/>
                  <a:gdLst>
                    <a:gd name="T0" fmla="*/ 48 w 48"/>
                    <a:gd name="T1" fmla="*/ 7 h 14"/>
                    <a:gd name="T2" fmla="*/ 36 w 48"/>
                    <a:gd name="T3" fmla="*/ 14 h 14"/>
                    <a:gd name="T4" fmla="*/ 12 w 48"/>
                    <a:gd name="T5" fmla="*/ 14 h 14"/>
                    <a:gd name="T6" fmla="*/ 0 w 48"/>
                    <a:gd name="T7" fmla="*/ 7 h 14"/>
                    <a:gd name="T8" fmla="*/ 12 w 48"/>
                    <a:gd name="T9" fmla="*/ 0 h 14"/>
                    <a:gd name="T10" fmla="*/ 36 w 48"/>
                    <a:gd name="T11" fmla="*/ 0 h 14"/>
                    <a:gd name="T12" fmla="*/ 48 w 48"/>
                    <a:gd name="T13" fmla="*/ 7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8" h="14">
                      <a:moveTo>
                        <a:pt x="48" y="7"/>
                      </a:moveTo>
                      <a:cubicBezTo>
                        <a:pt x="48" y="11"/>
                        <a:pt x="43" y="14"/>
                        <a:pt x="36" y="14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5" y="14"/>
                        <a:pt x="0" y="11"/>
                        <a:pt x="0" y="7"/>
                      </a:cubicBezTo>
                      <a:cubicBezTo>
                        <a:pt x="0" y="3"/>
                        <a:pt x="5" y="0"/>
                        <a:pt x="12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43" y="0"/>
                        <a:pt x="48" y="3"/>
                        <a:pt x="48" y="7"/>
                      </a:cubicBezTo>
                      <a:close/>
                    </a:path>
                  </a:pathLst>
                </a:custGeom>
                <a:solidFill>
                  <a:srgbClr val="E6485B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715" name="Freeform 100">
                  <a:extLst>
                    <a:ext uri="{FF2B5EF4-FFF2-40B4-BE49-F238E27FC236}">
                      <a16:creationId xmlns="" xmlns:a16="http://schemas.microsoft.com/office/drawing/2014/main" id="{E9146D08-A031-496E-B2D6-9B021688F618}"/>
                    </a:ext>
                  </a:extLst>
                </p:cNvPr>
                <p:cNvSpPr/>
                <p:nvPr/>
              </p:nvSpPr>
              <p:spPr bwMode="auto">
                <a:xfrm>
                  <a:off x="8891363" y="3676840"/>
                  <a:ext cx="72337" cy="28800"/>
                </a:xfrm>
                <a:custGeom>
                  <a:avLst/>
                  <a:gdLst>
                    <a:gd name="T0" fmla="*/ 48 w 48"/>
                    <a:gd name="T1" fmla="*/ 7 h 14"/>
                    <a:gd name="T2" fmla="*/ 36 w 48"/>
                    <a:gd name="T3" fmla="*/ 14 h 14"/>
                    <a:gd name="T4" fmla="*/ 12 w 48"/>
                    <a:gd name="T5" fmla="*/ 14 h 14"/>
                    <a:gd name="T6" fmla="*/ 0 w 48"/>
                    <a:gd name="T7" fmla="*/ 7 h 14"/>
                    <a:gd name="T8" fmla="*/ 12 w 48"/>
                    <a:gd name="T9" fmla="*/ 0 h 14"/>
                    <a:gd name="T10" fmla="*/ 36 w 48"/>
                    <a:gd name="T11" fmla="*/ 0 h 14"/>
                    <a:gd name="T12" fmla="*/ 48 w 48"/>
                    <a:gd name="T13" fmla="*/ 7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8" h="14">
                      <a:moveTo>
                        <a:pt x="48" y="7"/>
                      </a:moveTo>
                      <a:cubicBezTo>
                        <a:pt x="48" y="11"/>
                        <a:pt x="43" y="14"/>
                        <a:pt x="36" y="14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5" y="14"/>
                        <a:pt x="0" y="11"/>
                        <a:pt x="0" y="7"/>
                      </a:cubicBezTo>
                      <a:cubicBezTo>
                        <a:pt x="0" y="3"/>
                        <a:pt x="5" y="0"/>
                        <a:pt x="12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43" y="0"/>
                        <a:pt x="48" y="3"/>
                        <a:pt x="48" y="7"/>
                      </a:cubicBezTo>
                      <a:close/>
                    </a:path>
                  </a:pathLst>
                </a:custGeom>
                <a:solidFill>
                  <a:srgbClr val="E6485B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716" name="Freeform 100">
                  <a:extLst>
                    <a:ext uri="{FF2B5EF4-FFF2-40B4-BE49-F238E27FC236}">
                      <a16:creationId xmlns="" xmlns:a16="http://schemas.microsoft.com/office/drawing/2014/main" id="{36697822-C441-4CB2-9E96-C65CC8209340}"/>
                    </a:ext>
                  </a:extLst>
                </p:cNvPr>
                <p:cNvSpPr/>
                <p:nvPr/>
              </p:nvSpPr>
              <p:spPr bwMode="auto">
                <a:xfrm>
                  <a:off x="8972165" y="3676840"/>
                  <a:ext cx="72337" cy="28800"/>
                </a:xfrm>
                <a:custGeom>
                  <a:avLst/>
                  <a:gdLst>
                    <a:gd name="T0" fmla="*/ 48 w 48"/>
                    <a:gd name="T1" fmla="*/ 7 h 14"/>
                    <a:gd name="T2" fmla="*/ 36 w 48"/>
                    <a:gd name="T3" fmla="*/ 14 h 14"/>
                    <a:gd name="T4" fmla="*/ 12 w 48"/>
                    <a:gd name="T5" fmla="*/ 14 h 14"/>
                    <a:gd name="T6" fmla="*/ 0 w 48"/>
                    <a:gd name="T7" fmla="*/ 7 h 14"/>
                    <a:gd name="T8" fmla="*/ 12 w 48"/>
                    <a:gd name="T9" fmla="*/ 0 h 14"/>
                    <a:gd name="T10" fmla="*/ 36 w 48"/>
                    <a:gd name="T11" fmla="*/ 0 h 14"/>
                    <a:gd name="T12" fmla="*/ 48 w 48"/>
                    <a:gd name="T13" fmla="*/ 7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8" h="14">
                      <a:moveTo>
                        <a:pt x="48" y="7"/>
                      </a:moveTo>
                      <a:cubicBezTo>
                        <a:pt x="48" y="11"/>
                        <a:pt x="43" y="14"/>
                        <a:pt x="36" y="14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5" y="14"/>
                        <a:pt x="0" y="11"/>
                        <a:pt x="0" y="7"/>
                      </a:cubicBezTo>
                      <a:cubicBezTo>
                        <a:pt x="0" y="3"/>
                        <a:pt x="5" y="0"/>
                        <a:pt x="12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43" y="0"/>
                        <a:pt x="48" y="3"/>
                        <a:pt x="48" y="7"/>
                      </a:cubicBezTo>
                      <a:close/>
                    </a:path>
                  </a:pathLst>
                </a:custGeom>
                <a:solidFill>
                  <a:srgbClr val="E6485B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717" name="Freeform 100">
                  <a:extLst>
                    <a:ext uri="{FF2B5EF4-FFF2-40B4-BE49-F238E27FC236}">
                      <a16:creationId xmlns="" xmlns:a16="http://schemas.microsoft.com/office/drawing/2014/main" id="{4CE90BD5-FCD5-4ACC-A00D-10ADE4744A33}"/>
                    </a:ext>
                  </a:extLst>
                </p:cNvPr>
                <p:cNvSpPr/>
                <p:nvPr/>
              </p:nvSpPr>
              <p:spPr bwMode="auto">
                <a:xfrm>
                  <a:off x="9052967" y="3676840"/>
                  <a:ext cx="72337" cy="28800"/>
                </a:xfrm>
                <a:custGeom>
                  <a:avLst/>
                  <a:gdLst>
                    <a:gd name="T0" fmla="*/ 48 w 48"/>
                    <a:gd name="T1" fmla="*/ 7 h 14"/>
                    <a:gd name="T2" fmla="*/ 36 w 48"/>
                    <a:gd name="T3" fmla="*/ 14 h 14"/>
                    <a:gd name="T4" fmla="*/ 12 w 48"/>
                    <a:gd name="T5" fmla="*/ 14 h 14"/>
                    <a:gd name="T6" fmla="*/ 0 w 48"/>
                    <a:gd name="T7" fmla="*/ 7 h 14"/>
                    <a:gd name="T8" fmla="*/ 12 w 48"/>
                    <a:gd name="T9" fmla="*/ 0 h 14"/>
                    <a:gd name="T10" fmla="*/ 36 w 48"/>
                    <a:gd name="T11" fmla="*/ 0 h 14"/>
                    <a:gd name="T12" fmla="*/ 48 w 48"/>
                    <a:gd name="T13" fmla="*/ 7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8" h="14">
                      <a:moveTo>
                        <a:pt x="48" y="7"/>
                      </a:moveTo>
                      <a:cubicBezTo>
                        <a:pt x="48" y="11"/>
                        <a:pt x="43" y="14"/>
                        <a:pt x="36" y="14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5" y="14"/>
                        <a:pt x="0" y="11"/>
                        <a:pt x="0" y="7"/>
                      </a:cubicBezTo>
                      <a:cubicBezTo>
                        <a:pt x="0" y="3"/>
                        <a:pt x="5" y="0"/>
                        <a:pt x="12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43" y="0"/>
                        <a:pt x="48" y="3"/>
                        <a:pt x="48" y="7"/>
                      </a:cubicBezTo>
                      <a:close/>
                    </a:path>
                  </a:pathLst>
                </a:custGeom>
                <a:solidFill>
                  <a:srgbClr val="E6485B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718" name="Freeform 100">
                  <a:extLst>
                    <a:ext uri="{FF2B5EF4-FFF2-40B4-BE49-F238E27FC236}">
                      <a16:creationId xmlns="" xmlns:a16="http://schemas.microsoft.com/office/drawing/2014/main" id="{F42EAAA0-29E2-49BA-BD75-3D62BA55E0C4}"/>
                    </a:ext>
                  </a:extLst>
                </p:cNvPr>
                <p:cNvSpPr/>
                <p:nvPr/>
              </p:nvSpPr>
              <p:spPr bwMode="auto">
                <a:xfrm>
                  <a:off x="9133770" y="3676840"/>
                  <a:ext cx="72337" cy="28800"/>
                </a:xfrm>
                <a:custGeom>
                  <a:avLst/>
                  <a:gdLst>
                    <a:gd name="T0" fmla="*/ 48 w 48"/>
                    <a:gd name="T1" fmla="*/ 7 h 14"/>
                    <a:gd name="T2" fmla="*/ 36 w 48"/>
                    <a:gd name="T3" fmla="*/ 14 h 14"/>
                    <a:gd name="T4" fmla="*/ 12 w 48"/>
                    <a:gd name="T5" fmla="*/ 14 h 14"/>
                    <a:gd name="T6" fmla="*/ 0 w 48"/>
                    <a:gd name="T7" fmla="*/ 7 h 14"/>
                    <a:gd name="T8" fmla="*/ 12 w 48"/>
                    <a:gd name="T9" fmla="*/ 0 h 14"/>
                    <a:gd name="T10" fmla="*/ 36 w 48"/>
                    <a:gd name="T11" fmla="*/ 0 h 14"/>
                    <a:gd name="T12" fmla="*/ 48 w 48"/>
                    <a:gd name="T13" fmla="*/ 7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8" h="14">
                      <a:moveTo>
                        <a:pt x="48" y="7"/>
                      </a:moveTo>
                      <a:cubicBezTo>
                        <a:pt x="48" y="11"/>
                        <a:pt x="43" y="14"/>
                        <a:pt x="36" y="14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5" y="14"/>
                        <a:pt x="0" y="11"/>
                        <a:pt x="0" y="7"/>
                      </a:cubicBezTo>
                      <a:cubicBezTo>
                        <a:pt x="0" y="3"/>
                        <a:pt x="5" y="0"/>
                        <a:pt x="12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43" y="0"/>
                        <a:pt x="48" y="3"/>
                        <a:pt x="48" y="7"/>
                      </a:cubicBezTo>
                      <a:close/>
                    </a:path>
                  </a:pathLst>
                </a:custGeom>
                <a:solidFill>
                  <a:srgbClr val="E6485B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719" name="Freeform 100">
                  <a:extLst>
                    <a:ext uri="{FF2B5EF4-FFF2-40B4-BE49-F238E27FC236}">
                      <a16:creationId xmlns="" xmlns:a16="http://schemas.microsoft.com/office/drawing/2014/main" id="{E5846967-132E-4E3E-80D4-E7525EFC2AD6}"/>
                    </a:ext>
                  </a:extLst>
                </p:cNvPr>
                <p:cNvSpPr/>
                <p:nvPr/>
              </p:nvSpPr>
              <p:spPr bwMode="auto">
                <a:xfrm>
                  <a:off x="8847631" y="3711635"/>
                  <a:ext cx="72337" cy="28800"/>
                </a:xfrm>
                <a:custGeom>
                  <a:avLst/>
                  <a:gdLst>
                    <a:gd name="T0" fmla="*/ 48 w 48"/>
                    <a:gd name="T1" fmla="*/ 7 h 14"/>
                    <a:gd name="T2" fmla="*/ 36 w 48"/>
                    <a:gd name="T3" fmla="*/ 14 h 14"/>
                    <a:gd name="T4" fmla="*/ 12 w 48"/>
                    <a:gd name="T5" fmla="*/ 14 h 14"/>
                    <a:gd name="T6" fmla="*/ 0 w 48"/>
                    <a:gd name="T7" fmla="*/ 7 h 14"/>
                    <a:gd name="T8" fmla="*/ 12 w 48"/>
                    <a:gd name="T9" fmla="*/ 0 h 14"/>
                    <a:gd name="T10" fmla="*/ 36 w 48"/>
                    <a:gd name="T11" fmla="*/ 0 h 14"/>
                    <a:gd name="T12" fmla="*/ 48 w 48"/>
                    <a:gd name="T13" fmla="*/ 7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8" h="14">
                      <a:moveTo>
                        <a:pt x="48" y="7"/>
                      </a:moveTo>
                      <a:cubicBezTo>
                        <a:pt x="48" y="11"/>
                        <a:pt x="43" y="14"/>
                        <a:pt x="36" y="14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5" y="14"/>
                        <a:pt x="0" y="11"/>
                        <a:pt x="0" y="7"/>
                      </a:cubicBezTo>
                      <a:cubicBezTo>
                        <a:pt x="0" y="3"/>
                        <a:pt x="5" y="0"/>
                        <a:pt x="12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43" y="0"/>
                        <a:pt x="48" y="3"/>
                        <a:pt x="48" y="7"/>
                      </a:cubicBezTo>
                      <a:close/>
                    </a:path>
                  </a:pathLst>
                </a:custGeom>
                <a:solidFill>
                  <a:srgbClr val="E6485B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720" name="Freeform 100">
                  <a:extLst>
                    <a:ext uri="{FF2B5EF4-FFF2-40B4-BE49-F238E27FC236}">
                      <a16:creationId xmlns="" xmlns:a16="http://schemas.microsoft.com/office/drawing/2014/main" id="{660BA80D-FCAD-4E6E-B49B-79D792677C7C}"/>
                    </a:ext>
                  </a:extLst>
                </p:cNvPr>
                <p:cNvSpPr/>
                <p:nvPr/>
              </p:nvSpPr>
              <p:spPr bwMode="auto">
                <a:xfrm>
                  <a:off x="8929844" y="3711635"/>
                  <a:ext cx="72337" cy="28800"/>
                </a:xfrm>
                <a:custGeom>
                  <a:avLst/>
                  <a:gdLst>
                    <a:gd name="T0" fmla="*/ 48 w 48"/>
                    <a:gd name="T1" fmla="*/ 7 h 14"/>
                    <a:gd name="T2" fmla="*/ 36 w 48"/>
                    <a:gd name="T3" fmla="*/ 14 h 14"/>
                    <a:gd name="T4" fmla="*/ 12 w 48"/>
                    <a:gd name="T5" fmla="*/ 14 h 14"/>
                    <a:gd name="T6" fmla="*/ 0 w 48"/>
                    <a:gd name="T7" fmla="*/ 7 h 14"/>
                    <a:gd name="T8" fmla="*/ 12 w 48"/>
                    <a:gd name="T9" fmla="*/ 0 h 14"/>
                    <a:gd name="T10" fmla="*/ 36 w 48"/>
                    <a:gd name="T11" fmla="*/ 0 h 14"/>
                    <a:gd name="T12" fmla="*/ 48 w 48"/>
                    <a:gd name="T13" fmla="*/ 7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8" h="14">
                      <a:moveTo>
                        <a:pt x="48" y="7"/>
                      </a:moveTo>
                      <a:cubicBezTo>
                        <a:pt x="48" y="11"/>
                        <a:pt x="43" y="14"/>
                        <a:pt x="36" y="14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5" y="14"/>
                        <a:pt x="0" y="11"/>
                        <a:pt x="0" y="7"/>
                      </a:cubicBezTo>
                      <a:cubicBezTo>
                        <a:pt x="0" y="3"/>
                        <a:pt x="5" y="0"/>
                        <a:pt x="12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43" y="0"/>
                        <a:pt x="48" y="3"/>
                        <a:pt x="48" y="7"/>
                      </a:cubicBezTo>
                      <a:close/>
                    </a:path>
                  </a:pathLst>
                </a:custGeom>
                <a:solidFill>
                  <a:srgbClr val="E6485B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721" name="Freeform 100">
                  <a:extLst>
                    <a:ext uri="{FF2B5EF4-FFF2-40B4-BE49-F238E27FC236}">
                      <a16:creationId xmlns="" xmlns:a16="http://schemas.microsoft.com/office/drawing/2014/main" id="{6952082F-D711-4354-A36B-D749D581C434}"/>
                    </a:ext>
                  </a:extLst>
                </p:cNvPr>
                <p:cNvSpPr/>
                <p:nvPr/>
              </p:nvSpPr>
              <p:spPr bwMode="auto">
                <a:xfrm>
                  <a:off x="9012057" y="3711635"/>
                  <a:ext cx="72337" cy="28800"/>
                </a:xfrm>
                <a:custGeom>
                  <a:avLst/>
                  <a:gdLst>
                    <a:gd name="T0" fmla="*/ 48 w 48"/>
                    <a:gd name="T1" fmla="*/ 7 h 14"/>
                    <a:gd name="T2" fmla="*/ 36 w 48"/>
                    <a:gd name="T3" fmla="*/ 14 h 14"/>
                    <a:gd name="T4" fmla="*/ 12 w 48"/>
                    <a:gd name="T5" fmla="*/ 14 h 14"/>
                    <a:gd name="T6" fmla="*/ 0 w 48"/>
                    <a:gd name="T7" fmla="*/ 7 h 14"/>
                    <a:gd name="T8" fmla="*/ 12 w 48"/>
                    <a:gd name="T9" fmla="*/ 0 h 14"/>
                    <a:gd name="T10" fmla="*/ 36 w 48"/>
                    <a:gd name="T11" fmla="*/ 0 h 14"/>
                    <a:gd name="T12" fmla="*/ 48 w 48"/>
                    <a:gd name="T13" fmla="*/ 7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8" h="14">
                      <a:moveTo>
                        <a:pt x="48" y="7"/>
                      </a:moveTo>
                      <a:cubicBezTo>
                        <a:pt x="48" y="11"/>
                        <a:pt x="43" y="14"/>
                        <a:pt x="36" y="14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5" y="14"/>
                        <a:pt x="0" y="11"/>
                        <a:pt x="0" y="7"/>
                      </a:cubicBezTo>
                      <a:cubicBezTo>
                        <a:pt x="0" y="3"/>
                        <a:pt x="5" y="0"/>
                        <a:pt x="12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43" y="0"/>
                        <a:pt x="48" y="3"/>
                        <a:pt x="48" y="7"/>
                      </a:cubicBezTo>
                      <a:close/>
                    </a:path>
                  </a:pathLst>
                </a:custGeom>
                <a:solidFill>
                  <a:srgbClr val="E6485B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722" name="Freeform 100">
                  <a:extLst>
                    <a:ext uri="{FF2B5EF4-FFF2-40B4-BE49-F238E27FC236}">
                      <a16:creationId xmlns="" xmlns:a16="http://schemas.microsoft.com/office/drawing/2014/main" id="{D730E429-1785-4E1B-A818-B72CCDA785DB}"/>
                    </a:ext>
                  </a:extLst>
                </p:cNvPr>
                <p:cNvSpPr/>
                <p:nvPr/>
              </p:nvSpPr>
              <p:spPr bwMode="auto">
                <a:xfrm>
                  <a:off x="9094270" y="3711635"/>
                  <a:ext cx="72337" cy="28800"/>
                </a:xfrm>
                <a:custGeom>
                  <a:avLst/>
                  <a:gdLst>
                    <a:gd name="T0" fmla="*/ 48 w 48"/>
                    <a:gd name="T1" fmla="*/ 7 h 14"/>
                    <a:gd name="T2" fmla="*/ 36 w 48"/>
                    <a:gd name="T3" fmla="*/ 14 h 14"/>
                    <a:gd name="T4" fmla="*/ 12 w 48"/>
                    <a:gd name="T5" fmla="*/ 14 h 14"/>
                    <a:gd name="T6" fmla="*/ 0 w 48"/>
                    <a:gd name="T7" fmla="*/ 7 h 14"/>
                    <a:gd name="T8" fmla="*/ 12 w 48"/>
                    <a:gd name="T9" fmla="*/ 0 h 14"/>
                    <a:gd name="T10" fmla="*/ 36 w 48"/>
                    <a:gd name="T11" fmla="*/ 0 h 14"/>
                    <a:gd name="T12" fmla="*/ 48 w 48"/>
                    <a:gd name="T13" fmla="*/ 7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8" h="14">
                      <a:moveTo>
                        <a:pt x="48" y="7"/>
                      </a:moveTo>
                      <a:cubicBezTo>
                        <a:pt x="48" y="11"/>
                        <a:pt x="43" y="14"/>
                        <a:pt x="36" y="14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5" y="14"/>
                        <a:pt x="0" y="11"/>
                        <a:pt x="0" y="7"/>
                      </a:cubicBezTo>
                      <a:cubicBezTo>
                        <a:pt x="0" y="3"/>
                        <a:pt x="5" y="0"/>
                        <a:pt x="12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43" y="0"/>
                        <a:pt x="48" y="3"/>
                        <a:pt x="48" y="7"/>
                      </a:cubicBezTo>
                      <a:close/>
                    </a:path>
                  </a:pathLst>
                </a:custGeom>
                <a:solidFill>
                  <a:srgbClr val="E6485B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723" name="Freeform 100">
                  <a:extLst>
                    <a:ext uri="{FF2B5EF4-FFF2-40B4-BE49-F238E27FC236}">
                      <a16:creationId xmlns="" xmlns:a16="http://schemas.microsoft.com/office/drawing/2014/main" id="{02DD057F-70C1-4289-A818-4FB3A5B25592}"/>
                    </a:ext>
                  </a:extLst>
                </p:cNvPr>
                <p:cNvSpPr/>
                <p:nvPr/>
              </p:nvSpPr>
              <p:spPr bwMode="auto">
                <a:xfrm>
                  <a:off x="9176481" y="3709049"/>
                  <a:ext cx="72337" cy="28800"/>
                </a:xfrm>
                <a:custGeom>
                  <a:avLst/>
                  <a:gdLst>
                    <a:gd name="T0" fmla="*/ 48 w 48"/>
                    <a:gd name="T1" fmla="*/ 7 h 14"/>
                    <a:gd name="T2" fmla="*/ 36 w 48"/>
                    <a:gd name="T3" fmla="*/ 14 h 14"/>
                    <a:gd name="T4" fmla="*/ 12 w 48"/>
                    <a:gd name="T5" fmla="*/ 14 h 14"/>
                    <a:gd name="T6" fmla="*/ 0 w 48"/>
                    <a:gd name="T7" fmla="*/ 7 h 14"/>
                    <a:gd name="T8" fmla="*/ 12 w 48"/>
                    <a:gd name="T9" fmla="*/ 0 h 14"/>
                    <a:gd name="T10" fmla="*/ 36 w 48"/>
                    <a:gd name="T11" fmla="*/ 0 h 14"/>
                    <a:gd name="T12" fmla="*/ 48 w 48"/>
                    <a:gd name="T13" fmla="*/ 7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8" h="14">
                      <a:moveTo>
                        <a:pt x="48" y="7"/>
                      </a:moveTo>
                      <a:cubicBezTo>
                        <a:pt x="48" y="11"/>
                        <a:pt x="43" y="14"/>
                        <a:pt x="36" y="14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5" y="14"/>
                        <a:pt x="0" y="11"/>
                        <a:pt x="0" y="7"/>
                      </a:cubicBezTo>
                      <a:cubicBezTo>
                        <a:pt x="0" y="3"/>
                        <a:pt x="5" y="0"/>
                        <a:pt x="12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43" y="0"/>
                        <a:pt x="48" y="3"/>
                        <a:pt x="48" y="7"/>
                      </a:cubicBezTo>
                      <a:close/>
                    </a:path>
                  </a:pathLst>
                </a:custGeom>
                <a:solidFill>
                  <a:srgbClr val="E6485B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724" name="Freeform 100">
                  <a:extLst>
                    <a:ext uri="{FF2B5EF4-FFF2-40B4-BE49-F238E27FC236}">
                      <a16:creationId xmlns="" xmlns:a16="http://schemas.microsoft.com/office/drawing/2014/main" id="{04CABA57-8437-436E-8A5A-158457BF252F}"/>
                    </a:ext>
                  </a:extLst>
                </p:cNvPr>
                <p:cNvSpPr/>
                <p:nvPr/>
              </p:nvSpPr>
              <p:spPr bwMode="auto">
                <a:xfrm>
                  <a:off x="8886365" y="3747857"/>
                  <a:ext cx="72337" cy="28800"/>
                </a:xfrm>
                <a:custGeom>
                  <a:avLst/>
                  <a:gdLst>
                    <a:gd name="T0" fmla="*/ 48 w 48"/>
                    <a:gd name="T1" fmla="*/ 7 h 14"/>
                    <a:gd name="T2" fmla="*/ 36 w 48"/>
                    <a:gd name="T3" fmla="*/ 14 h 14"/>
                    <a:gd name="T4" fmla="*/ 12 w 48"/>
                    <a:gd name="T5" fmla="*/ 14 h 14"/>
                    <a:gd name="T6" fmla="*/ 0 w 48"/>
                    <a:gd name="T7" fmla="*/ 7 h 14"/>
                    <a:gd name="T8" fmla="*/ 12 w 48"/>
                    <a:gd name="T9" fmla="*/ 0 h 14"/>
                    <a:gd name="T10" fmla="*/ 36 w 48"/>
                    <a:gd name="T11" fmla="*/ 0 h 14"/>
                    <a:gd name="T12" fmla="*/ 48 w 48"/>
                    <a:gd name="T13" fmla="*/ 7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8" h="14">
                      <a:moveTo>
                        <a:pt x="48" y="7"/>
                      </a:moveTo>
                      <a:cubicBezTo>
                        <a:pt x="48" y="11"/>
                        <a:pt x="43" y="14"/>
                        <a:pt x="36" y="14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5" y="14"/>
                        <a:pt x="0" y="11"/>
                        <a:pt x="0" y="7"/>
                      </a:cubicBezTo>
                      <a:cubicBezTo>
                        <a:pt x="0" y="3"/>
                        <a:pt x="5" y="0"/>
                        <a:pt x="12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43" y="0"/>
                        <a:pt x="48" y="3"/>
                        <a:pt x="48" y="7"/>
                      </a:cubicBezTo>
                      <a:close/>
                    </a:path>
                  </a:pathLst>
                </a:custGeom>
                <a:solidFill>
                  <a:srgbClr val="E6485B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725" name="Freeform 100">
                  <a:extLst>
                    <a:ext uri="{FF2B5EF4-FFF2-40B4-BE49-F238E27FC236}">
                      <a16:creationId xmlns="" xmlns:a16="http://schemas.microsoft.com/office/drawing/2014/main" id="{E450571E-C9A4-467A-B698-7CBB6034C4E5}"/>
                    </a:ext>
                  </a:extLst>
                </p:cNvPr>
                <p:cNvSpPr/>
                <p:nvPr/>
              </p:nvSpPr>
              <p:spPr bwMode="auto">
                <a:xfrm>
                  <a:off x="8967167" y="3747857"/>
                  <a:ext cx="72337" cy="28800"/>
                </a:xfrm>
                <a:custGeom>
                  <a:avLst/>
                  <a:gdLst>
                    <a:gd name="T0" fmla="*/ 48 w 48"/>
                    <a:gd name="T1" fmla="*/ 7 h 14"/>
                    <a:gd name="T2" fmla="*/ 36 w 48"/>
                    <a:gd name="T3" fmla="*/ 14 h 14"/>
                    <a:gd name="T4" fmla="*/ 12 w 48"/>
                    <a:gd name="T5" fmla="*/ 14 h 14"/>
                    <a:gd name="T6" fmla="*/ 0 w 48"/>
                    <a:gd name="T7" fmla="*/ 7 h 14"/>
                    <a:gd name="T8" fmla="*/ 12 w 48"/>
                    <a:gd name="T9" fmla="*/ 0 h 14"/>
                    <a:gd name="T10" fmla="*/ 36 w 48"/>
                    <a:gd name="T11" fmla="*/ 0 h 14"/>
                    <a:gd name="T12" fmla="*/ 48 w 48"/>
                    <a:gd name="T13" fmla="*/ 7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8" h="14">
                      <a:moveTo>
                        <a:pt x="48" y="7"/>
                      </a:moveTo>
                      <a:cubicBezTo>
                        <a:pt x="48" y="11"/>
                        <a:pt x="43" y="14"/>
                        <a:pt x="36" y="14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5" y="14"/>
                        <a:pt x="0" y="11"/>
                        <a:pt x="0" y="7"/>
                      </a:cubicBezTo>
                      <a:cubicBezTo>
                        <a:pt x="0" y="3"/>
                        <a:pt x="5" y="0"/>
                        <a:pt x="12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43" y="0"/>
                        <a:pt x="48" y="3"/>
                        <a:pt x="48" y="7"/>
                      </a:cubicBezTo>
                      <a:close/>
                    </a:path>
                  </a:pathLst>
                </a:custGeom>
                <a:solidFill>
                  <a:srgbClr val="E6485B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726" name="Freeform 100">
                  <a:extLst>
                    <a:ext uri="{FF2B5EF4-FFF2-40B4-BE49-F238E27FC236}">
                      <a16:creationId xmlns="" xmlns:a16="http://schemas.microsoft.com/office/drawing/2014/main" id="{E52B0E1A-56FE-4E1C-AD80-02C1CCA103FB}"/>
                    </a:ext>
                  </a:extLst>
                </p:cNvPr>
                <p:cNvSpPr/>
                <p:nvPr/>
              </p:nvSpPr>
              <p:spPr bwMode="auto">
                <a:xfrm>
                  <a:off x="9047969" y="3747857"/>
                  <a:ext cx="72337" cy="28800"/>
                </a:xfrm>
                <a:custGeom>
                  <a:avLst/>
                  <a:gdLst>
                    <a:gd name="T0" fmla="*/ 48 w 48"/>
                    <a:gd name="T1" fmla="*/ 7 h 14"/>
                    <a:gd name="T2" fmla="*/ 36 w 48"/>
                    <a:gd name="T3" fmla="*/ 14 h 14"/>
                    <a:gd name="T4" fmla="*/ 12 w 48"/>
                    <a:gd name="T5" fmla="*/ 14 h 14"/>
                    <a:gd name="T6" fmla="*/ 0 w 48"/>
                    <a:gd name="T7" fmla="*/ 7 h 14"/>
                    <a:gd name="T8" fmla="*/ 12 w 48"/>
                    <a:gd name="T9" fmla="*/ 0 h 14"/>
                    <a:gd name="T10" fmla="*/ 36 w 48"/>
                    <a:gd name="T11" fmla="*/ 0 h 14"/>
                    <a:gd name="T12" fmla="*/ 48 w 48"/>
                    <a:gd name="T13" fmla="*/ 7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8" h="14">
                      <a:moveTo>
                        <a:pt x="48" y="7"/>
                      </a:moveTo>
                      <a:cubicBezTo>
                        <a:pt x="48" y="11"/>
                        <a:pt x="43" y="14"/>
                        <a:pt x="36" y="14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5" y="14"/>
                        <a:pt x="0" y="11"/>
                        <a:pt x="0" y="7"/>
                      </a:cubicBezTo>
                      <a:cubicBezTo>
                        <a:pt x="0" y="3"/>
                        <a:pt x="5" y="0"/>
                        <a:pt x="12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43" y="0"/>
                        <a:pt x="48" y="3"/>
                        <a:pt x="48" y="7"/>
                      </a:cubicBezTo>
                      <a:close/>
                    </a:path>
                  </a:pathLst>
                </a:custGeom>
                <a:solidFill>
                  <a:srgbClr val="E6485B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727" name="Freeform 100">
                  <a:extLst>
                    <a:ext uri="{FF2B5EF4-FFF2-40B4-BE49-F238E27FC236}">
                      <a16:creationId xmlns="" xmlns:a16="http://schemas.microsoft.com/office/drawing/2014/main" id="{AC0232DF-1A5D-420A-9F8A-39CA26244965}"/>
                    </a:ext>
                  </a:extLst>
                </p:cNvPr>
                <p:cNvSpPr/>
                <p:nvPr/>
              </p:nvSpPr>
              <p:spPr bwMode="auto">
                <a:xfrm>
                  <a:off x="9128772" y="3747857"/>
                  <a:ext cx="72337" cy="28800"/>
                </a:xfrm>
                <a:custGeom>
                  <a:avLst/>
                  <a:gdLst>
                    <a:gd name="T0" fmla="*/ 48 w 48"/>
                    <a:gd name="T1" fmla="*/ 7 h 14"/>
                    <a:gd name="T2" fmla="*/ 36 w 48"/>
                    <a:gd name="T3" fmla="*/ 14 h 14"/>
                    <a:gd name="T4" fmla="*/ 12 w 48"/>
                    <a:gd name="T5" fmla="*/ 14 h 14"/>
                    <a:gd name="T6" fmla="*/ 0 w 48"/>
                    <a:gd name="T7" fmla="*/ 7 h 14"/>
                    <a:gd name="T8" fmla="*/ 12 w 48"/>
                    <a:gd name="T9" fmla="*/ 0 h 14"/>
                    <a:gd name="T10" fmla="*/ 36 w 48"/>
                    <a:gd name="T11" fmla="*/ 0 h 14"/>
                    <a:gd name="T12" fmla="*/ 48 w 48"/>
                    <a:gd name="T13" fmla="*/ 7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8" h="14">
                      <a:moveTo>
                        <a:pt x="48" y="7"/>
                      </a:moveTo>
                      <a:cubicBezTo>
                        <a:pt x="48" y="11"/>
                        <a:pt x="43" y="14"/>
                        <a:pt x="36" y="14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5" y="14"/>
                        <a:pt x="0" y="11"/>
                        <a:pt x="0" y="7"/>
                      </a:cubicBezTo>
                      <a:cubicBezTo>
                        <a:pt x="0" y="3"/>
                        <a:pt x="5" y="0"/>
                        <a:pt x="12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43" y="0"/>
                        <a:pt x="48" y="3"/>
                        <a:pt x="48" y="7"/>
                      </a:cubicBezTo>
                      <a:close/>
                    </a:path>
                  </a:pathLst>
                </a:custGeom>
                <a:solidFill>
                  <a:srgbClr val="E6485B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728" name="Freeform 100">
                  <a:extLst>
                    <a:ext uri="{FF2B5EF4-FFF2-40B4-BE49-F238E27FC236}">
                      <a16:creationId xmlns="" xmlns:a16="http://schemas.microsoft.com/office/drawing/2014/main" id="{278DB7F2-7F56-441D-ADA0-FEA4BD92FCB7}"/>
                    </a:ext>
                  </a:extLst>
                </p:cNvPr>
                <p:cNvSpPr/>
                <p:nvPr/>
              </p:nvSpPr>
              <p:spPr bwMode="auto">
                <a:xfrm>
                  <a:off x="8922917" y="3783174"/>
                  <a:ext cx="72337" cy="28800"/>
                </a:xfrm>
                <a:custGeom>
                  <a:avLst/>
                  <a:gdLst>
                    <a:gd name="T0" fmla="*/ 48 w 48"/>
                    <a:gd name="T1" fmla="*/ 7 h 14"/>
                    <a:gd name="T2" fmla="*/ 36 w 48"/>
                    <a:gd name="T3" fmla="*/ 14 h 14"/>
                    <a:gd name="T4" fmla="*/ 12 w 48"/>
                    <a:gd name="T5" fmla="*/ 14 h 14"/>
                    <a:gd name="T6" fmla="*/ 0 w 48"/>
                    <a:gd name="T7" fmla="*/ 7 h 14"/>
                    <a:gd name="T8" fmla="*/ 12 w 48"/>
                    <a:gd name="T9" fmla="*/ 0 h 14"/>
                    <a:gd name="T10" fmla="*/ 36 w 48"/>
                    <a:gd name="T11" fmla="*/ 0 h 14"/>
                    <a:gd name="T12" fmla="*/ 48 w 48"/>
                    <a:gd name="T13" fmla="*/ 7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8" h="14">
                      <a:moveTo>
                        <a:pt x="48" y="7"/>
                      </a:moveTo>
                      <a:cubicBezTo>
                        <a:pt x="48" y="11"/>
                        <a:pt x="43" y="14"/>
                        <a:pt x="36" y="14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5" y="14"/>
                        <a:pt x="0" y="11"/>
                        <a:pt x="0" y="7"/>
                      </a:cubicBezTo>
                      <a:cubicBezTo>
                        <a:pt x="0" y="3"/>
                        <a:pt x="5" y="0"/>
                        <a:pt x="12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43" y="0"/>
                        <a:pt x="48" y="3"/>
                        <a:pt x="48" y="7"/>
                      </a:cubicBezTo>
                      <a:close/>
                    </a:path>
                  </a:pathLst>
                </a:custGeom>
                <a:solidFill>
                  <a:srgbClr val="E6485B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729" name="Freeform 100">
                  <a:extLst>
                    <a:ext uri="{FF2B5EF4-FFF2-40B4-BE49-F238E27FC236}">
                      <a16:creationId xmlns="" xmlns:a16="http://schemas.microsoft.com/office/drawing/2014/main" id="{63B857E5-AD2B-42D2-97CE-E0F4E48022C5}"/>
                    </a:ext>
                  </a:extLst>
                </p:cNvPr>
                <p:cNvSpPr/>
                <p:nvPr/>
              </p:nvSpPr>
              <p:spPr bwMode="auto">
                <a:xfrm>
                  <a:off x="9003656" y="3783174"/>
                  <a:ext cx="72337" cy="28800"/>
                </a:xfrm>
                <a:custGeom>
                  <a:avLst/>
                  <a:gdLst>
                    <a:gd name="T0" fmla="*/ 48 w 48"/>
                    <a:gd name="T1" fmla="*/ 7 h 14"/>
                    <a:gd name="T2" fmla="*/ 36 w 48"/>
                    <a:gd name="T3" fmla="*/ 14 h 14"/>
                    <a:gd name="T4" fmla="*/ 12 w 48"/>
                    <a:gd name="T5" fmla="*/ 14 h 14"/>
                    <a:gd name="T6" fmla="*/ 0 w 48"/>
                    <a:gd name="T7" fmla="*/ 7 h 14"/>
                    <a:gd name="T8" fmla="*/ 12 w 48"/>
                    <a:gd name="T9" fmla="*/ 0 h 14"/>
                    <a:gd name="T10" fmla="*/ 36 w 48"/>
                    <a:gd name="T11" fmla="*/ 0 h 14"/>
                    <a:gd name="T12" fmla="*/ 48 w 48"/>
                    <a:gd name="T13" fmla="*/ 7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8" h="14">
                      <a:moveTo>
                        <a:pt x="48" y="7"/>
                      </a:moveTo>
                      <a:cubicBezTo>
                        <a:pt x="48" y="11"/>
                        <a:pt x="43" y="14"/>
                        <a:pt x="36" y="14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5" y="14"/>
                        <a:pt x="0" y="11"/>
                        <a:pt x="0" y="7"/>
                      </a:cubicBezTo>
                      <a:cubicBezTo>
                        <a:pt x="0" y="3"/>
                        <a:pt x="5" y="0"/>
                        <a:pt x="12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43" y="0"/>
                        <a:pt x="48" y="3"/>
                        <a:pt x="48" y="7"/>
                      </a:cubicBezTo>
                      <a:close/>
                    </a:path>
                  </a:pathLst>
                </a:custGeom>
                <a:solidFill>
                  <a:srgbClr val="E6485B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730" name="Freeform 100">
                  <a:extLst>
                    <a:ext uri="{FF2B5EF4-FFF2-40B4-BE49-F238E27FC236}">
                      <a16:creationId xmlns="" xmlns:a16="http://schemas.microsoft.com/office/drawing/2014/main" id="{901C5E8C-43A9-409F-B9E6-8BD283FB53F2}"/>
                    </a:ext>
                  </a:extLst>
                </p:cNvPr>
                <p:cNvSpPr/>
                <p:nvPr/>
              </p:nvSpPr>
              <p:spPr bwMode="auto">
                <a:xfrm>
                  <a:off x="9084394" y="3783174"/>
                  <a:ext cx="72337" cy="28800"/>
                </a:xfrm>
                <a:custGeom>
                  <a:avLst/>
                  <a:gdLst>
                    <a:gd name="T0" fmla="*/ 48 w 48"/>
                    <a:gd name="T1" fmla="*/ 7 h 14"/>
                    <a:gd name="T2" fmla="*/ 36 w 48"/>
                    <a:gd name="T3" fmla="*/ 14 h 14"/>
                    <a:gd name="T4" fmla="*/ 12 w 48"/>
                    <a:gd name="T5" fmla="*/ 14 h 14"/>
                    <a:gd name="T6" fmla="*/ 0 w 48"/>
                    <a:gd name="T7" fmla="*/ 7 h 14"/>
                    <a:gd name="T8" fmla="*/ 12 w 48"/>
                    <a:gd name="T9" fmla="*/ 0 h 14"/>
                    <a:gd name="T10" fmla="*/ 36 w 48"/>
                    <a:gd name="T11" fmla="*/ 0 h 14"/>
                    <a:gd name="T12" fmla="*/ 48 w 48"/>
                    <a:gd name="T13" fmla="*/ 7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8" h="14">
                      <a:moveTo>
                        <a:pt x="48" y="7"/>
                      </a:moveTo>
                      <a:cubicBezTo>
                        <a:pt x="48" y="11"/>
                        <a:pt x="43" y="14"/>
                        <a:pt x="36" y="14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5" y="14"/>
                        <a:pt x="0" y="11"/>
                        <a:pt x="0" y="7"/>
                      </a:cubicBezTo>
                      <a:cubicBezTo>
                        <a:pt x="0" y="3"/>
                        <a:pt x="5" y="0"/>
                        <a:pt x="12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43" y="0"/>
                        <a:pt x="48" y="3"/>
                        <a:pt x="48" y="7"/>
                      </a:cubicBezTo>
                      <a:close/>
                    </a:path>
                  </a:pathLst>
                </a:custGeom>
                <a:solidFill>
                  <a:srgbClr val="E6485B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</a:endParaRPr>
                </a:p>
              </p:txBody>
            </p:sp>
          </p:grpSp>
        </p:grpSp>
      </p:grpSp>
      <p:cxnSp>
        <p:nvCxnSpPr>
          <p:cNvPr id="733" name="Straight Connector 732">
            <a:extLst>
              <a:ext uri="{FF2B5EF4-FFF2-40B4-BE49-F238E27FC236}">
                <a16:creationId xmlns="" xmlns:a16="http://schemas.microsoft.com/office/drawing/2014/main" id="{5FF7BA6B-07E5-4A77-BE12-139664B46DFD}"/>
              </a:ext>
            </a:extLst>
          </p:cNvPr>
          <p:cNvCxnSpPr/>
          <p:nvPr/>
        </p:nvCxnSpPr>
        <p:spPr>
          <a:xfrm flipH="1" flipV="1">
            <a:off x="2217173" y="3715921"/>
            <a:ext cx="325412" cy="251285"/>
          </a:xfrm>
          <a:prstGeom prst="line">
            <a:avLst/>
          </a:prstGeom>
          <a:ln w="12700">
            <a:solidFill>
              <a:schemeClr val="tx1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4" name="Right Bracket 733">
            <a:extLst>
              <a:ext uri="{FF2B5EF4-FFF2-40B4-BE49-F238E27FC236}">
                <a16:creationId xmlns="" xmlns:a16="http://schemas.microsoft.com/office/drawing/2014/main" id="{08555327-C7DB-49F4-B11C-CB5376F6FDAE}"/>
              </a:ext>
            </a:extLst>
          </p:cNvPr>
          <p:cNvSpPr/>
          <p:nvPr/>
        </p:nvSpPr>
        <p:spPr>
          <a:xfrm>
            <a:off x="2149304" y="2713981"/>
            <a:ext cx="67653" cy="2654054"/>
          </a:xfrm>
          <a:prstGeom prst="rightBracket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35" name="Arc 734">
            <a:extLst>
              <a:ext uri="{FF2B5EF4-FFF2-40B4-BE49-F238E27FC236}">
                <a16:creationId xmlns="" xmlns:a16="http://schemas.microsoft.com/office/drawing/2014/main" id="{0F6FC9DB-7142-425A-80BD-0A0E32D48E0F}"/>
              </a:ext>
            </a:extLst>
          </p:cNvPr>
          <p:cNvSpPr/>
          <p:nvPr/>
        </p:nvSpPr>
        <p:spPr>
          <a:xfrm rot="17430264">
            <a:off x="3209648" y="2009514"/>
            <a:ext cx="2414947" cy="2005600"/>
          </a:xfrm>
          <a:prstGeom prst="arc">
            <a:avLst>
              <a:gd name="adj1" fmla="val 13823807"/>
              <a:gd name="adj2" fmla="val 18325544"/>
            </a:avLst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36" name="TextBox 93">
            <a:extLst>
              <a:ext uri="{FF2B5EF4-FFF2-40B4-BE49-F238E27FC236}">
                <a16:creationId xmlns="" xmlns:a16="http://schemas.microsoft.com/office/drawing/2014/main" id="{A3D30A68-4E06-432C-8D9F-88D71570F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8637" y="1897566"/>
            <a:ext cx="1486074" cy="25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8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8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ИЛ-17RA</a:t>
            </a:r>
            <a:r>
              <a:rPr kumimoji="0" lang="ru-RU" sz="10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7</a:t>
            </a:r>
          </a:p>
        </p:txBody>
      </p:sp>
      <p:grpSp>
        <p:nvGrpSpPr>
          <p:cNvPr id="737" name="Group 10">
            <a:extLst>
              <a:ext uri="{FF2B5EF4-FFF2-40B4-BE49-F238E27FC236}">
                <a16:creationId xmlns="" xmlns:a16="http://schemas.microsoft.com/office/drawing/2014/main" id="{2A0E7DF9-332C-4719-BBB0-82E505A14CD5}"/>
              </a:ext>
            </a:extLst>
          </p:cNvPr>
          <p:cNvGrpSpPr/>
          <p:nvPr/>
        </p:nvGrpSpPr>
        <p:grpSpPr>
          <a:xfrm>
            <a:off x="2534227" y="4179359"/>
            <a:ext cx="110812" cy="680335"/>
            <a:chOff x="591926" y="4862031"/>
            <a:chExt cx="85868" cy="1047665"/>
          </a:xfrm>
          <a:effectLst/>
        </p:grpSpPr>
        <p:cxnSp>
          <p:nvCxnSpPr>
            <p:cNvPr id="738" name="Straight Arrow Connector 11">
              <a:extLst>
                <a:ext uri="{FF2B5EF4-FFF2-40B4-BE49-F238E27FC236}">
                  <a16:creationId xmlns="" xmlns:a16="http://schemas.microsoft.com/office/drawing/2014/main" id="{0774383B-09A2-4A94-84B8-514FD7B2E84B}"/>
                </a:ext>
              </a:extLst>
            </p:cNvPr>
            <p:cNvCxnSpPr/>
            <p:nvPr/>
          </p:nvCxnSpPr>
          <p:spPr>
            <a:xfrm flipH="1">
              <a:off x="618390" y="4862031"/>
              <a:ext cx="0" cy="783066"/>
            </a:xfrm>
            <a:prstGeom prst="straightConnector1">
              <a:avLst/>
            </a:prstGeom>
            <a:ln w="44450">
              <a:solidFill>
                <a:srgbClr val="0BA196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9" name="Chevron 449">
              <a:extLst>
                <a:ext uri="{FF2B5EF4-FFF2-40B4-BE49-F238E27FC236}">
                  <a16:creationId xmlns="" xmlns:a16="http://schemas.microsoft.com/office/drawing/2014/main" id="{C92B675F-6719-4420-8361-5BF2E37D9168}"/>
                </a:ext>
              </a:extLst>
            </p:cNvPr>
            <p:cNvSpPr/>
            <p:nvPr/>
          </p:nvSpPr>
          <p:spPr>
            <a:xfrm rot="16200000">
              <a:off x="484268" y="5716171"/>
              <a:ext cx="301183" cy="85868"/>
            </a:xfrm>
            <a:prstGeom prst="chevron">
              <a:avLst>
                <a:gd name="adj" fmla="val 66938"/>
              </a:avLst>
            </a:prstGeom>
            <a:solidFill>
              <a:srgbClr val="0BA196"/>
            </a:solidFill>
            <a:ln>
              <a:solidFill>
                <a:srgbClr val="0BA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740" name="Group 13">
            <a:extLst>
              <a:ext uri="{FF2B5EF4-FFF2-40B4-BE49-F238E27FC236}">
                <a16:creationId xmlns="" xmlns:a16="http://schemas.microsoft.com/office/drawing/2014/main" id="{717CC48C-3227-4AE1-85BF-13D0CF5E04FF}"/>
              </a:ext>
            </a:extLst>
          </p:cNvPr>
          <p:cNvGrpSpPr/>
          <p:nvPr/>
        </p:nvGrpSpPr>
        <p:grpSpPr>
          <a:xfrm>
            <a:off x="2694522" y="4145568"/>
            <a:ext cx="85868" cy="680340"/>
            <a:chOff x="1033754" y="4862023"/>
            <a:chExt cx="149962" cy="1047673"/>
          </a:xfrm>
          <a:effectLst/>
        </p:grpSpPr>
        <p:cxnSp>
          <p:nvCxnSpPr>
            <p:cNvPr id="741" name="Straight Arrow Connector 14">
              <a:extLst>
                <a:ext uri="{FF2B5EF4-FFF2-40B4-BE49-F238E27FC236}">
                  <a16:creationId xmlns="" xmlns:a16="http://schemas.microsoft.com/office/drawing/2014/main" id="{3AE1A358-1232-48A8-9639-EFB1D4EC8A84}"/>
                </a:ext>
              </a:extLst>
            </p:cNvPr>
            <p:cNvCxnSpPr/>
            <p:nvPr/>
          </p:nvCxnSpPr>
          <p:spPr>
            <a:xfrm flipH="1">
              <a:off x="1104594" y="4862023"/>
              <a:ext cx="0" cy="783066"/>
            </a:xfrm>
            <a:prstGeom prst="straightConnector1">
              <a:avLst/>
            </a:prstGeom>
            <a:ln w="44450">
              <a:solidFill>
                <a:srgbClr val="263F6A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2" name="Chevron 452">
              <a:extLst>
                <a:ext uri="{FF2B5EF4-FFF2-40B4-BE49-F238E27FC236}">
                  <a16:creationId xmlns="" xmlns:a16="http://schemas.microsoft.com/office/drawing/2014/main" id="{1DAF49E2-EF7B-4342-AF10-C305604CCC59}"/>
                </a:ext>
              </a:extLst>
            </p:cNvPr>
            <p:cNvSpPr/>
            <p:nvPr/>
          </p:nvSpPr>
          <p:spPr>
            <a:xfrm rot="16200000">
              <a:off x="958143" y="5684124"/>
              <a:ext cx="301183" cy="149962"/>
            </a:xfrm>
            <a:prstGeom prst="chevron">
              <a:avLst>
                <a:gd name="adj" fmla="val 66938"/>
              </a:avLst>
            </a:prstGeom>
            <a:solidFill>
              <a:srgbClr val="263F6A"/>
            </a:solidFill>
            <a:ln>
              <a:solidFill>
                <a:srgbClr val="263F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743" name="Group 16">
            <a:extLst>
              <a:ext uri="{FF2B5EF4-FFF2-40B4-BE49-F238E27FC236}">
                <a16:creationId xmlns="" xmlns:a16="http://schemas.microsoft.com/office/drawing/2014/main" id="{BD6699EE-50E0-444C-99CB-5618A01FE68C}"/>
              </a:ext>
            </a:extLst>
          </p:cNvPr>
          <p:cNvGrpSpPr/>
          <p:nvPr/>
        </p:nvGrpSpPr>
        <p:grpSpPr>
          <a:xfrm>
            <a:off x="2833410" y="4147424"/>
            <a:ext cx="85868" cy="680340"/>
            <a:chOff x="1033754" y="4862023"/>
            <a:chExt cx="149962" cy="1047673"/>
          </a:xfrm>
          <a:effectLst/>
        </p:grpSpPr>
        <p:cxnSp>
          <p:nvCxnSpPr>
            <p:cNvPr id="744" name="Straight Arrow Connector 17">
              <a:extLst>
                <a:ext uri="{FF2B5EF4-FFF2-40B4-BE49-F238E27FC236}">
                  <a16:creationId xmlns="" xmlns:a16="http://schemas.microsoft.com/office/drawing/2014/main" id="{68DC186A-7380-4047-8F88-5457D6C628E6}"/>
                </a:ext>
              </a:extLst>
            </p:cNvPr>
            <p:cNvCxnSpPr/>
            <p:nvPr/>
          </p:nvCxnSpPr>
          <p:spPr>
            <a:xfrm flipH="1">
              <a:off x="1104594" y="4862023"/>
              <a:ext cx="0" cy="783066"/>
            </a:xfrm>
            <a:prstGeom prst="straightConnector1">
              <a:avLst/>
            </a:prstGeom>
            <a:ln w="44450">
              <a:solidFill>
                <a:srgbClr val="B89856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5" name="Chevron 455">
              <a:extLst>
                <a:ext uri="{FF2B5EF4-FFF2-40B4-BE49-F238E27FC236}">
                  <a16:creationId xmlns="" xmlns:a16="http://schemas.microsoft.com/office/drawing/2014/main" id="{640DE26D-ACF2-4D7A-B2B3-7DF524CA6329}"/>
                </a:ext>
              </a:extLst>
            </p:cNvPr>
            <p:cNvSpPr/>
            <p:nvPr/>
          </p:nvSpPr>
          <p:spPr>
            <a:xfrm rot="16200000">
              <a:off x="958143" y="5684124"/>
              <a:ext cx="301183" cy="149962"/>
            </a:xfrm>
            <a:prstGeom prst="chevron">
              <a:avLst>
                <a:gd name="adj" fmla="val 66938"/>
              </a:avLst>
            </a:prstGeom>
            <a:solidFill>
              <a:srgbClr val="B89856"/>
            </a:solidFill>
            <a:ln>
              <a:solidFill>
                <a:srgbClr val="B898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746" name="Group 109">
            <a:extLst>
              <a:ext uri="{FF2B5EF4-FFF2-40B4-BE49-F238E27FC236}">
                <a16:creationId xmlns="" xmlns:a16="http://schemas.microsoft.com/office/drawing/2014/main" id="{B873C70C-8F13-4697-9068-F8F162AD5453}"/>
              </a:ext>
            </a:extLst>
          </p:cNvPr>
          <p:cNvGrpSpPr/>
          <p:nvPr/>
        </p:nvGrpSpPr>
        <p:grpSpPr>
          <a:xfrm>
            <a:off x="3916754" y="4178239"/>
            <a:ext cx="85868" cy="680340"/>
            <a:chOff x="1033754" y="4862023"/>
            <a:chExt cx="149962" cy="1047673"/>
          </a:xfrm>
          <a:effectLst/>
        </p:grpSpPr>
        <p:cxnSp>
          <p:nvCxnSpPr>
            <p:cNvPr id="747" name="Straight Arrow Connector 110">
              <a:extLst>
                <a:ext uri="{FF2B5EF4-FFF2-40B4-BE49-F238E27FC236}">
                  <a16:creationId xmlns="" xmlns:a16="http://schemas.microsoft.com/office/drawing/2014/main" id="{EE8B5D97-24B8-4D96-957B-675C7CAA4A57}"/>
                </a:ext>
              </a:extLst>
            </p:cNvPr>
            <p:cNvCxnSpPr/>
            <p:nvPr/>
          </p:nvCxnSpPr>
          <p:spPr>
            <a:xfrm flipH="1">
              <a:off x="1104594" y="4862023"/>
              <a:ext cx="0" cy="783066"/>
            </a:xfrm>
            <a:prstGeom prst="straightConnector1">
              <a:avLst/>
            </a:prstGeom>
            <a:ln w="44450">
              <a:solidFill>
                <a:srgbClr val="7F7F7F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8" name="Chevron 133">
              <a:extLst>
                <a:ext uri="{FF2B5EF4-FFF2-40B4-BE49-F238E27FC236}">
                  <a16:creationId xmlns="" xmlns:a16="http://schemas.microsoft.com/office/drawing/2014/main" id="{ECEA3230-D72B-458D-9C39-70E863FEB936}"/>
                </a:ext>
              </a:extLst>
            </p:cNvPr>
            <p:cNvSpPr/>
            <p:nvPr/>
          </p:nvSpPr>
          <p:spPr>
            <a:xfrm rot="16200000">
              <a:off x="958143" y="5684124"/>
              <a:ext cx="301183" cy="149962"/>
            </a:xfrm>
            <a:prstGeom prst="chevron">
              <a:avLst>
                <a:gd name="adj" fmla="val 66938"/>
              </a:avLst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cxnSp>
        <p:nvCxnSpPr>
          <p:cNvPr id="749" name="Straight Connector 748">
            <a:extLst>
              <a:ext uri="{FF2B5EF4-FFF2-40B4-BE49-F238E27FC236}">
                <a16:creationId xmlns="" xmlns:a16="http://schemas.microsoft.com/office/drawing/2014/main" id="{15E06FD7-9216-4E49-BFDE-B767D149146C}"/>
              </a:ext>
            </a:extLst>
          </p:cNvPr>
          <p:cNvCxnSpPr/>
          <p:nvPr/>
        </p:nvCxnSpPr>
        <p:spPr>
          <a:xfrm flipH="1">
            <a:off x="2216773" y="4166837"/>
            <a:ext cx="349979" cy="220886"/>
          </a:xfrm>
          <a:prstGeom prst="line">
            <a:avLst/>
          </a:prstGeom>
          <a:ln w="12700">
            <a:solidFill>
              <a:schemeClr val="tx1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50" name="Group 7">
            <a:extLst>
              <a:ext uri="{FF2B5EF4-FFF2-40B4-BE49-F238E27FC236}">
                <a16:creationId xmlns="" xmlns:a16="http://schemas.microsoft.com/office/drawing/2014/main" id="{FCD0B7A3-4BBF-47F7-A725-AE7E0A71529A}"/>
              </a:ext>
            </a:extLst>
          </p:cNvPr>
          <p:cNvGrpSpPr/>
          <p:nvPr/>
        </p:nvGrpSpPr>
        <p:grpSpPr>
          <a:xfrm>
            <a:off x="6720701" y="4736075"/>
            <a:ext cx="85868" cy="680340"/>
            <a:chOff x="1033754" y="4862023"/>
            <a:chExt cx="149962" cy="1047673"/>
          </a:xfrm>
          <a:effectLst/>
        </p:grpSpPr>
        <p:cxnSp>
          <p:nvCxnSpPr>
            <p:cNvPr id="751" name="Straight Arrow Connector 8">
              <a:extLst>
                <a:ext uri="{FF2B5EF4-FFF2-40B4-BE49-F238E27FC236}">
                  <a16:creationId xmlns="" xmlns:a16="http://schemas.microsoft.com/office/drawing/2014/main" id="{39128559-6C6D-4C13-B16F-51C28B9785D7}"/>
                </a:ext>
              </a:extLst>
            </p:cNvPr>
            <p:cNvCxnSpPr/>
            <p:nvPr/>
          </p:nvCxnSpPr>
          <p:spPr>
            <a:xfrm flipH="1">
              <a:off x="1104594" y="4862023"/>
              <a:ext cx="0" cy="783066"/>
            </a:xfrm>
            <a:prstGeom prst="straightConnector1">
              <a:avLst/>
            </a:prstGeom>
            <a:ln w="44450">
              <a:solidFill>
                <a:srgbClr val="D3BF96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2" name="Chevron 446">
              <a:extLst>
                <a:ext uri="{FF2B5EF4-FFF2-40B4-BE49-F238E27FC236}">
                  <a16:creationId xmlns="" xmlns:a16="http://schemas.microsoft.com/office/drawing/2014/main" id="{6BFA0A8D-7F89-4C8B-B463-BAF63BB6D488}"/>
                </a:ext>
              </a:extLst>
            </p:cNvPr>
            <p:cNvSpPr/>
            <p:nvPr/>
          </p:nvSpPr>
          <p:spPr>
            <a:xfrm rot="16200000">
              <a:off x="958143" y="5684124"/>
              <a:ext cx="301183" cy="149962"/>
            </a:xfrm>
            <a:prstGeom prst="chevron">
              <a:avLst>
                <a:gd name="adj" fmla="val 66938"/>
              </a:avLst>
            </a:prstGeom>
            <a:solidFill>
              <a:srgbClr val="D3BF96"/>
            </a:solidFill>
            <a:ln>
              <a:solidFill>
                <a:srgbClr val="D3BF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753" name="Arc 752">
            <a:extLst>
              <a:ext uri="{FF2B5EF4-FFF2-40B4-BE49-F238E27FC236}">
                <a16:creationId xmlns="" xmlns:a16="http://schemas.microsoft.com/office/drawing/2014/main" id="{C31934CA-2AF8-4A89-BED1-6A39B3C7E87D}"/>
              </a:ext>
            </a:extLst>
          </p:cNvPr>
          <p:cNvSpPr/>
          <p:nvPr/>
        </p:nvSpPr>
        <p:spPr>
          <a:xfrm rot="10649881">
            <a:off x="5703018" y="3605821"/>
            <a:ext cx="2106880" cy="1379982"/>
          </a:xfrm>
          <a:prstGeom prst="arc">
            <a:avLst>
              <a:gd name="adj1" fmla="val 13843080"/>
              <a:gd name="adj2" fmla="val 19267937"/>
            </a:avLst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754" name="Group 753">
            <a:extLst>
              <a:ext uri="{FF2B5EF4-FFF2-40B4-BE49-F238E27FC236}">
                <a16:creationId xmlns="" xmlns:a16="http://schemas.microsoft.com/office/drawing/2014/main" id="{889E2115-56D0-4CF0-BC26-5956112E5D58}"/>
              </a:ext>
            </a:extLst>
          </p:cNvPr>
          <p:cNvGrpSpPr/>
          <p:nvPr/>
        </p:nvGrpSpPr>
        <p:grpSpPr>
          <a:xfrm>
            <a:off x="1376751" y="4768448"/>
            <a:ext cx="822098" cy="697836"/>
            <a:chOff x="1041917" y="4810333"/>
            <a:chExt cx="822098" cy="697836"/>
          </a:xfrm>
        </p:grpSpPr>
        <p:sp>
          <p:nvSpPr>
            <p:cNvPr id="755" name="TextBox 105">
              <a:extLst>
                <a:ext uri="{FF2B5EF4-FFF2-40B4-BE49-F238E27FC236}">
                  <a16:creationId xmlns="" xmlns:a16="http://schemas.microsoft.com/office/drawing/2014/main" id="{3D768C70-9CB8-4EE9-9211-8546A3E613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1506" y="5261947"/>
              <a:ext cx="822920" cy="396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SzPct val="80000"/>
                <a:buFont typeface="Symbol" pitchFamily="18" charset="2"/>
                <a:buChar char="¨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SzPct val="8000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80000"/>
                <a:buChar char="-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bg2"/>
                </a:buClr>
                <a:buSzPct val="8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SzPct val="8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8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8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8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8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mbol" pitchFamily="18" charset="2"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</a:rPr>
                <a:t>γδ T-клетки</a:t>
              </a:r>
              <a:r>
                <a:rPr kumimoji="0" lang="ru-RU" sz="1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</a:rPr>
                <a:t>7</a:t>
              </a:r>
            </a:p>
          </p:txBody>
        </p:sp>
        <p:sp>
          <p:nvSpPr>
            <p:cNvPr id="756" name="Oval 97">
              <a:extLst>
                <a:ext uri="{FF2B5EF4-FFF2-40B4-BE49-F238E27FC236}">
                  <a16:creationId xmlns="" xmlns:a16="http://schemas.microsoft.com/office/drawing/2014/main" id="{C6F00184-591A-4D14-B8FB-5939E20C86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140" y="4810333"/>
              <a:ext cx="518921" cy="469710"/>
            </a:xfrm>
            <a:prstGeom prst="ellipse">
              <a:avLst/>
            </a:prstGeom>
            <a:solidFill>
              <a:schemeClr val="bg2">
                <a:lumMod val="40000"/>
                <a:lumOff val="60000"/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SzPct val="80000"/>
                <a:buFont typeface="Symbol" pitchFamily="18" charset="2"/>
                <a:buChar char="¨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SzPct val="8000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80000"/>
                <a:buChar char="-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bg2"/>
                </a:buClr>
                <a:buSzPct val="8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SzPct val="8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8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8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8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8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mbol" pitchFamily="18" charset="2"/>
                <a:buNone/>
                <a:tabLst/>
                <a:defRPr/>
              </a:pPr>
              <a:endParaRPr kumimoji="0" lang="ru-RU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endParaRPr>
            </a:p>
          </p:txBody>
        </p:sp>
        <p:sp>
          <p:nvSpPr>
            <p:cNvPr id="757" name="Oval 97">
              <a:extLst>
                <a:ext uri="{FF2B5EF4-FFF2-40B4-BE49-F238E27FC236}">
                  <a16:creationId xmlns="" xmlns:a16="http://schemas.microsoft.com/office/drawing/2014/main" id="{0CFD051C-CF6C-4A47-916B-B240869DA0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5478" y="4866481"/>
              <a:ext cx="388550" cy="351703"/>
            </a:xfrm>
            <a:prstGeom prst="ellipse">
              <a:avLst/>
            </a:prstGeom>
            <a:solidFill>
              <a:schemeClr val="bg2">
                <a:lumMod val="40000"/>
                <a:lumOff val="60000"/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SzPct val="80000"/>
                <a:buFont typeface="Symbol" pitchFamily="18" charset="2"/>
                <a:buChar char="¨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SzPct val="8000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80000"/>
                <a:buChar char="-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bg2"/>
                </a:buClr>
                <a:buSzPct val="8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SzPct val="8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8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8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8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8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mbol" pitchFamily="18" charset="2"/>
                <a:buNone/>
                <a:tabLst/>
                <a:defRPr/>
              </a:pPr>
              <a:endParaRPr kumimoji="0" lang="ru-RU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endParaRPr>
            </a:p>
          </p:txBody>
        </p:sp>
        <p:sp>
          <p:nvSpPr>
            <p:cNvPr id="758" name="Freeform 5">
              <a:extLst>
                <a:ext uri="{FF2B5EF4-FFF2-40B4-BE49-F238E27FC236}">
                  <a16:creationId xmlns="" xmlns:a16="http://schemas.microsoft.com/office/drawing/2014/main" id="{DA8097EF-045E-4D58-ACAA-F1DBEF1278FF}"/>
                </a:ext>
              </a:extLst>
            </p:cNvPr>
            <p:cNvSpPr/>
            <p:nvPr/>
          </p:nvSpPr>
          <p:spPr bwMode="auto">
            <a:xfrm>
              <a:off x="1308528" y="4917140"/>
              <a:ext cx="288184" cy="264963"/>
            </a:xfrm>
            <a:custGeom>
              <a:avLst/>
              <a:gdLst>
                <a:gd name="T0" fmla="*/ 2147483647 w 400"/>
                <a:gd name="T1" fmla="*/ 2147483647 h 407"/>
                <a:gd name="T2" fmla="*/ 2147483647 w 400"/>
                <a:gd name="T3" fmla="*/ 2147483647 h 407"/>
                <a:gd name="T4" fmla="*/ 0 w 400"/>
                <a:gd name="T5" fmla="*/ 2147483647 h 407"/>
                <a:gd name="T6" fmla="*/ 2147483647 w 400"/>
                <a:gd name="T7" fmla="*/ 0 h 407"/>
                <a:gd name="T8" fmla="*/ 2147483647 w 400"/>
                <a:gd name="T9" fmla="*/ 2147483647 h 4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0" h="407">
                  <a:moveTo>
                    <a:pt x="400" y="196"/>
                  </a:moveTo>
                  <a:cubicBezTo>
                    <a:pt x="400" y="313"/>
                    <a:pt x="292" y="407"/>
                    <a:pt x="174" y="407"/>
                  </a:cubicBezTo>
                  <a:cubicBezTo>
                    <a:pt x="56" y="407"/>
                    <a:pt x="0" y="335"/>
                    <a:pt x="0" y="218"/>
                  </a:cubicBezTo>
                  <a:cubicBezTo>
                    <a:pt x="0" y="100"/>
                    <a:pt x="67" y="0"/>
                    <a:pt x="185" y="0"/>
                  </a:cubicBezTo>
                  <a:cubicBezTo>
                    <a:pt x="303" y="0"/>
                    <a:pt x="400" y="78"/>
                    <a:pt x="400" y="196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59" name="Freeform 6">
              <a:extLst>
                <a:ext uri="{FF2B5EF4-FFF2-40B4-BE49-F238E27FC236}">
                  <a16:creationId xmlns="" xmlns:a16="http://schemas.microsoft.com/office/drawing/2014/main" id="{3ED497D9-B5D8-4A0F-85FD-BC9AC77A6BB1}"/>
                </a:ext>
              </a:extLst>
            </p:cNvPr>
            <p:cNvSpPr/>
            <p:nvPr/>
          </p:nvSpPr>
          <p:spPr bwMode="auto">
            <a:xfrm>
              <a:off x="1343700" y="4968489"/>
              <a:ext cx="228051" cy="200263"/>
            </a:xfrm>
            <a:custGeom>
              <a:avLst/>
              <a:gdLst>
                <a:gd name="T0" fmla="*/ 2147483647 w 317"/>
                <a:gd name="T1" fmla="*/ 2147483647 h 308"/>
                <a:gd name="T2" fmla="*/ 2147483647 w 317"/>
                <a:gd name="T3" fmla="*/ 2147483647 h 308"/>
                <a:gd name="T4" fmla="*/ 2147483647 w 317"/>
                <a:gd name="T5" fmla="*/ 2147483647 h 308"/>
                <a:gd name="T6" fmla="*/ 2147483647 w 317"/>
                <a:gd name="T7" fmla="*/ 2147483647 h 308"/>
                <a:gd name="T8" fmla="*/ 2147483647 w 317"/>
                <a:gd name="T9" fmla="*/ 2147483647 h 3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7" h="308">
                  <a:moveTo>
                    <a:pt x="272" y="234"/>
                  </a:moveTo>
                  <a:cubicBezTo>
                    <a:pt x="227" y="298"/>
                    <a:pt x="132" y="308"/>
                    <a:pt x="68" y="263"/>
                  </a:cubicBezTo>
                  <a:cubicBezTo>
                    <a:pt x="3" y="218"/>
                    <a:pt x="0" y="157"/>
                    <a:pt x="45" y="93"/>
                  </a:cubicBezTo>
                  <a:cubicBezTo>
                    <a:pt x="90" y="29"/>
                    <a:pt x="165" y="0"/>
                    <a:pt x="229" y="45"/>
                  </a:cubicBezTo>
                  <a:cubicBezTo>
                    <a:pt x="293" y="90"/>
                    <a:pt x="317" y="170"/>
                    <a:pt x="272" y="234"/>
                  </a:cubicBezTo>
                  <a:close/>
                </a:path>
              </a:pathLst>
            </a:custGeom>
            <a:solidFill>
              <a:srgbClr val="0070C0">
                <a:alpha val="7294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760" name="Group 759">
            <a:extLst>
              <a:ext uri="{FF2B5EF4-FFF2-40B4-BE49-F238E27FC236}">
                <a16:creationId xmlns="" xmlns:a16="http://schemas.microsoft.com/office/drawing/2014/main" id="{81D00305-A8E4-43A6-9BED-120856E12102}"/>
              </a:ext>
            </a:extLst>
          </p:cNvPr>
          <p:cNvGrpSpPr/>
          <p:nvPr/>
        </p:nvGrpSpPr>
        <p:grpSpPr>
          <a:xfrm>
            <a:off x="8522858" y="4437956"/>
            <a:ext cx="3356709" cy="813600"/>
            <a:chOff x="8513927" y="4647894"/>
            <a:chExt cx="3356709" cy="813600"/>
          </a:xfrm>
        </p:grpSpPr>
        <p:sp>
          <p:nvSpPr>
            <p:cNvPr id="761" name="Rounded Rectangle 120">
              <a:extLst>
                <a:ext uri="{FF2B5EF4-FFF2-40B4-BE49-F238E27FC236}">
                  <a16:creationId xmlns="" xmlns:a16="http://schemas.microsoft.com/office/drawing/2014/main" id="{522445CC-1397-4505-92A3-7A26924E0F29}"/>
                </a:ext>
              </a:extLst>
            </p:cNvPr>
            <p:cNvSpPr/>
            <p:nvPr/>
          </p:nvSpPr>
          <p:spPr>
            <a:xfrm>
              <a:off x="8513927" y="4647894"/>
              <a:ext cx="3356709" cy="813600"/>
            </a:xfrm>
            <a:prstGeom prst="roundRect">
              <a:avLst/>
            </a:prstGeom>
            <a:noFill/>
            <a:ln w="28575">
              <a:solidFill>
                <a:srgbClr val="7364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C3C3B"/>
                  </a:solidFill>
                  <a:effectLst/>
                  <a:uLnTx/>
                  <a:uFillTx/>
                  <a:latin typeface="Arial"/>
                  <a:ea typeface="Arial"/>
                  <a:cs typeface="Arial"/>
                </a:rPr>
                <a:t>Мишень IL-12/-23</a:t>
              </a:r>
              <a:r>
                <a:rPr kumimoji="0" lang="ru-RU" sz="12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3C3C3B"/>
                  </a:solidFill>
                  <a:effectLst/>
                  <a:uLnTx/>
                  <a:uFillTx/>
                  <a:latin typeface="Arial"/>
                  <a:ea typeface="Arial"/>
                  <a:cs typeface="Arial"/>
                </a:rPr>
                <a:t>9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/>
              </a:r>
              <a:b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</a:b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B"/>
                  </a:solidFill>
                  <a:effectLst/>
                  <a:uLnTx/>
                  <a:uFillTx/>
                  <a:latin typeface="Arial"/>
                  <a:ea typeface="Arial"/>
                  <a:cs typeface="Arial"/>
                </a:rPr>
                <a:t>Устекинумаб</a:t>
              </a:r>
            </a:p>
          </p:txBody>
        </p:sp>
        <p:grpSp>
          <p:nvGrpSpPr>
            <p:cNvPr id="762" name="Group 761">
              <a:extLst>
                <a:ext uri="{FF2B5EF4-FFF2-40B4-BE49-F238E27FC236}">
                  <a16:creationId xmlns="" xmlns:a16="http://schemas.microsoft.com/office/drawing/2014/main" id="{D192DAEB-30F0-498C-B784-0A0EA3BE9857}"/>
                </a:ext>
              </a:extLst>
            </p:cNvPr>
            <p:cNvGrpSpPr/>
            <p:nvPr/>
          </p:nvGrpSpPr>
          <p:grpSpPr>
            <a:xfrm rot="16200000">
              <a:off x="10096376" y="4826928"/>
              <a:ext cx="142913" cy="906280"/>
              <a:chOff x="1033754" y="5270437"/>
              <a:chExt cx="149962" cy="1047676"/>
            </a:xfrm>
            <a:effectLst/>
          </p:grpSpPr>
          <p:cxnSp>
            <p:nvCxnSpPr>
              <p:cNvPr id="763" name="Straight Arrow Connector 762">
                <a:extLst>
                  <a:ext uri="{FF2B5EF4-FFF2-40B4-BE49-F238E27FC236}">
                    <a16:creationId xmlns="" xmlns:a16="http://schemas.microsoft.com/office/drawing/2014/main" id="{CF40D3EF-A6FF-4D7B-AE71-4D9B4B4D81F0}"/>
                  </a:ext>
                </a:extLst>
              </p:cNvPr>
              <p:cNvCxnSpPr/>
              <p:nvPr/>
            </p:nvCxnSpPr>
            <p:spPr>
              <a:xfrm flipH="1">
                <a:off x="1104593" y="5270437"/>
                <a:ext cx="0" cy="783066"/>
              </a:xfrm>
              <a:prstGeom prst="straightConnector1">
                <a:avLst/>
              </a:prstGeom>
              <a:solidFill>
                <a:srgbClr val="D3BF96"/>
              </a:solidFill>
              <a:ln w="44450">
                <a:solidFill>
                  <a:srgbClr val="D3BF96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4" name="Chevron 446">
                <a:extLst>
                  <a:ext uri="{FF2B5EF4-FFF2-40B4-BE49-F238E27FC236}">
                    <a16:creationId xmlns="" xmlns:a16="http://schemas.microsoft.com/office/drawing/2014/main" id="{B879F81C-B847-470E-895D-0BC9C6316CA0}"/>
                  </a:ext>
                </a:extLst>
              </p:cNvPr>
              <p:cNvSpPr/>
              <p:nvPr/>
            </p:nvSpPr>
            <p:spPr>
              <a:xfrm rot="16200000">
                <a:off x="958143" y="6092541"/>
                <a:ext cx="301183" cy="149962"/>
              </a:xfrm>
              <a:prstGeom prst="chevron">
                <a:avLst>
                  <a:gd name="adj" fmla="val 66938"/>
                </a:avLst>
              </a:prstGeom>
              <a:solidFill>
                <a:srgbClr val="D3BF96"/>
              </a:solidFill>
              <a:ln>
                <a:solidFill>
                  <a:srgbClr val="D3BF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B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</p:grpSp>
      <p:sp>
        <p:nvSpPr>
          <p:cNvPr id="765" name="Rounded Rectangle 485">
            <a:extLst>
              <a:ext uri="{FF2B5EF4-FFF2-40B4-BE49-F238E27FC236}">
                <a16:creationId xmlns="" xmlns:a16="http://schemas.microsoft.com/office/drawing/2014/main" id="{8A26AEAE-AAEC-4006-B676-DA8A00F3F0C6}"/>
              </a:ext>
            </a:extLst>
          </p:cNvPr>
          <p:cNvSpPr/>
          <p:nvPr/>
        </p:nvSpPr>
        <p:spPr>
          <a:xfrm>
            <a:off x="8502957" y="2530153"/>
            <a:ext cx="3363847" cy="813600"/>
          </a:xfrm>
          <a:prstGeom prst="roundRect">
            <a:avLst/>
          </a:prstGeom>
          <a:noFill/>
          <a:ln w="28575">
            <a:solidFill>
              <a:srgbClr val="7364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Мишень ИЛ-17</a:t>
            </a:r>
            <a:r>
              <a:rPr kumimoji="0" lang="ru-RU" sz="1200" b="1" i="0" u="none" strike="noStrike" kern="1200" cap="none" spc="0" normalizeH="0" baseline="3000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9</a:t>
            </a:r>
          </a:p>
          <a:p>
            <a:pPr marL="0" marR="0" lvl="0" indent="0" algn="ctr" defTabSz="360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Нетакимаб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	Иксекизумаб	Секукинумаб</a:t>
            </a:r>
          </a:p>
          <a:p>
            <a:pPr marL="0" marR="0" lvl="0" indent="0" algn="ctr" defTabSz="360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360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766" name="Group 765">
            <a:extLst>
              <a:ext uri="{FF2B5EF4-FFF2-40B4-BE49-F238E27FC236}">
                <a16:creationId xmlns="" xmlns:a16="http://schemas.microsoft.com/office/drawing/2014/main" id="{8C5D40A7-98B0-4C7D-96B1-EB57170C08BD}"/>
              </a:ext>
            </a:extLst>
          </p:cNvPr>
          <p:cNvGrpSpPr/>
          <p:nvPr/>
        </p:nvGrpSpPr>
        <p:grpSpPr>
          <a:xfrm rot="16200000">
            <a:off x="8984156" y="2702455"/>
            <a:ext cx="142913" cy="906280"/>
            <a:chOff x="1033754" y="5330496"/>
            <a:chExt cx="149962" cy="1047676"/>
          </a:xfrm>
          <a:effectLst/>
        </p:grpSpPr>
        <p:cxnSp>
          <p:nvCxnSpPr>
            <p:cNvPr id="767" name="Straight Arrow Connector 766">
              <a:extLst>
                <a:ext uri="{FF2B5EF4-FFF2-40B4-BE49-F238E27FC236}">
                  <a16:creationId xmlns="" xmlns:a16="http://schemas.microsoft.com/office/drawing/2014/main" id="{173AF28B-B82D-42A1-A231-AC5DCAD0BDDD}"/>
                </a:ext>
              </a:extLst>
            </p:cNvPr>
            <p:cNvCxnSpPr/>
            <p:nvPr/>
          </p:nvCxnSpPr>
          <p:spPr>
            <a:xfrm flipH="1">
              <a:off x="1104593" y="5330496"/>
              <a:ext cx="0" cy="783066"/>
            </a:xfrm>
            <a:prstGeom prst="straightConnector1">
              <a:avLst/>
            </a:prstGeom>
            <a:solidFill>
              <a:srgbClr val="0BA196"/>
            </a:solidFill>
            <a:ln w="44450">
              <a:solidFill>
                <a:srgbClr val="0BA196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8" name="Chevron 449">
              <a:extLst>
                <a:ext uri="{FF2B5EF4-FFF2-40B4-BE49-F238E27FC236}">
                  <a16:creationId xmlns="" xmlns:a16="http://schemas.microsoft.com/office/drawing/2014/main" id="{4F39FEB5-9CAF-4977-902D-B5807B3A4DCB}"/>
                </a:ext>
              </a:extLst>
            </p:cNvPr>
            <p:cNvSpPr/>
            <p:nvPr/>
          </p:nvSpPr>
          <p:spPr>
            <a:xfrm rot="16200000">
              <a:off x="958143" y="6152600"/>
              <a:ext cx="301183" cy="149962"/>
            </a:xfrm>
            <a:prstGeom prst="chevron">
              <a:avLst>
                <a:gd name="adj" fmla="val 66938"/>
              </a:avLst>
            </a:prstGeom>
            <a:solidFill>
              <a:srgbClr val="0BA196"/>
            </a:solidFill>
            <a:ln>
              <a:solidFill>
                <a:srgbClr val="0BA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769" name="Group 768">
            <a:extLst>
              <a:ext uri="{FF2B5EF4-FFF2-40B4-BE49-F238E27FC236}">
                <a16:creationId xmlns="" xmlns:a16="http://schemas.microsoft.com/office/drawing/2014/main" id="{4CCCCC88-0450-47A9-894D-063A9E511C02}"/>
              </a:ext>
            </a:extLst>
          </p:cNvPr>
          <p:cNvGrpSpPr/>
          <p:nvPr/>
        </p:nvGrpSpPr>
        <p:grpSpPr>
          <a:xfrm rot="16200000">
            <a:off x="10047236" y="2702455"/>
            <a:ext cx="142913" cy="906280"/>
            <a:chOff x="1033754" y="5294460"/>
            <a:chExt cx="149962" cy="1047676"/>
          </a:xfrm>
          <a:effectLst/>
        </p:grpSpPr>
        <p:cxnSp>
          <p:nvCxnSpPr>
            <p:cNvPr id="770" name="Straight Arrow Connector 769">
              <a:extLst>
                <a:ext uri="{FF2B5EF4-FFF2-40B4-BE49-F238E27FC236}">
                  <a16:creationId xmlns="" xmlns:a16="http://schemas.microsoft.com/office/drawing/2014/main" id="{7E0CB81C-DFEB-44EA-94F3-8E27537D0514}"/>
                </a:ext>
              </a:extLst>
            </p:cNvPr>
            <p:cNvCxnSpPr/>
            <p:nvPr/>
          </p:nvCxnSpPr>
          <p:spPr>
            <a:xfrm flipH="1">
              <a:off x="1104593" y="5294460"/>
              <a:ext cx="0" cy="783066"/>
            </a:xfrm>
            <a:prstGeom prst="straightConnector1">
              <a:avLst/>
            </a:prstGeom>
            <a:solidFill>
              <a:srgbClr val="92D050"/>
            </a:solidFill>
            <a:ln w="44450">
              <a:solidFill>
                <a:srgbClr val="263F6A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1" name="Chevron 452">
              <a:extLst>
                <a:ext uri="{FF2B5EF4-FFF2-40B4-BE49-F238E27FC236}">
                  <a16:creationId xmlns="" xmlns:a16="http://schemas.microsoft.com/office/drawing/2014/main" id="{2CB2E9CB-4B10-4EF3-BD78-772F5F34A371}"/>
                </a:ext>
              </a:extLst>
            </p:cNvPr>
            <p:cNvSpPr/>
            <p:nvPr/>
          </p:nvSpPr>
          <p:spPr>
            <a:xfrm rot="16200000">
              <a:off x="958143" y="6116564"/>
              <a:ext cx="301183" cy="149962"/>
            </a:xfrm>
            <a:prstGeom prst="chevron">
              <a:avLst>
                <a:gd name="adj" fmla="val 66938"/>
              </a:avLst>
            </a:prstGeom>
            <a:solidFill>
              <a:srgbClr val="263F6A"/>
            </a:solidFill>
            <a:ln>
              <a:solidFill>
                <a:srgbClr val="263F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772" name="Group 771">
            <a:extLst>
              <a:ext uri="{FF2B5EF4-FFF2-40B4-BE49-F238E27FC236}">
                <a16:creationId xmlns="" xmlns:a16="http://schemas.microsoft.com/office/drawing/2014/main" id="{6452909D-0AFC-4438-A7D0-DFE2EA9175AC}"/>
              </a:ext>
            </a:extLst>
          </p:cNvPr>
          <p:cNvGrpSpPr/>
          <p:nvPr/>
        </p:nvGrpSpPr>
        <p:grpSpPr>
          <a:xfrm rot="16200000">
            <a:off x="11177634" y="2702455"/>
            <a:ext cx="142913" cy="906280"/>
            <a:chOff x="1033754" y="5306472"/>
            <a:chExt cx="149962" cy="1047676"/>
          </a:xfrm>
          <a:effectLst/>
        </p:grpSpPr>
        <p:cxnSp>
          <p:nvCxnSpPr>
            <p:cNvPr id="773" name="Straight Arrow Connector 772">
              <a:extLst>
                <a:ext uri="{FF2B5EF4-FFF2-40B4-BE49-F238E27FC236}">
                  <a16:creationId xmlns="" xmlns:a16="http://schemas.microsoft.com/office/drawing/2014/main" id="{2156D4C6-33E9-4CD3-86EA-BAC554FFDBDE}"/>
                </a:ext>
              </a:extLst>
            </p:cNvPr>
            <p:cNvCxnSpPr/>
            <p:nvPr/>
          </p:nvCxnSpPr>
          <p:spPr>
            <a:xfrm flipH="1">
              <a:off x="1104593" y="5306472"/>
              <a:ext cx="0" cy="783066"/>
            </a:xfrm>
            <a:prstGeom prst="straightConnector1">
              <a:avLst/>
            </a:prstGeom>
            <a:solidFill>
              <a:srgbClr val="B89856"/>
            </a:solidFill>
            <a:ln w="44450">
              <a:solidFill>
                <a:srgbClr val="B89856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4" name="Chevron 455">
              <a:extLst>
                <a:ext uri="{FF2B5EF4-FFF2-40B4-BE49-F238E27FC236}">
                  <a16:creationId xmlns="" xmlns:a16="http://schemas.microsoft.com/office/drawing/2014/main" id="{EA5FD560-5606-417B-8CA1-6EC92135060A}"/>
                </a:ext>
              </a:extLst>
            </p:cNvPr>
            <p:cNvSpPr/>
            <p:nvPr/>
          </p:nvSpPr>
          <p:spPr>
            <a:xfrm rot="16200000">
              <a:off x="958143" y="6128576"/>
              <a:ext cx="301183" cy="149962"/>
            </a:xfrm>
            <a:prstGeom prst="chevron">
              <a:avLst>
                <a:gd name="adj" fmla="val 66938"/>
              </a:avLst>
            </a:prstGeom>
            <a:solidFill>
              <a:srgbClr val="B89856"/>
            </a:solidFill>
            <a:ln>
              <a:solidFill>
                <a:srgbClr val="B898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775" name="Group 774">
            <a:extLst>
              <a:ext uri="{FF2B5EF4-FFF2-40B4-BE49-F238E27FC236}">
                <a16:creationId xmlns="" xmlns:a16="http://schemas.microsoft.com/office/drawing/2014/main" id="{67FF646A-7F84-43C5-963F-77F666F67865}"/>
              </a:ext>
            </a:extLst>
          </p:cNvPr>
          <p:cNvGrpSpPr/>
          <p:nvPr/>
        </p:nvGrpSpPr>
        <p:grpSpPr>
          <a:xfrm>
            <a:off x="8517094" y="1384987"/>
            <a:ext cx="3344867" cy="1011931"/>
            <a:chOff x="8517094" y="1647740"/>
            <a:chExt cx="3344867" cy="1011931"/>
          </a:xfrm>
        </p:grpSpPr>
        <p:sp>
          <p:nvSpPr>
            <p:cNvPr id="776" name="Rounded Rectangle 484">
              <a:extLst>
                <a:ext uri="{FF2B5EF4-FFF2-40B4-BE49-F238E27FC236}">
                  <a16:creationId xmlns="" xmlns:a16="http://schemas.microsoft.com/office/drawing/2014/main" id="{64222270-7929-4CB6-848E-CF3769A82623}"/>
                </a:ext>
              </a:extLst>
            </p:cNvPr>
            <p:cNvSpPr/>
            <p:nvPr/>
          </p:nvSpPr>
          <p:spPr>
            <a:xfrm>
              <a:off x="8517094" y="1647740"/>
              <a:ext cx="3344867" cy="1011931"/>
            </a:xfrm>
            <a:prstGeom prst="roundRect">
              <a:avLst/>
            </a:prstGeom>
            <a:noFill/>
            <a:ln w="28575">
              <a:solidFill>
                <a:srgbClr val="7364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C3C3B"/>
                  </a:solidFill>
                  <a:effectLst/>
                  <a:uLnTx/>
                  <a:uFillTx/>
                  <a:latin typeface="Arial"/>
                  <a:ea typeface="Arial"/>
                  <a:cs typeface="Arial"/>
                </a:rPr>
                <a:t>Мишень ФНО-α</a:t>
              </a:r>
              <a:r>
                <a:rPr kumimoji="0" lang="ru-RU" sz="12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3C3C3B"/>
                  </a:solidFill>
                  <a:effectLst/>
                  <a:uLnTx/>
                  <a:uFillTx/>
                  <a:latin typeface="Arial"/>
                  <a:ea typeface="Arial"/>
                  <a:cs typeface="Arial"/>
                </a:rPr>
                <a:t>9, 10</a:t>
              </a:r>
            </a:p>
            <a:p>
              <a:pPr marL="0" marR="0" lvl="0" indent="0" algn="ctr" defTabSz="7200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B"/>
                  </a:solidFill>
                  <a:effectLst/>
                  <a:uLnTx/>
                  <a:uFillTx/>
                  <a:latin typeface="Arial"/>
                  <a:ea typeface="Arial"/>
                  <a:cs typeface="Arial"/>
                </a:rPr>
                <a:t>Адалимумаб, этанерцепт, инфликсимаб, цертолизумаба пэгол</a:t>
              </a:r>
            </a:p>
          </p:txBody>
        </p:sp>
        <p:grpSp>
          <p:nvGrpSpPr>
            <p:cNvPr id="777" name="Group 776">
              <a:extLst>
                <a:ext uri="{FF2B5EF4-FFF2-40B4-BE49-F238E27FC236}">
                  <a16:creationId xmlns="" xmlns:a16="http://schemas.microsoft.com/office/drawing/2014/main" id="{55A2DBEC-3FD1-49C4-BC75-8BFC5967A91D}"/>
                </a:ext>
              </a:extLst>
            </p:cNvPr>
            <p:cNvGrpSpPr/>
            <p:nvPr/>
          </p:nvGrpSpPr>
          <p:grpSpPr>
            <a:xfrm rot="16200000">
              <a:off x="10159834" y="2019873"/>
              <a:ext cx="142913" cy="906273"/>
              <a:chOff x="1033762" y="5414583"/>
              <a:chExt cx="149962" cy="1047668"/>
            </a:xfrm>
            <a:effectLst/>
          </p:grpSpPr>
          <p:cxnSp>
            <p:nvCxnSpPr>
              <p:cNvPr id="778" name="Straight Arrow Connector 777">
                <a:extLst>
                  <a:ext uri="{FF2B5EF4-FFF2-40B4-BE49-F238E27FC236}">
                    <a16:creationId xmlns="" xmlns:a16="http://schemas.microsoft.com/office/drawing/2014/main" id="{F04EF835-6B03-4617-811A-D8EC30185A7D}"/>
                  </a:ext>
                </a:extLst>
              </p:cNvPr>
              <p:cNvCxnSpPr/>
              <p:nvPr/>
            </p:nvCxnSpPr>
            <p:spPr>
              <a:xfrm flipH="1">
                <a:off x="1104594" y="5414583"/>
                <a:ext cx="0" cy="783066"/>
              </a:xfrm>
              <a:prstGeom prst="straightConnector1">
                <a:avLst/>
              </a:prstGeom>
              <a:solidFill>
                <a:srgbClr val="263F6A"/>
              </a:solidFill>
              <a:ln w="44450">
                <a:solidFill>
                  <a:srgbClr val="7F7F7F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9" name="Chevron 133">
                <a:extLst>
                  <a:ext uri="{FF2B5EF4-FFF2-40B4-BE49-F238E27FC236}">
                    <a16:creationId xmlns="" xmlns:a16="http://schemas.microsoft.com/office/drawing/2014/main" id="{AF8553BF-8FC2-4EE1-A23F-4A9D4F2E1EFD}"/>
                  </a:ext>
                </a:extLst>
              </p:cNvPr>
              <p:cNvSpPr/>
              <p:nvPr/>
            </p:nvSpPr>
            <p:spPr>
              <a:xfrm rot="16200000">
                <a:off x="958151" y="6236679"/>
                <a:ext cx="301183" cy="149962"/>
              </a:xfrm>
              <a:prstGeom prst="chevron">
                <a:avLst>
                  <a:gd name="adj" fmla="val 66938"/>
                </a:avLst>
              </a:prstGeom>
              <a:solidFill>
                <a:srgbClr val="7F7F7F"/>
              </a:solidFill>
              <a:ln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B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</p:grpSp>
      <p:grpSp>
        <p:nvGrpSpPr>
          <p:cNvPr id="780" name="Group 779">
            <a:extLst>
              <a:ext uri="{FF2B5EF4-FFF2-40B4-BE49-F238E27FC236}">
                <a16:creationId xmlns="" xmlns:a16="http://schemas.microsoft.com/office/drawing/2014/main" id="{0A7CF310-194B-41AA-91FE-E6AA2D5C7F29}"/>
              </a:ext>
            </a:extLst>
          </p:cNvPr>
          <p:cNvGrpSpPr/>
          <p:nvPr/>
        </p:nvGrpSpPr>
        <p:grpSpPr>
          <a:xfrm>
            <a:off x="8517094" y="3480989"/>
            <a:ext cx="3363847" cy="813600"/>
            <a:chOff x="8540475" y="3723010"/>
            <a:chExt cx="3333305" cy="813600"/>
          </a:xfrm>
        </p:grpSpPr>
        <p:sp>
          <p:nvSpPr>
            <p:cNvPr id="781" name="Rounded Rectangle 486">
              <a:extLst>
                <a:ext uri="{FF2B5EF4-FFF2-40B4-BE49-F238E27FC236}">
                  <a16:creationId xmlns="" xmlns:a16="http://schemas.microsoft.com/office/drawing/2014/main" id="{134F87C9-5505-4ACF-83B1-548B032DF895}"/>
                </a:ext>
              </a:extLst>
            </p:cNvPr>
            <p:cNvSpPr/>
            <p:nvPr/>
          </p:nvSpPr>
          <p:spPr>
            <a:xfrm>
              <a:off x="8540475" y="3723010"/>
              <a:ext cx="3333305" cy="813600"/>
            </a:xfrm>
            <a:prstGeom prst="roundRect">
              <a:avLst/>
            </a:prstGeom>
            <a:noFill/>
            <a:ln w="28575">
              <a:solidFill>
                <a:srgbClr val="7364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C3C3B"/>
                  </a:solidFill>
                  <a:effectLst/>
                  <a:uLnTx/>
                  <a:uFillTx/>
                  <a:latin typeface="Arial"/>
                  <a:ea typeface="Arial"/>
                  <a:cs typeface="Arial"/>
                </a:rPr>
                <a:t>Мишень ИЛ-23</a:t>
              </a:r>
              <a:r>
                <a:rPr kumimoji="0" lang="ru-RU" sz="12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3C3C3B"/>
                  </a:solidFill>
                  <a:effectLst/>
                  <a:uLnTx/>
                  <a:uFillTx/>
                  <a:latin typeface="Arial"/>
                  <a:ea typeface="Arial"/>
                  <a:cs typeface="Arial"/>
                </a:rPr>
                <a:t>11–13</a:t>
              </a:r>
            </a:p>
            <a:p>
              <a:pPr marL="0" marR="0" lvl="0" indent="0" algn="l" defTabSz="3600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3C3B"/>
                  </a:solidFill>
                  <a:effectLst/>
                  <a:uLnTx/>
                  <a:uFillTx/>
                  <a:latin typeface="Arial"/>
                  <a:ea typeface="Arial"/>
                  <a:cs typeface="Arial"/>
                </a:rPr>
                <a:t>Гуселькумаб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B"/>
                  </a:solidFill>
                  <a:effectLst/>
                  <a:uLnTx/>
                  <a:uFillTx/>
                  <a:latin typeface="Arial"/>
                  <a:ea typeface="Arial"/>
                  <a:cs typeface="Arial"/>
                </a:rPr>
                <a:t>                </a:t>
              </a:r>
              <a:r>
                <a:rPr kumimoji="0" lang="ru-RU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3C3B"/>
                  </a:solidFill>
                  <a:effectLst/>
                  <a:uLnTx/>
                  <a:uFillTx/>
                  <a:latin typeface="Arial"/>
                  <a:ea typeface="Arial"/>
                  <a:cs typeface="Arial"/>
                </a:rPr>
                <a:t>Ризанкизумаб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Arial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grpSp>
          <p:nvGrpSpPr>
            <p:cNvPr id="782" name="Group 781">
              <a:extLst>
                <a:ext uri="{FF2B5EF4-FFF2-40B4-BE49-F238E27FC236}">
                  <a16:creationId xmlns="" xmlns:a16="http://schemas.microsoft.com/office/drawing/2014/main" id="{A43E3409-ADD0-4B64-87D4-E265F0FD7DA2}"/>
                </a:ext>
              </a:extLst>
            </p:cNvPr>
            <p:cNvGrpSpPr/>
            <p:nvPr/>
          </p:nvGrpSpPr>
          <p:grpSpPr>
            <a:xfrm rot="16200000">
              <a:off x="8974194" y="3900100"/>
              <a:ext cx="142913" cy="906292"/>
              <a:chOff x="1033751" y="4627611"/>
              <a:chExt cx="149962" cy="1047695"/>
            </a:xfrm>
            <a:effectLst/>
          </p:grpSpPr>
          <p:cxnSp>
            <p:nvCxnSpPr>
              <p:cNvPr id="788" name="Straight Arrow Connector 787">
                <a:extLst>
                  <a:ext uri="{FF2B5EF4-FFF2-40B4-BE49-F238E27FC236}">
                    <a16:creationId xmlns="" xmlns:a16="http://schemas.microsoft.com/office/drawing/2014/main" id="{A92A5CDD-5843-4337-83BC-E430BA039718}"/>
                  </a:ext>
                </a:extLst>
              </p:cNvPr>
              <p:cNvCxnSpPr/>
              <p:nvPr/>
            </p:nvCxnSpPr>
            <p:spPr>
              <a:xfrm flipH="1">
                <a:off x="1104590" y="4627611"/>
                <a:ext cx="0" cy="783067"/>
              </a:xfrm>
              <a:prstGeom prst="straightConnector1">
                <a:avLst/>
              </a:prstGeom>
              <a:solidFill>
                <a:srgbClr val="DF6363"/>
              </a:solidFill>
              <a:ln w="44450">
                <a:solidFill>
                  <a:srgbClr val="DF6363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9" name="Chevron 443">
                <a:extLst>
                  <a:ext uri="{FF2B5EF4-FFF2-40B4-BE49-F238E27FC236}">
                    <a16:creationId xmlns="" xmlns:a16="http://schemas.microsoft.com/office/drawing/2014/main" id="{DA1958D7-A4BB-4E2F-A584-4F6C5EDEEDEE}"/>
                  </a:ext>
                </a:extLst>
              </p:cNvPr>
              <p:cNvSpPr/>
              <p:nvPr/>
            </p:nvSpPr>
            <p:spPr>
              <a:xfrm rot="16200000">
                <a:off x="958140" y="5449734"/>
                <a:ext cx="301183" cy="149962"/>
              </a:xfrm>
              <a:prstGeom prst="chevron">
                <a:avLst>
                  <a:gd name="adj" fmla="val 66938"/>
                </a:avLst>
              </a:prstGeom>
              <a:solidFill>
                <a:srgbClr val="DF6363"/>
              </a:solidFill>
              <a:ln>
                <a:solidFill>
                  <a:srgbClr val="DF636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B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grpSp>
          <p:nvGrpSpPr>
            <p:cNvPr id="783" name="Group 782">
              <a:extLst>
                <a:ext uri="{FF2B5EF4-FFF2-40B4-BE49-F238E27FC236}">
                  <a16:creationId xmlns="" xmlns:a16="http://schemas.microsoft.com/office/drawing/2014/main" id="{657148E8-C002-4005-8261-7B59CF3BF81F}"/>
                </a:ext>
              </a:extLst>
            </p:cNvPr>
            <p:cNvGrpSpPr/>
            <p:nvPr/>
          </p:nvGrpSpPr>
          <p:grpSpPr>
            <a:xfrm>
              <a:off x="10318389" y="4253714"/>
              <a:ext cx="926847" cy="142913"/>
              <a:chOff x="8787240" y="4519800"/>
              <a:chExt cx="926847" cy="142913"/>
            </a:xfrm>
          </p:grpSpPr>
          <p:cxnSp>
            <p:nvCxnSpPr>
              <p:cNvPr id="786" name="Straight Arrow Connector 785">
                <a:extLst>
                  <a:ext uri="{FF2B5EF4-FFF2-40B4-BE49-F238E27FC236}">
                    <a16:creationId xmlns="" xmlns:a16="http://schemas.microsoft.com/office/drawing/2014/main" id="{91F9A6B7-B90B-483B-B03C-E1765F97F644}"/>
                  </a:ext>
                </a:extLst>
              </p:cNvPr>
              <p:cNvCxnSpPr/>
              <p:nvPr/>
            </p:nvCxnSpPr>
            <p:spPr>
              <a:xfrm rot="16200000" flipH="1">
                <a:off x="9125931" y="4256814"/>
                <a:ext cx="0" cy="677382"/>
              </a:xfrm>
              <a:prstGeom prst="straightConnector1">
                <a:avLst/>
              </a:prstGeom>
              <a:solidFill>
                <a:srgbClr val="68AEE2"/>
              </a:solidFill>
              <a:ln w="44450">
                <a:solidFill>
                  <a:srgbClr val="68AEE2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7" name="Chevron 443">
                <a:extLst>
                  <a:ext uri="{FF2B5EF4-FFF2-40B4-BE49-F238E27FC236}">
                    <a16:creationId xmlns="" xmlns:a16="http://schemas.microsoft.com/office/drawing/2014/main" id="{04F5CCC9-3A3F-4238-932B-E326747D515B}"/>
                  </a:ext>
                </a:extLst>
              </p:cNvPr>
              <p:cNvSpPr/>
              <p:nvPr/>
            </p:nvSpPr>
            <p:spPr>
              <a:xfrm rot="10800000">
                <a:off x="9453552" y="4519800"/>
                <a:ext cx="260535" cy="142913"/>
              </a:xfrm>
              <a:prstGeom prst="chevron">
                <a:avLst>
                  <a:gd name="adj" fmla="val 66938"/>
                </a:avLst>
              </a:prstGeom>
              <a:solidFill>
                <a:srgbClr val="68AEE2"/>
              </a:solidFill>
              <a:ln>
                <a:solidFill>
                  <a:srgbClr val="68AE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B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</p:grpSp>
      <p:grpSp>
        <p:nvGrpSpPr>
          <p:cNvPr id="790" name="Group 789">
            <a:extLst>
              <a:ext uri="{FF2B5EF4-FFF2-40B4-BE49-F238E27FC236}">
                <a16:creationId xmlns="" xmlns:a16="http://schemas.microsoft.com/office/drawing/2014/main" id="{D25A0F0B-964B-4CA7-82F6-C5B5FEB4EED3}"/>
              </a:ext>
            </a:extLst>
          </p:cNvPr>
          <p:cNvGrpSpPr/>
          <p:nvPr/>
        </p:nvGrpSpPr>
        <p:grpSpPr>
          <a:xfrm rot="3903703">
            <a:off x="3389600" y="1797642"/>
            <a:ext cx="260612" cy="291154"/>
            <a:chOff x="3854061" y="5311048"/>
            <a:chExt cx="378365" cy="543737"/>
          </a:xfrm>
        </p:grpSpPr>
        <p:grpSp>
          <p:nvGrpSpPr>
            <p:cNvPr id="791" name="Group 790">
              <a:extLst>
                <a:ext uri="{FF2B5EF4-FFF2-40B4-BE49-F238E27FC236}">
                  <a16:creationId xmlns="" xmlns:a16="http://schemas.microsoft.com/office/drawing/2014/main" id="{F1678F95-5A46-4577-A341-A37C529C3F63}"/>
                </a:ext>
              </a:extLst>
            </p:cNvPr>
            <p:cNvGrpSpPr/>
            <p:nvPr/>
          </p:nvGrpSpPr>
          <p:grpSpPr>
            <a:xfrm>
              <a:off x="4069695" y="5329852"/>
              <a:ext cx="151723" cy="524933"/>
              <a:chOff x="4639733" y="5190067"/>
              <a:chExt cx="151723" cy="524933"/>
            </a:xfrm>
          </p:grpSpPr>
          <p:cxnSp>
            <p:nvCxnSpPr>
              <p:cNvPr id="805" name="Straight Connector 804">
                <a:extLst>
                  <a:ext uri="{FF2B5EF4-FFF2-40B4-BE49-F238E27FC236}">
                    <a16:creationId xmlns="" xmlns:a16="http://schemas.microsoft.com/office/drawing/2014/main" id="{ABC5EC71-9558-40AA-A6C3-EFE698BBE817}"/>
                  </a:ext>
                </a:extLst>
              </p:cNvPr>
              <p:cNvCxnSpPr/>
              <p:nvPr/>
            </p:nvCxnSpPr>
            <p:spPr>
              <a:xfrm flipH="1">
                <a:off x="4639733" y="5190067"/>
                <a:ext cx="25400" cy="1778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6" name="Straight Connector 805">
                <a:extLst>
                  <a:ext uri="{FF2B5EF4-FFF2-40B4-BE49-F238E27FC236}">
                    <a16:creationId xmlns="" xmlns:a16="http://schemas.microsoft.com/office/drawing/2014/main" id="{B6022D1C-57D2-4324-A343-17AEE8F72930}"/>
                  </a:ext>
                </a:extLst>
              </p:cNvPr>
              <p:cNvCxnSpPr/>
              <p:nvPr/>
            </p:nvCxnSpPr>
            <p:spPr>
              <a:xfrm>
                <a:off x="4639733" y="5367867"/>
                <a:ext cx="151723" cy="34713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2" name="Group 791">
              <a:extLst>
                <a:ext uri="{FF2B5EF4-FFF2-40B4-BE49-F238E27FC236}">
                  <a16:creationId xmlns="" xmlns:a16="http://schemas.microsoft.com/office/drawing/2014/main" id="{07F279FC-586C-4753-8308-06528166ADA2}"/>
                </a:ext>
              </a:extLst>
            </p:cNvPr>
            <p:cNvGrpSpPr/>
            <p:nvPr/>
          </p:nvGrpSpPr>
          <p:grpSpPr>
            <a:xfrm flipH="1">
              <a:off x="3867511" y="5329852"/>
              <a:ext cx="151723" cy="524933"/>
              <a:chOff x="4639733" y="5190067"/>
              <a:chExt cx="151723" cy="524933"/>
            </a:xfrm>
          </p:grpSpPr>
          <p:cxnSp>
            <p:nvCxnSpPr>
              <p:cNvPr id="803" name="Straight Connector 802">
                <a:extLst>
                  <a:ext uri="{FF2B5EF4-FFF2-40B4-BE49-F238E27FC236}">
                    <a16:creationId xmlns="" xmlns:a16="http://schemas.microsoft.com/office/drawing/2014/main" id="{54AFC503-AC0D-427A-B7B1-4A829BBBCF74}"/>
                  </a:ext>
                </a:extLst>
              </p:cNvPr>
              <p:cNvCxnSpPr/>
              <p:nvPr/>
            </p:nvCxnSpPr>
            <p:spPr>
              <a:xfrm flipH="1">
                <a:off x="4639733" y="5190067"/>
                <a:ext cx="25400" cy="1778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4" name="Straight Connector 803">
                <a:extLst>
                  <a:ext uri="{FF2B5EF4-FFF2-40B4-BE49-F238E27FC236}">
                    <a16:creationId xmlns="" xmlns:a16="http://schemas.microsoft.com/office/drawing/2014/main" id="{AAE8335B-1A8A-493E-A198-B2FB73407A6E}"/>
                  </a:ext>
                </a:extLst>
              </p:cNvPr>
              <p:cNvCxnSpPr/>
              <p:nvPr/>
            </p:nvCxnSpPr>
            <p:spPr>
              <a:xfrm>
                <a:off x="4639733" y="5367867"/>
                <a:ext cx="151723" cy="34713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3" name="Oval 792">
              <a:extLst>
                <a:ext uri="{FF2B5EF4-FFF2-40B4-BE49-F238E27FC236}">
                  <a16:creationId xmlns="" xmlns:a16="http://schemas.microsoft.com/office/drawing/2014/main" id="{55596F9C-46DF-4637-B176-17333702D2A3}"/>
                </a:ext>
              </a:extLst>
            </p:cNvPr>
            <p:cNvSpPr/>
            <p:nvPr/>
          </p:nvSpPr>
          <p:spPr>
            <a:xfrm rot="600000">
              <a:off x="4046836" y="5445543"/>
              <a:ext cx="45719" cy="76200"/>
            </a:xfrm>
            <a:prstGeom prst="ellipse">
              <a:avLst/>
            </a:prstGeom>
            <a:solidFill>
              <a:srgbClr val="FF6D22"/>
            </a:solidFill>
            <a:ln>
              <a:solidFill>
                <a:srgbClr val="FF6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94" name="Oval 793">
              <a:extLst>
                <a:ext uri="{FF2B5EF4-FFF2-40B4-BE49-F238E27FC236}">
                  <a16:creationId xmlns="" xmlns:a16="http://schemas.microsoft.com/office/drawing/2014/main" id="{254114FE-3D36-4054-B2FF-835CFF9C9AEB}"/>
                </a:ext>
              </a:extLst>
            </p:cNvPr>
            <p:cNvSpPr/>
            <p:nvPr/>
          </p:nvSpPr>
          <p:spPr>
            <a:xfrm rot="-600000">
              <a:off x="3993913" y="5445543"/>
              <a:ext cx="45719" cy="76200"/>
            </a:xfrm>
            <a:prstGeom prst="ellipse">
              <a:avLst/>
            </a:prstGeom>
            <a:solidFill>
              <a:srgbClr val="FF6D22"/>
            </a:solidFill>
            <a:ln>
              <a:solidFill>
                <a:srgbClr val="FF6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95" name="Oval 794">
              <a:extLst>
                <a:ext uri="{FF2B5EF4-FFF2-40B4-BE49-F238E27FC236}">
                  <a16:creationId xmlns="" xmlns:a16="http://schemas.microsoft.com/office/drawing/2014/main" id="{12EB4D28-F8AB-433A-B95E-BFFC3F4493CC}"/>
                </a:ext>
              </a:extLst>
            </p:cNvPr>
            <p:cNvSpPr/>
            <p:nvPr/>
          </p:nvSpPr>
          <p:spPr>
            <a:xfrm rot="600000">
              <a:off x="4075109" y="5315152"/>
              <a:ext cx="45719" cy="76200"/>
            </a:xfrm>
            <a:prstGeom prst="ellipse">
              <a:avLst/>
            </a:prstGeom>
            <a:solidFill>
              <a:srgbClr val="FF6D22"/>
            </a:solidFill>
            <a:ln>
              <a:solidFill>
                <a:srgbClr val="FF6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96" name="Oval 795">
              <a:extLst>
                <a:ext uri="{FF2B5EF4-FFF2-40B4-BE49-F238E27FC236}">
                  <a16:creationId xmlns="" xmlns:a16="http://schemas.microsoft.com/office/drawing/2014/main" id="{9BD921E3-50E7-4841-B567-6570B1C6C759}"/>
                </a:ext>
              </a:extLst>
            </p:cNvPr>
            <p:cNvSpPr/>
            <p:nvPr/>
          </p:nvSpPr>
          <p:spPr>
            <a:xfrm rot="-600000">
              <a:off x="3974327" y="5311048"/>
              <a:ext cx="45719" cy="76200"/>
            </a:xfrm>
            <a:prstGeom prst="ellipse">
              <a:avLst/>
            </a:prstGeom>
            <a:solidFill>
              <a:srgbClr val="FF6D22"/>
            </a:solidFill>
            <a:ln>
              <a:solidFill>
                <a:srgbClr val="FF6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97" name="Oval 796">
              <a:extLst>
                <a:ext uri="{FF2B5EF4-FFF2-40B4-BE49-F238E27FC236}">
                  <a16:creationId xmlns="" xmlns:a16="http://schemas.microsoft.com/office/drawing/2014/main" id="{541BE026-D739-43C8-96F6-D7BEA47796D5}"/>
                </a:ext>
              </a:extLst>
            </p:cNvPr>
            <p:cNvSpPr/>
            <p:nvPr/>
          </p:nvSpPr>
          <p:spPr>
            <a:xfrm rot="1320000">
              <a:off x="3944511" y="5558294"/>
              <a:ext cx="54000" cy="108000"/>
            </a:xfrm>
            <a:prstGeom prst="ellipse">
              <a:avLst/>
            </a:prstGeom>
            <a:solidFill>
              <a:srgbClr val="FF6D22"/>
            </a:solidFill>
            <a:ln>
              <a:solidFill>
                <a:srgbClr val="FF6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98" name="Oval 797">
              <a:extLst>
                <a:ext uri="{FF2B5EF4-FFF2-40B4-BE49-F238E27FC236}">
                  <a16:creationId xmlns="" xmlns:a16="http://schemas.microsoft.com/office/drawing/2014/main" id="{FC31076F-74FA-4B06-99A7-986A1F5CBF6F}"/>
                </a:ext>
              </a:extLst>
            </p:cNvPr>
            <p:cNvSpPr/>
            <p:nvPr/>
          </p:nvSpPr>
          <p:spPr>
            <a:xfrm rot="-1320000">
              <a:off x="4085497" y="5558294"/>
              <a:ext cx="54000" cy="108000"/>
            </a:xfrm>
            <a:prstGeom prst="ellipse">
              <a:avLst/>
            </a:prstGeom>
            <a:solidFill>
              <a:srgbClr val="FF6D22"/>
            </a:solidFill>
            <a:ln>
              <a:solidFill>
                <a:srgbClr val="FF6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99" name="Oval 798">
              <a:extLst>
                <a:ext uri="{FF2B5EF4-FFF2-40B4-BE49-F238E27FC236}">
                  <a16:creationId xmlns="" xmlns:a16="http://schemas.microsoft.com/office/drawing/2014/main" id="{0F1A97ED-627A-40D8-B4E0-71FF9436D14A}"/>
                </a:ext>
              </a:extLst>
            </p:cNvPr>
            <p:cNvSpPr/>
            <p:nvPr/>
          </p:nvSpPr>
          <p:spPr>
            <a:xfrm rot="1320000">
              <a:off x="3880507" y="5694076"/>
              <a:ext cx="91466" cy="45719"/>
            </a:xfrm>
            <a:prstGeom prst="ellipse">
              <a:avLst/>
            </a:prstGeom>
            <a:solidFill>
              <a:srgbClr val="FF6D22"/>
            </a:solidFill>
            <a:ln>
              <a:solidFill>
                <a:srgbClr val="FF6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00" name="Oval 799">
              <a:extLst>
                <a:ext uri="{FF2B5EF4-FFF2-40B4-BE49-F238E27FC236}">
                  <a16:creationId xmlns="" xmlns:a16="http://schemas.microsoft.com/office/drawing/2014/main" id="{515400C9-23DC-4C86-B933-A361F9A7840D}"/>
                </a:ext>
              </a:extLst>
            </p:cNvPr>
            <p:cNvSpPr/>
            <p:nvPr/>
          </p:nvSpPr>
          <p:spPr>
            <a:xfrm rot="-1320000">
              <a:off x="4117730" y="5702445"/>
              <a:ext cx="91466" cy="45719"/>
            </a:xfrm>
            <a:prstGeom prst="ellipse">
              <a:avLst/>
            </a:prstGeom>
            <a:solidFill>
              <a:srgbClr val="FF6D22"/>
            </a:solidFill>
            <a:ln>
              <a:solidFill>
                <a:srgbClr val="FF6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01" name="Oval 800">
              <a:extLst>
                <a:ext uri="{FF2B5EF4-FFF2-40B4-BE49-F238E27FC236}">
                  <a16:creationId xmlns="" xmlns:a16="http://schemas.microsoft.com/office/drawing/2014/main" id="{F4BBD6D9-D4F6-4024-BE70-ECA6D4F159C5}"/>
                </a:ext>
              </a:extLst>
            </p:cNvPr>
            <p:cNvSpPr/>
            <p:nvPr/>
          </p:nvSpPr>
          <p:spPr>
            <a:xfrm rot="1320000">
              <a:off x="3854061" y="5772138"/>
              <a:ext cx="61450" cy="82512"/>
            </a:xfrm>
            <a:prstGeom prst="ellipse">
              <a:avLst/>
            </a:prstGeom>
            <a:solidFill>
              <a:srgbClr val="FF6D22"/>
            </a:solidFill>
            <a:ln>
              <a:solidFill>
                <a:srgbClr val="FF6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02" name="Oval 801">
              <a:extLst>
                <a:ext uri="{FF2B5EF4-FFF2-40B4-BE49-F238E27FC236}">
                  <a16:creationId xmlns="" xmlns:a16="http://schemas.microsoft.com/office/drawing/2014/main" id="{11B3150D-0136-4C9C-87C7-50F2CC6978E0}"/>
                </a:ext>
              </a:extLst>
            </p:cNvPr>
            <p:cNvSpPr/>
            <p:nvPr/>
          </p:nvSpPr>
          <p:spPr>
            <a:xfrm rot="-1320000">
              <a:off x="4170976" y="5771018"/>
              <a:ext cx="61450" cy="82512"/>
            </a:xfrm>
            <a:prstGeom prst="ellipse">
              <a:avLst/>
            </a:prstGeom>
            <a:solidFill>
              <a:srgbClr val="FF6D22"/>
            </a:solidFill>
            <a:ln>
              <a:solidFill>
                <a:srgbClr val="FF6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807" name="Group 806">
            <a:extLst>
              <a:ext uri="{FF2B5EF4-FFF2-40B4-BE49-F238E27FC236}">
                <a16:creationId xmlns="" xmlns:a16="http://schemas.microsoft.com/office/drawing/2014/main" id="{6E46C1AE-DEE3-4FD9-8069-DEDB6A9D7968}"/>
              </a:ext>
            </a:extLst>
          </p:cNvPr>
          <p:cNvGrpSpPr/>
          <p:nvPr/>
        </p:nvGrpSpPr>
        <p:grpSpPr>
          <a:xfrm>
            <a:off x="6663698" y="4127882"/>
            <a:ext cx="493794" cy="418287"/>
            <a:chOff x="6243075" y="4617297"/>
            <a:chExt cx="654239" cy="612286"/>
          </a:xfrm>
        </p:grpSpPr>
        <p:sp>
          <p:nvSpPr>
            <p:cNvPr id="808" name="Hexagon 807">
              <a:extLst>
                <a:ext uri="{FF2B5EF4-FFF2-40B4-BE49-F238E27FC236}">
                  <a16:creationId xmlns="" xmlns:a16="http://schemas.microsoft.com/office/drawing/2014/main" id="{F2E42C25-0B0D-400F-809C-27DC843C28AA}"/>
                </a:ext>
              </a:extLst>
            </p:cNvPr>
            <p:cNvSpPr/>
            <p:nvPr/>
          </p:nvSpPr>
          <p:spPr bwMode="auto">
            <a:xfrm rot="5400000">
              <a:off x="6220579" y="4925895"/>
              <a:ext cx="326184" cy="281191"/>
            </a:xfrm>
            <a:prstGeom prst="hexagon">
              <a:avLst/>
            </a:prstGeom>
            <a:solidFill>
              <a:srgbClr val="B89856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09" name="Hexagon 808">
              <a:extLst>
                <a:ext uri="{FF2B5EF4-FFF2-40B4-BE49-F238E27FC236}">
                  <a16:creationId xmlns="" xmlns:a16="http://schemas.microsoft.com/office/drawing/2014/main" id="{899B44CE-01CB-4ABF-9105-5682B0959717}"/>
                </a:ext>
              </a:extLst>
            </p:cNvPr>
            <p:cNvSpPr/>
            <p:nvPr/>
          </p:nvSpPr>
          <p:spPr bwMode="auto">
            <a:xfrm rot="5400000">
              <a:off x="6526105" y="4918749"/>
              <a:ext cx="208568" cy="179794"/>
            </a:xfrm>
            <a:prstGeom prst="hexagon">
              <a:avLst/>
            </a:prstGeom>
            <a:solidFill>
              <a:srgbClr val="B89856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10" name="Hexagon 809">
              <a:extLst>
                <a:ext uri="{FF2B5EF4-FFF2-40B4-BE49-F238E27FC236}">
                  <a16:creationId xmlns="" xmlns:a16="http://schemas.microsoft.com/office/drawing/2014/main" id="{75E041C5-4C49-4CAE-914B-65A1E30A0122}"/>
                </a:ext>
              </a:extLst>
            </p:cNvPr>
            <p:cNvSpPr/>
            <p:nvPr/>
          </p:nvSpPr>
          <p:spPr bwMode="auto">
            <a:xfrm rot="5400000">
              <a:off x="6694983" y="4769671"/>
              <a:ext cx="217324" cy="187339"/>
            </a:xfrm>
            <a:prstGeom prst="hexagon">
              <a:avLst/>
            </a:prstGeom>
            <a:solidFill>
              <a:srgbClr val="B89856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11" name="Hexagon 810">
              <a:extLst>
                <a:ext uri="{FF2B5EF4-FFF2-40B4-BE49-F238E27FC236}">
                  <a16:creationId xmlns="" xmlns:a16="http://schemas.microsoft.com/office/drawing/2014/main" id="{7226A5C7-8B60-408B-94A9-11E1CAB1D178}"/>
                </a:ext>
              </a:extLst>
            </p:cNvPr>
            <p:cNvSpPr/>
            <p:nvPr/>
          </p:nvSpPr>
          <p:spPr bwMode="auto">
            <a:xfrm rot="16200000">
              <a:off x="6356967" y="4639793"/>
              <a:ext cx="326179" cy="281188"/>
            </a:xfrm>
            <a:prstGeom prst="hexagon">
              <a:avLst/>
            </a:prstGeom>
            <a:solidFill>
              <a:srgbClr val="B89856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812" name="Arc 811">
            <a:extLst>
              <a:ext uri="{FF2B5EF4-FFF2-40B4-BE49-F238E27FC236}">
                <a16:creationId xmlns="" xmlns:a16="http://schemas.microsoft.com/office/drawing/2014/main" id="{F1460556-C48C-46FE-95FC-C29390B86830}"/>
              </a:ext>
            </a:extLst>
          </p:cNvPr>
          <p:cNvSpPr/>
          <p:nvPr/>
        </p:nvSpPr>
        <p:spPr>
          <a:xfrm rot="6978568">
            <a:off x="5568457" y="3040735"/>
            <a:ext cx="1484218" cy="1452709"/>
          </a:xfrm>
          <a:prstGeom prst="arc">
            <a:avLst>
              <a:gd name="adj1" fmla="val 15033017"/>
              <a:gd name="adj2" fmla="val 16289960"/>
            </a:avLst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13" name="TextBox 93">
            <a:extLst>
              <a:ext uri="{FF2B5EF4-FFF2-40B4-BE49-F238E27FC236}">
                <a16:creationId xmlns="" xmlns:a16="http://schemas.microsoft.com/office/drawing/2014/main" id="{58429BE1-15CA-4CDD-8660-C10603613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4515962"/>
            <a:ext cx="61179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8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SzPct val="8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8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ИЛ-12</a:t>
            </a:r>
            <a:r>
              <a:rPr kumimoji="0" lang="ru-RU" sz="10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2</a:t>
            </a:r>
          </a:p>
        </p:txBody>
      </p:sp>
      <p:sp>
        <p:nvSpPr>
          <p:cNvPr id="814" name="Arc 813">
            <a:extLst>
              <a:ext uri="{FF2B5EF4-FFF2-40B4-BE49-F238E27FC236}">
                <a16:creationId xmlns="" xmlns:a16="http://schemas.microsoft.com/office/drawing/2014/main" id="{2E33713E-FC23-4763-893F-78581C9993F0}"/>
              </a:ext>
            </a:extLst>
          </p:cNvPr>
          <p:cNvSpPr/>
          <p:nvPr/>
        </p:nvSpPr>
        <p:spPr>
          <a:xfrm rot="9876712">
            <a:off x="4298946" y="3944302"/>
            <a:ext cx="2719385" cy="1294911"/>
          </a:xfrm>
          <a:prstGeom prst="arc">
            <a:avLst>
              <a:gd name="adj1" fmla="val 12121849"/>
              <a:gd name="adj2" fmla="val 20776351"/>
            </a:avLst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815" name="Group 4">
            <a:extLst>
              <a:ext uri="{FF2B5EF4-FFF2-40B4-BE49-F238E27FC236}">
                <a16:creationId xmlns="" xmlns:a16="http://schemas.microsoft.com/office/drawing/2014/main" id="{0DD37F5E-02AC-400D-8B39-5DE351470D9A}"/>
              </a:ext>
            </a:extLst>
          </p:cNvPr>
          <p:cNvGrpSpPr/>
          <p:nvPr/>
        </p:nvGrpSpPr>
        <p:grpSpPr>
          <a:xfrm>
            <a:off x="5678565" y="5147383"/>
            <a:ext cx="85868" cy="680340"/>
            <a:chOff x="1033754" y="4862023"/>
            <a:chExt cx="149962" cy="1047673"/>
          </a:xfrm>
          <a:effectLst/>
        </p:grpSpPr>
        <p:cxnSp>
          <p:nvCxnSpPr>
            <p:cNvPr id="816" name="Straight Arrow Connector 5">
              <a:extLst>
                <a:ext uri="{FF2B5EF4-FFF2-40B4-BE49-F238E27FC236}">
                  <a16:creationId xmlns="" xmlns:a16="http://schemas.microsoft.com/office/drawing/2014/main" id="{1562D0F5-31CC-49C9-96AE-D2A53445D57F}"/>
                </a:ext>
              </a:extLst>
            </p:cNvPr>
            <p:cNvCxnSpPr/>
            <p:nvPr/>
          </p:nvCxnSpPr>
          <p:spPr>
            <a:xfrm flipH="1">
              <a:off x="1104594" y="4862023"/>
              <a:ext cx="0" cy="783066"/>
            </a:xfrm>
            <a:prstGeom prst="straightConnector1">
              <a:avLst/>
            </a:prstGeom>
            <a:ln w="44450">
              <a:solidFill>
                <a:srgbClr val="DF6363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7" name="Chevron 443">
              <a:extLst>
                <a:ext uri="{FF2B5EF4-FFF2-40B4-BE49-F238E27FC236}">
                  <a16:creationId xmlns="" xmlns:a16="http://schemas.microsoft.com/office/drawing/2014/main" id="{C1EE6E97-FF3E-419C-B582-7F7A082C737B}"/>
                </a:ext>
              </a:extLst>
            </p:cNvPr>
            <p:cNvSpPr/>
            <p:nvPr/>
          </p:nvSpPr>
          <p:spPr>
            <a:xfrm rot="16200000">
              <a:off x="958143" y="5684124"/>
              <a:ext cx="301183" cy="149962"/>
            </a:xfrm>
            <a:prstGeom prst="chevron">
              <a:avLst>
                <a:gd name="adj" fmla="val 66938"/>
              </a:avLst>
            </a:prstGeom>
            <a:solidFill>
              <a:srgbClr val="DF6363"/>
            </a:solidFill>
            <a:ln>
              <a:solidFill>
                <a:srgbClr val="DF63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821" name="Group 2">
            <a:extLst>
              <a:ext uri="{FF2B5EF4-FFF2-40B4-BE49-F238E27FC236}">
                <a16:creationId xmlns="" xmlns:a16="http://schemas.microsoft.com/office/drawing/2014/main" id="{1E06D0EF-FB37-4227-B94D-6D3A225F0893}"/>
              </a:ext>
            </a:extLst>
          </p:cNvPr>
          <p:cNvGrpSpPr/>
          <p:nvPr/>
        </p:nvGrpSpPr>
        <p:grpSpPr>
          <a:xfrm rot="5400000">
            <a:off x="5505082" y="5442895"/>
            <a:ext cx="680341" cy="85868"/>
            <a:chOff x="8361051" y="4542670"/>
            <a:chExt cx="906278" cy="142913"/>
          </a:xfrm>
        </p:grpSpPr>
        <p:cxnSp>
          <p:nvCxnSpPr>
            <p:cNvPr id="822" name="Straight Arrow Connector 104">
              <a:extLst>
                <a:ext uri="{FF2B5EF4-FFF2-40B4-BE49-F238E27FC236}">
                  <a16:creationId xmlns="" xmlns:a16="http://schemas.microsoft.com/office/drawing/2014/main" id="{35162CAC-E379-4DB7-8027-E059DE049A33}"/>
                </a:ext>
              </a:extLst>
            </p:cNvPr>
            <p:cNvCxnSpPr/>
            <p:nvPr/>
          </p:nvCxnSpPr>
          <p:spPr>
            <a:xfrm rot="16200000" flipH="1">
              <a:off x="8699742" y="4273547"/>
              <a:ext cx="0" cy="677382"/>
            </a:xfrm>
            <a:prstGeom prst="straightConnector1">
              <a:avLst/>
            </a:prstGeom>
            <a:ln w="44450">
              <a:solidFill>
                <a:srgbClr val="68AEE2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3" name="Chevron 443">
              <a:extLst>
                <a:ext uri="{FF2B5EF4-FFF2-40B4-BE49-F238E27FC236}">
                  <a16:creationId xmlns="" xmlns:a16="http://schemas.microsoft.com/office/drawing/2014/main" id="{2CEDEE7A-DED8-456E-909C-42AB84EE3024}"/>
                </a:ext>
              </a:extLst>
            </p:cNvPr>
            <p:cNvSpPr/>
            <p:nvPr/>
          </p:nvSpPr>
          <p:spPr>
            <a:xfrm rot="10800000">
              <a:off x="9006794" y="4542670"/>
              <a:ext cx="260535" cy="142913"/>
            </a:xfrm>
            <a:prstGeom prst="chevron">
              <a:avLst>
                <a:gd name="adj" fmla="val 66938"/>
              </a:avLst>
            </a:prstGeom>
            <a:solidFill>
              <a:srgbClr val="68AEE2"/>
            </a:solidFill>
            <a:ln>
              <a:solidFill>
                <a:srgbClr val="68AE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824" name="Group 823">
            <a:extLst>
              <a:ext uri="{FF2B5EF4-FFF2-40B4-BE49-F238E27FC236}">
                <a16:creationId xmlns="" xmlns:a16="http://schemas.microsoft.com/office/drawing/2014/main" id="{F95378F5-6B1D-4784-A692-39E6EBFBA6BA}"/>
              </a:ext>
            </a:extLst>
          </p:cNvPr>
          <p:cNvGrpSpPr/>
          <p:nvPr/>
        </p:nvGrpSpPr>
        <p:grpSpPr>
          <a:xfrm>
            <a:off x="5967746" y="5153365"/>
            <a:ext cx="85868" cy="680340"/>
            <a:chOff x="6122565" y="5204896"/>
            <a:chExt cx="85868" cy="680340"/>
          </a:xfrm>
        </p:grpSpPr>
        <p:cxnSp>
          <p:nvCxnSpPr>
            <p:cNvPr id="825" name="Straight Arrow Connector 8">
              <a:extLst>
                <a:ext uri="{FF2B5EF4-FFF2-40B4-BE49-F238E27FC236}">
                  <a16:creationId xmlns="" xmlns:a16="http://schemas.microsoft.com/office/drawing/2014/main" id="{EF137DBB-8A71-454B-8870-D30737C85C85}"/>
                </a:ext>
              </a:extLst>
            </p:cNvPr>
            <p:cNvCxnSpPr/>
            <p:nvPr/>
          </p:nvCxnSpPr>
          <p:spPr>
            <a:xfrm flipH="1">
              <a:off x="6163128" y="5204896"/>
              <a:ext cx="0" cy="508509"/>
            </a:xfrm>
            <a:prstGeom prst="straightConnector1">
              <a:avLst/>
            </a:prstGeom>
            <a:ln w="44450">
              <a:solidFill>
                <a:srgbClr val="D3BF96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6" name="Chevron 446">
              <a:extLst>
                <a:ext uri="{FF2B5EF4-FFF2-40B4-BE49-F238E27FC236}">
                  <a16:creationId xmlns="" xmlns:a16="http://schemas.microsoft.com/office/drawing/2014/main" id="{934F770A-2FAB-4C4F-B9EF-E53F625B8BC1}"/>
                </a:ext>
              </a:extLst>
            </p:cNvPr>
            <p:cNvSpPr/>
            <p:nvPr/>
          </p:nvSpPr>
          <p:spPr>
            <a:xfrm rot="16200000">
              <a:off x="6067707" y="5744511"/>
              <a:ext cx="195583" cy="85868"/>
            </a:xfrm>
            <a:prstGeom prst="chevron">
              <a:avLst>
                <a:gd name="adj" fmla="val 66938"/>
              </a:avLst>
            </a:prstGeom>
            <a:solidFill>
              <a:srgbClr val="D3BF96"/>
            </a:solidFill>
            <a:ln>
              <a:solidFill>
                <a:srgbClr val="D3BF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827" name="Group 826">
            <a:extLst>
              <a:ext uri="{FF2B5EF4-FFF2-40B4-BE49-F238E27FC236}">
                <a16:creationId xmlns="" xmlns:a16="http://schemas.microsoft.com/office/drawing/2014/main" id="{89AB3AD9-19FB-4BE6-B937-819FCB57FA73}"/>
              </a:ext>
            </a:extLst>
          </p:cNvPr>
          <p:cNvGrpSpPr/>
          <p:nvPr/>
        </p:nvGrpSpPr>
        <p:grpSpPr>
          <a:xfrm>
            <a:off x="8522858" y="5395243"/>
            <a:ext cx="3437051" cy="813600"/>
            <a:chOff x="8522858" y="5395243"/>
            <a:chExt cx="3356709" cy="813600"/>
          </a:xfrm>
        </p:grpSpPr>
        <p:grpSp>
          <p:nvGrpSpPr>
            <p:cNvPr id="828" name="Group 827">
              <a:extLst>
                <a:ext uri="{FF2B5EF4-FFF2-40B4-BE49-F238E27FC236}">
                  <a16:creationId xmlns="" xmlns:a16="http://schemas.microsoft.com/office/drawing/2014/main" id="{5025BEB0-6125-4764-8FD7-F35F2209107D}"/>
                </a:ext>
              </a:extLst>
            </p:cNvPr>
            <p:cNvGrpSpPr/>
            <p:nvPr/>
          </p:nvGrpSpPr>
          <p:grpSpPr>
            <a:xfrm>
              <a:off x="8522858" y="5395243"/>
              <a:ext cx="3356709" cy="813600"/>
              <a:chOff x="8513927" y="4647894"/>
              <a:chExt cx="3356709" cy="813600"/>
            </a:xfrm>
          </p:grpSpPr>
          <p:sp>
            <p:nvSpPr>
              <p:cNvPr id="832" name="Rounded Rectangle 120">
                <a:extLst>
                  <a:ext uri="{FF2B5EF4-FFF2-40B4-BE49-F238E27FC236}">
                    <a16:creationId xmlns="" xmlns:a16="http://schemas.microsoft.com/office/drawing/2014/main" id="{663D413A-57FD-48EC-A1C6-D16C4EB5CC58}"/>
                  </a:ext>
                </a:extLst>
              </p:cNvPr>
              <p:cNvSpPr/>
              <p:nvPr/>
            </p:nvSpPr>
            <p:spPr>
              <a:xfrm>
                <a:off x="8513927" y="4647894"/>
                <a:ext cx="3356709" cy="813600"/>
              </a:xfrm>
              <a:prstGeom prst="roundRect">
                <a:avLst/>
              </a:prstGeom>
              <a:noFill/>
              <a:ln w="28575">
                <a:solidFill>
                  <a:srgbClr val="A398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39891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</a:rPr>
                  <a:t>Другие разрабатываемые препараты</a:t>
                </a:r>
                <a:r>
                  <a:rPr kumimoji="0" lang="ru-RU" sz="12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A39891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</a:rPr>
                  <a:t>14, 15</a:t>
                </a: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/>
                </a:r>
                <a:b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</a:rPr>
                </a:b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39891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</a:rPr>
                  <a:t>Мирикизумаб (ИЛ-23) Бимекизумаб (ИЛ-17)</a:t>
                </a:r>
              </a:p>
            </p:txBody>
          </p:sp>
          <p:grpSp>
            <p:nvGrpSpPr>
              <p:cNvPr id="833" name="Group 832">
                <a:extLst>
                  <a:ext uri="{FF2B5EF4-FFF2-40B4-BE49-F238E27FC236}">
                    <a16:creationId xmlns="" xmlns:a16="http://schemas.microsoft.com/office/drawing/2014/main" id="{11F9F1E5-9EDF-45FE-85C3-FE6BB00AD6D6}"/>
                  </a:ext>
                </a:extLst>
              </p:cNvPr>
              <p:cNvGrpSpPr/>
              <p:nvPr/>
            </p:nvGrpSpPr>
            <p:grpSpPr>
              <a:xfrm rot="16200000">
                <a:off x="9360923" y="4828920"/>
                <a:ext cx="142913" cy="906280"/>
                <a:chOff x="1031664" y="4420241"/>
                <a:chExt cx="149962" cy="1047676"/>
              </a:xfrm>
              <a:effectLst/>
            </p:grpSpPr>
            <p:cxnSp>
              <p:nvCxnSpPr>
                <p:cNvPr id="834" name="Straight Arrow Connector 833">
                  <a:extLst>
                    <a:ext uri="{FF2B5EF4-FFF2-40B4-BE49-F238E27FC236}">
                      <a16:creationId xmlns="" xmlns:a16="http://schemas.microsoft.com/office/drawing/2014/main" id="{919032F0-7F16-40DE-BA78-665E4CD84F2E}"/>
                    </a:ext>
                  </a:extLst>
                </p:cNvPr>
                <p:cNvCxnSpPr/>
                <p:nvPr/>
              </p:nvCxnSpPr>
              <p:spPr>
                <a:xfrm flipH="1">
                  <a:off x="1102503" y="4420241"/>
                  <a:ext cx="0" cy="783066"/>
                </a:xfrm>
                <a:prstGeom prst="straightConnector1">
                  <a:avLst/>
                </a:prstGeom>
                <a:solidFill>
                  <a:srgbClr val="D3BF96"/>
                </a:solidFill>
                <a:ln w="44450">
                  <a:solidFill>
                    <a:srgbClr val="D52B1E">
                      <a:alpha val="25098"/>
                    </a:srgbClr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35" name="Chevron 446">
                  <a:extLst>
                    <a:ext uri="{FF2B5EF4-FFF2-40B4-BE49-F238E27FC236}">
                      <a16:creationId xmlns="" xmlns:a16="http://schemas.microsoft.com/office/drawing/2014/main" id="{28AA5072-257A-4F43-861C-49EAE9470DC4}"/>
                    </a:ext>
                  </a:extLst>
                </p:cNvPr>
                <p:cNvSpPr/>
                <p:nvPr/>
              </p:nvSpPr>
              <p:spPr>
                <a:xfrm rot="16200000">
                  <a:off x="956053" y="5242345"/>
                  <a:ext cx="301183" cy="149962"/>
                </a:xfrm>
                <a:prstGeom prst="chevron">
                  <a:avLst>
                    <a:gd name="adj" fmla="val 66938"/>
                  </a:avLst>
                </a:prstGeom>
                <a:solidFill>
                  <a:srgbClr val="D52B1E">
                    <a:alpha val="25098"/>
                  </a:srgbClr>
                </a:solidFill>
                <a:ln>
                  <a:solidFill>
                    <a:srgbClr val="D52B1E">
                      <a:alpha val="25098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C3C3B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p:grpSp>
        </p:grpSp>
        <p:grpSp>
          <p:nvGrpSpPr>
            <p:cNvPr id="829" name="Group 828">
              <a:extLst>
                <a:ext uri="{FF2B5EF4-FFF2-40B4-BE49-F238E27FC236}">
                  <a16:creationId xmlns="" xmlns:a16="http://schemas.microsoft.com/office/drawing/2014/main" id="{B1F26AEE-B298-4FE0-9345-B9CFDC2F4F03}"/>
                </a:ext>
              </a:extLst>
            </p:cNvPr>
            <p:cNvGrpSpPr/>
            <p:nvPr/>
          </p:nvGrpSpPr>
          <p:grpSpPr>
            <a:xfrm rot="16200000">
              <a:off x="10917100" y="5553029"/>
              <a:ext cx="142913" cy="906280"/>
              <a:chOff x="1033754" y="5330496"/>
              <a:chExt cx="149962" cy="1047676"/>
            </a:xfrm>
            <a:solidFill>
              <a:srgbClr val="FF5050"/>
            </a:solidFill>
            <a:effectLst/>
          </p:grpSpPr>
          <p:cxnSp>
            <p:nvCxnSpPr>
              <p:cNvPr id="830" name="Straight Arrow Connector 829">
                <a:extLst>
                  <a:ext uri="{FF2B5EF4-FFF2-40B4-BE49-F238E27FC236}">
                    <a16:creationId xmlns="" xmlns:a16="http://schemas.microsoft.com/office/drawing/2014/main" id="{C0AF7D59-EC67-41A8-8B68-917D8B58C50D}"/>
                  </a:ext>
                </a:extLst>
              </p:cNvPr>
              <p:cNvCxnSpPr/>
              <p:nvPr/>
            </p:nvCxnSpPr>
            <p:spPr>
              <a:xfrm flipH="1">
                <a:off x="1104594" y="5330496"/>
                <a:ext cx="0" cy="783066"/>
              </a:xfrm>
              <a:prstGeom prst="straightConnector1">
                <a:avLst/>
              </a:prstGeom>
              <a:grpFill/>
              <a:ln w="44450">
                <a:solidFill>
                  <a:srgbClr val="FF5050">
                    <a:alpha val="25098"/>
                  </a:srgbClr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1" name="Chevron 449">
                <a:extLst>
                  <a:ext uri="{FF2B5EF4-FFF2-40B4-BE49-F238E27FC236}">
                    <a16:creationId xmlns="" xmlns:a16="http://schemas.microsoft.com/office/drawing/2014/main" id="{DEB104FC-325A-4736-A82C-E270569EA398}"/>
                  </a:ext>
                </a:extLst>
              </p:cNvPr>
              <p:cNvSpPr/>
              <p:nvPr/>
            </p:nvSpPr>
            <p:spPr>
              <a:xfrm rot="16200000">
                <a:off x="958143" y="6152600"/>
                <a:ext cx="301183" cy="149962"/>
              </a:xfrm>
              <a:prstGeom prst="chevron">
                <a:avLst>
                  <a:gd name="adj" fmla="val 66938"/>
                </a:avLst>
              </a:prstGeom>
              <a:solidFill>
                <a:srgbClr val="FF5050">
                  <a:alpha val="24706"/>
                </a:srgbClr>
              </a:solidFill>
              <a:ln>
                <a:solidFill>
                  <a:srgbClr val="FF5050">
                    <a:alpha val="24706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B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</p:grpSp>
      <p:sp>
        <p:nvSpPr>
          <p:cNvPr id="289" name="TextBox 288">
            <a:extLst>
              <a:ext uri="{FF2B5EF4-FFF2-40B4-BE49-F238E27FC236}">
                <a16:creationId xmlns="" xmlns:a16="http://schemas.microsoft.com/office/drawing/2014/main" id="{62DDC5B5-482F-48F2-AE6A-35412CB9E978}"/>
              </a:ext>
            </a:extLst>
          </p:cNvPr>
          <p:cNvSpPr txBox="1"/>
          <p:nvPr/>
        </p:nvSpPr>
        <p:spPr>
          <a:xfrm>
            <a:off x="273887" y="2329802"/>
            <a:ext cx="2195660" cy="4118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Независимые источники 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cs typeface="Arial"/>
              </a:rPr>
              <a:t/>
            </a:r>
            <a:b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ИЛ-17</a:t>
            </a:r>
            <a:endParaRPr kumimoji="0" lang="ru-RU" sz="1050" b="1" i="0" u="none" strike="noStrike" kern="1200" cap="none" spc="0" normalizeH="0" baseline="30000" noProof="0" dirty="0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" name="SLIDESOURCE_CONFIGUREDSTAMP_17"/>
          <p:cNvSpPr txBox="1"/>
          <p:nvPr/>
        </p:nvSpPr>
        <p:spPr>
          <a:xfrm>
            <a:off x="12382498" y="6461365"/>
            <a:ext cx="2881333" cy="396636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Наружное применение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E374E5E-4860-41D7-B5A3-BAA25FB11340}"/>
              </a:ext>
            </a:extLst>
          </p:cNvPr>
          <p:cNvSpPr txBox="1"/>
          <p:nvPr/>
        </p:nvSpPr>
        <p:spPr>
          <a:xfrm>
            <a:off x="753233" y="4519899"/>
            <a:ext cx="4956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cs typeface="Arial"/>
              </a:rPr>
              <a:t>ILCs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cs typeface="Arial"/>
              </a:rPr>
              <a:t>8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624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51347"/>
            <a:ext cx="12191999" cy="45812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57502" y="168202"/>
            <a:ext cx="11135733" cy="46831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Генотипы псориаза в зависимости от иммунопатогенеза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13381" y="5746611"/>
            <a:ext cx="41101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ляшечном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псориазе превалирует 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сигнальный путь IL-23 и IL-17a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85019" y="5736578"/>
            <a:ext cx="39069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 пустулезном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псориазе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превалирует наличие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IL-1b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IL-36b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29744" y="6513665"/>
            <a:ext cx="6096000" cy="25731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r">
              <a:lnSpc>
                <a:spcPct val="150000"/>
              </a:lnSpc>
              <a:spcAft>
                <a:spcPts val="0"/>
              </a:spcAft>
            </a:pPr>
            <a:r>
              <a:rPr lang="en-US" sz="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Boehncke</a:t>
            </a:r>
            <a:r>
              <a:rPr lang="en-US" sz="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W-H, </a:t>
            </a:r>
            <a:r>
              <a:rPr lang="en-US" sz="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Schön</a:t>
            </a:r>
            <a:r>
              <a:rPr lang="en-US" sz="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MP. Psoriasis. Lancet. 2015;386(9997):983–94. 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17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vkult.ru/800/600/https/ic.pics.livejournal.com/psoranet/43529940/273724/273724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11" y="1006764"/>
            <a:ext cx="11343698" cy="544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69611" y="334457"/>
            <a:ext cx="4550206" cy="46831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Ф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енотипы     псориаза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48144" y="4285673"/>
            <a:ext cx="1902691" cy="1320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Бляшечный</a:t>
            </a:r>
            <a:r>
              <a:rPr lang="ru-RU" dirty="0" smtClean="0"/>
              <a:t> (вульгарный) псориаз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58518" y="4285673"/>
            <a:ext cx="1902691" cy="1320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Каплевидный</a:t>
            </a:r>
          </a:p>
          <a:p>
            <a:pPr algn="ctr"/>
            <a:r>
              <a:rPr lang="ru-RU" dirty="0" smtClean="0"/>
              <a:t>псориаз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168892" y="4285673"/>
            <a:ext cx="1902691" cy="1302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Инверсный псориаз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291816" y="4285673"/>
            <a:ext cx="1902691" cy="12930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Пустулезный псориаз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502190" y="4285673"/>
            <a:ext cx="2035469" cy="1644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Эритродермия</a:t>
            </a:r>
          </a:p>
          <a:p>
            <a:pPr algn="ctr"/>
            <a:r>
              <a:rPr lang="ru-RU" dirty="0" err="1" smtClean="0"/>
              <a:t>псориатическая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570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>
            <a:extLst>
              <a:ext uri="{FF2B5EF4-FFF2-40B4-BE49-F238E27FC236}">
                <a16:creationId xmlns="" xmlns:a16="http://schemas.microsoft.com/office/drawing/2014/main" id="{2E331689-A1DB-412F-A976-F20592435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391" y="912774"/>
            <a:ext cx="11603831" cy="71913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2800" b="1" dirty="0">
                <a:solidFill>
                  <a:schemeClr val="accent1">
                    <a:lumMod val="75000"/>
                  </a:schemeClr>
                </a:solidFill>
              </a:rPr>
              <a:t>Гетерогенное заболевание с многообразием клинических проявлений</a:t>
            </a:r>
            <a:endParaRPr lang="en-US" alt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4515" name="Rectangle 6">
            <a:extLst>
              <a:ext uri="{FF2B5EF4-FFF2-40B4-BE49-F238E27FC236}">
                <a16:creationId xmlns="" xmlns:a16="http://schemas.microsoft.com/office/drawing/2014/main" id="{086B71CD-A375-4F00-AED1-7D7E41395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6303963"/>
            <a:ext cx="119475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Hlaing T, et al. Case Rep Med 2009;2009:518976; 2. Sudol-SzopinskaI, et al. J Ultrasoundography2016;16:65–77</a:t>
            </a:r>
            <a:r>
              <a:rPr kumimoji="0" lang="ru-RU" altLang="ru-RU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ru-RU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KivelevitchD, et al. Biologics2014;8:169–82; 4. Yamamoto T. Open Access Rheum Res Rev 2015;7:55;</a:t>
            </a:r>
            <a:r>
              <a:rPr kumimoji="0" lang="ru-RU" altLang="ru-RU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ru-RU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Novartis patient image library GLDEIM_AIN457A_0490</a:t>
            </a:r>
            <a:r>
              <a:rPr kumimoji="0" lang="ru-RU" altLang="ru-RU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US" altLang="ru-RU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ru-RU" altLang="ru-RU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  <a:r>
              <a:rPr kumimoji="0" lang="en-US" altLang="ru-RU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Ritchlin CT et al. N Engl J Med. 2017;376(10):957-970. </a:t>
            </a:r>
            <a:r>
              <a:rPr kumimoji="0" lang="ru-RU" altLang="ru-RU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  <a:r>
              <a:rPr kumimoji="0" lang="en-US" altLang="ru-RU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Kavanaugh A et al. Rheumatol Ther. 2016;3(1):91-102. </a:t>
            </a:r>
            <a:r>
              <a:rPr kumimoji="0" lang="ru-RU" altLang="ru-RU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  <a:r>
              <a:rPr kumimoji="0" lang="en-US" altLang="ru-RU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Gottlieb AB et al. J Dermatolog Treat. 2006;17(6):343-352. </a:t>
            </a:r>
            <a:r>
              <a:rPr kumimoji="0" lang="ru-RU" altLang="ru-RU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  <a:r>
              <a:rPr kumimoji="0" lang="en-US" altLang="ru-RU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Lee S et al. P&amp;T. 2010;35(12):680-689.  </a:t>
            </a:r>
            <a:r>
              <a:rPr kumimoji="0" lang="ru-RU" altLang="ru-RU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</a:t>
            </a:r>
            <a:r>
              <a:rPr kumimoji="0" lang="en-US" altLang="ru-RU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Feld J et al. Nat Rev Rheumatol. 2018 Jun;14(6):363-371</a:t>
            </a:r>
            <a:r>
              <a:rPr kumimoji="0" lang="en-US" altLang="ru-RU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45B4601-5ED4-4685-8721-5C5398EDDDBB}"/>
              </a:ext>
            </a:extLst>
          </p:cNvPr>
          <p:cNvSpPr/>
          <p:nvPr/>
        </p:nvSpPr>
        <p:spPr>
          <a:xfrm>
            <a:off x="-160338" y="2012950"/>
            <a:ext cx="2463801" cy="50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Периферический артрит</a:t>
            </a:r>
            <a:r>
              <a:rPr kumimoji="0" lang="ru-RU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  <a:endParaRPr kumimoji="0" lang="en-US" sz="1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4518" name="Content Placeholder 5">
            <a:extLst>
              <a:ext uri="{FF2B5EF4-FFF2-40B4-BE49-F238E27FC236}">
                <a16:creationId xmlns="" xmlns:a16="http://schemas.microsoft.com/office/drawing/2014/main" id="{3EA3E4DC-1E77-4A8C-B676-9DE9270BA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3" t="38896" r="68559" b="29884"/>
          <a:stretch>
            <a:fillRect/>
          </a:stretch>
        </p:blipFill>
        <p:spPr bwMode="auto">
          <a:xfrm>
            <a:off x="1898940" y="2652713"/>
            <a:ext cx="2036762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5E4F109-7933-49C0-B7C3-340806C3B3BA}"/>
              </a:ext>
            </a:extLst>
          </p:cNvPr>
          <p:cNvSpPr/>
          <p:nvPr/>
        </p:nvSpPr>
        <p:spPr>
          <a:xfrm>
            <a:off x="1935163" y="2012950"/>
            <a:ext cx="1957387" cy="50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Аксиальный ПсА</a:t>
            </a:r>
            <a:r>
              <a:rPr kumimoji="0" lang="ru-RU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  <a:endParaRPr kumimoji="0" lang="en-US" sz="1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4520" name="Content Placeholder 5">
            <a:extLst>
              <a:ext uri="{FF2B5EF4-FFF2-40B4-BE49-F238E27FC236}">
                <a16:creationId xmlns="" xmlns:a16="http://schemas.microsoft.com/office/drawing/2014/main" id="{A71E787E-D1B6-4687-AB26-98115559A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5" t="38896" r="55022" b="30804"/>
          <a:stretch>
            <a:fillRect/>
          </a:stretch>
        </p:blipFill>
        <p:spPr bwMode="auto">
          <a:xfrm>
            <a:off x="4121546" y="2652713"/>
            <a:ext cx="1679575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F5CCD9FD-A58C-4CDB-B51C-9BE37810EBE7}"/>
              </a:ext>
            </a:extLst>
          </p:cNvPr>
          <p:cNvSpPr/>
          <p:nvPr/>
        </p:nvSpPr>
        <p:spPr>
          <a:xfrm>
            <a:off x="3859213" y="2012950"/>
            <a:ext cx="1785937" cy="500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Энтезиты</a:t>
            </a:r>
            <a:r>
              <a:rPr kumimoji="0" lang="ru-RU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  <a:endParaRPr kumimoji="0" lang="en-US" sz="1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45BDB1B-1021-4837-A962-0AB73FCC872B}"/>
              </a:ext>
            </a:extLst>
          </p:cNvPr>
          <p:cNvSpPr/>
          <p:nvPr/>
        </p:nvSpPr>
        <p:spPr>
          <a:xfrm>
            <a:off x="5957888" y="2012950"/>
            <a:ext cx="1955800" cy="50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Дактилиты</a:t>
            </a:r>
            <a:r>
              <a:rPr kumimoji="0" lang="ru-RU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  <a:endParaRPr kumimoji="0" lang="en-US" sz="1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25032D3-1ED0-4CDC-AD10-8D1A745673D9}"/>
              </a:ext>
            </a:extLst>
          </p:cNvPr>
          <p:cNvSpPr/>
          <p:nvPr/>
        </p:nvSpPr>
        <p:spPr>
          <a:xfrm>
            <a:off x="8120063" y="2012950"/>
            <a:ext cx="1957387" cy="500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Псориаз гладкой кожи</a:t>
            </a:r>
            <a:r>
              <a:rPr kumimoji="0" lang="ru-RU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  <a:endParaRPr kumimoji="0" lang="en-US" sz="1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D18EC1C0-CB7E-44D5-BA40-CAEF0DEBBF1E}"/>
              </a:ext>
            </a:extLst>
          </p:cNvPr>
          <p:cNvSpPr/>
          <p:nvPr/>
        </p:nvSpPr>
        <p:spPr>
          <a:xfrm>
            <a:off x="9964738" y="2012950"/>
            <a:ext cx="2227262" cy="500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Псориатическая ониходистрофия</a:t>
            </a:r>
            <a:r>
              <a:rPr kumimoji="0" lang="ru-RU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  <a:endParaRPr kumimoji="0" lang="en-US" sz="1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525" name="TextBox 17">
            <a:extLst>
              <a:ext uri="{FF2B5EF4-FFF2-40B4-BE49-F238E27FC236}">
                <a16:creationId xmlns="" xmlns:a16="http://schemas.microsoft.com/office/drawing/2014/main" id="{D4D725F0-96FE-4AFA-ABB5-CCFF7F980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9688" y="4854575"/>
            <a:ext cx="1898651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68421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68421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68421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68421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684213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684213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684213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684213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 panose="020B0604020202020204" pitchFamily="34" charset="0"/>
              </a:rPr>
              <a:t>96%</a:t>
            </a:r>
            <a:r>
              <a:rPr kumimoji="0" lang="en-US" altLang="ru-RU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 panose="020B0604020202020204" pitchFamily="34" charset="0"/>
              </a:rPr>
              <a:t> </a:t>
            </a:r>
          </a:p>
          <a:p>
            <a:pPr marL="0" marR="0" lvl="0" indent="0" algn="ctr" defTabSz="6842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 panose="020B0604020202020204" pitchFamily="34" charset="0"/>
              </a:rPr>
              <a:t>пациентов могут испытывать  боль и воспаление суставов локтей, запястьев, кистей рук, ног</a:t>
            </a:r>
            <a:r>
              <a:rPr kumimoji="0" lang="ru-RU" altLang="ru-RU" sz="10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 panose="020B0604020202020204" pitchFamily="34" charset="0"/>
              </a:rPr>
              <a:t>6,7</a:t>
            </a:r>
            <a:endParaRPr kumimoji="0" lang="en-US" altLang="ru-RU" sz="1000" b="0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64526" name="TextBox 18">
            <a:extLst>
              <a:ext uri="{FF2B5EF4-FFF2-40B4-BE49-F238E27FC236}">
                <a16:creationId xmlns="" xmlns:a16="http://schemas.microsoft.com/office/drawing/2014/main" id="{0CE7EAC9-A4FB-40A4-AD86-875341E17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8025" y="4854575"/>
            <a:ext cx="1728788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68421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68421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68421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68421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684213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684213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684213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684213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 panose="020B0604020202020204" pitchFamily="34" charset="0"/>
              </a:rPr>
              <a:t>До</a:t>
            </a:r>
            <a:r>
              <a:rPr kumimoji="0" lang="ru-RU" altLang="ru-R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altLang="ru-R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 panose="020B0604020202020204" pitchFamily="34" charset="0"/>
              </a:rPr>
              <a:t>70% </a:t>
            </a:r>
          </a:p>
          <a:p>
            <a:pPr marL="0" marR="0" lvl="0" indent="0" algn="ctr" defTabSz="6842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 panose="020B0604020202020204" pitchFamily="34" charset="0"/>
              </a:rPr>
              <a:t>испытывают боль в спине</a:t>
            </a:r>
            <a:r>
              <a:rPr kumimoji="0" lang="ru-RU" altLang="ru-RU" sz="10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 panose="020B0604020202020204" pitchFamily="34" charset="0"/>
              </a:rPr>
              <a:t>10</a:t>
            </a:r>
            <a:endParaRPr kumimoji="0" lang="en-US" altLang="ru-RU" sz="1000" b="0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64527" name="TextBox 19">
            <a:extLst>
              <a:ext uri="{FF2B5EF4-FFF2-40B4-BE49-F238E27FC236}">
                <a16:creationId xmlns="" xmlns:a16="http://schemas.microsoft.com/office/drawing/2014/main" id="{86C787A4-25CE-452B-99B3-AC7670551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0063" y="4854575"/>
            <a:ext cx="2090737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68421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68421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68421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68421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684213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684213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684213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684213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dirty="0">
                <a:solidFill>
                  <a:prstClr val="black"/>
                </a:solidFill>
                <a:cs typeface="Helvetica" panose="020B0604020202020204" pitchFamily="34" charset="0"/>
              </a:rPr>
              <a:t>О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 panose="020B0604020202020204" pitchFamily="34" charset="0"/>
              </a:rPr>
              <a:t>коло</a:t>
            </a:r>
            <a:r>
              <a:rPr kumimoji="0" lang="en-US" alt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alt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 panose="020B0604020202020204" pitchFamily="34" charset="0"/>
              </a:rPr>
              <a:t>80% </a:t>
            </a:r>
          </a:p>
          <a:p>
            <a:pPr marL="0" marR="0" lvl="0" indent="0" algn="ctr" defTabSz="6842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 panose="020B0604020202020204" pitchFamily="34" charset="0"/>
              </a:rPr>
              <a:t>пациентов с </a:t>
            </a:r>
            <a:r>
              <a:rPr kumimoji="0" lang="ru-RU" alt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 panose="020B0604020202020204" pitchFamily="34" charset="0"/>
              </a:rPr>
              <a:t>ПсА</a:t>
            </a:r>
            <a:r>
              <a:rPr kumimoji="0" lang="ru-RU" alt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 panose="020B0604020202020204" pitchFamily="34" charset="0"/>
              </a:rPr>
              <a:t> страдают от псориаза</a:t>
            </a:r>
            <a:r>
              <a:rPr kumimoji="0" lang="ru-RU" altLang="ru-RU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 panose="020B0604020202020204" pitchFamily="34" charset="0"/>
              </a:rPr>
              <a:t>8</a:t>
            </a:r>
            <a:endParaRPr kumimoji="0" lang="en-US" altLang="ru-RU" sz="1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64528" name="TextBox 20">
            <a:extLst>
              <a:ext uri="{FF2B5EF4-FFF2-40B4-BE49-F238E27FC236}">
                <a16:creationId xmlns="" xmlns:a16="http://schemas.microsoft.com/office/drawing/2014/main" id="{C4FDEE53-CE9A-4086-84C2-8C13DA6DA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150" y="4854575"/>
            <a:ext cx="2459038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68421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68421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68421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68421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684213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684213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684213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684213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 panose="020B0604020202020204" pitchFamily="34" charset="0"/>
              </a:rPr>
              <a:t>30</a:t>
            </a:r>
            <a:r>
              <a:rPr kumimoji="0" lang="en-US" alt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‒</a:t>
            </a:r>
            <a:r>
              <a:rPr kumimoji="0" lang="en-US" alt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 panose="020B0604020202020204" pitchFamily="34" charset="0"/>
              </a:rPr>
              <a:t>50</a:t>
            </a:r>
            <a:r>
              <a:rPr kumimoji="0" lang="en-US" alt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 panose="020B0604020202020204" pitchFamily="34" charset="0"/>
              </a:rPr>
              <a:t>% </a:t>
            </a:r>
          </a:p>
          <a:p>
            <a:pPr marL="0" marR="0" lvl="0" indent="0" algn="ctr" defTabSz="6842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 panose="020B0604020202020204" pitchFamily="34" charset="0"/>
              </a:rPr>
              <a:t>пациентов имеют выраженное воспаление в энтезисе</a:t>
            </a:r>
            <a:r>
              <a:rPr kumimoji="0" lang="ru-RU" altLang="ru-RU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 panose="020B0604020202020204" pitchFamily="34" charset="0"/>
              </a:rPr>
              <a:t>6</a:t>
            </a:r>
            <a:endParaRPr kumimoji="0" lang="en-US" altLang="ru-RU" sz="1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64529" name="TextBox 21">
            <a:extLst>
              <a:ext uri="{FF2B5EF4-FFF2-40B4-BE49-F238E27FC236}">
                <a16:creationId xmlns="" xmlns:a16="http://schemas.microsoft.com/office/drawing/2014/main" id="{03D97DDA-6BA5-4EE7-AB94-F3D60E821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4413" y="4854575"/>
            <a:ext cx="1831975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68421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68421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68421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68421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684213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684213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684213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684213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 panose="020B0604020202020204" pitchFamily="34" charset="0"/>
              </a:rPr>
              <a:t>40</a:t>
            </a:r>
            <a:r>
              <a:rPr kumimoji="0" lang="en-US" alt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‒</a:t>
            </a:r>
            <a:r>
              <a:rPr kumimoji="0" lang="en-US" alt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 panose="020B0604020202020204" pitchFamily="34" charset="0"/>
              </a:rPr>
              <a:t>50</a:t>
            </a:r>
            <a:r>
              <a:rPr kumimoji="0" lang="en-US" alt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 panose="020B0604020202020204" pitchFamily="34" charset="0"/>
              </a:rPr>
              <a:t>% </a:t>
            </a:r>
          </a:p>
          <a:p>
            <a:pPr marL="0" marR="0" lvl="0" indent="0" algn="ctr" defTabSz="6842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 panose="020B0604020202020204" pitchFamily="34" charset="0"/>
              </a:rPr>
              <a:t>страдают от дактилтита</a:t>
            </a:r>
            <a:r>
              <a:rPr kumimoji="0" lang="ru-RU" altLang="ru-RU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 panose="020B0604020202020204" pitchFamily="34" charset="0"/>
              </a:rPr>
              <a:t>6</a:t>
            </a:r>
            <a:endParaRPr kumimoji="0" lang="en-US" altLang="ru-RU" sz="1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64530" name="TextBox 22">
            <a:extLst>
              <a:ext uri="{FF2B5EF4-FFF2-40B4-BE49-F238E27FC236}">
                <a16:creationId xmlns="" xmlns:a16="http://schemas.microsoft.com/office/drawing/2014/main" id="{871A9A5D-E204-4874-9416-005D655E2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3350" y="4854575"/>
            <a:ext cx="17065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68421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68421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68421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68421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684213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684213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684213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684213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 panose="020B0604020202020204" pitchFamily="34" charset="0"/>
              </a:rPr>
              <a:t>83% </a:t>
            </a:r>
          </a:p>
          <a:p>
            <a:pPr marL="0" marR="0" lvl="0" indent="0" algn="ctr" defTabSz="6842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 panose="020B0604020202020204" pitchFamily="34" charset="0"/>
              </a:rPr>
              <a:t>страдают от псориатической ониходистрофии</a:t>
            </a:r>
            <a:r>
              <a:rPr kumimoji="0" lang="ru-RU" altLang="ru-RU" sz="10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 panose="020B0604020202020204" pitchFamily="34" charset="0"/>
              </a:rPr>
              <a:t>9</a:t>
            </a:r>
            <a:endParaRPr kumimoji="0" lang="en-US" altLang="ru-RU" sz="1000" b="0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4" name="object 20">
            <a:extLst>
              <a:ext uri="{FF2B5EF4-FFF2-40B4-BE49-F238E27FC236}">
                <a16:creationId xmlns="" xmlns:a16="http://schemas.microsoft.com/office/drawing/2014/main" id="{EEA57AFA-D086-46B1-9BE4-68F43CF484F6}"/>
              </a:ext>
            </a:extLst>
          </p:cNvPr>
          <p:cNvSpPr/>
          <p:nvPr/>
        </p:nvSpPr>
        <p:spPr>
          <a:xfrm>
            <a:off x="5997575" y="2665413"/>
            <a:ext cx="1876425" cy="20367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txBody>
          <a:bodyPr lIns="0" tIns="0" rIns="0" bIns="0"/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charset="0"/>
            </a:endParaRPr>
          </a:p>
        </p:txBody>
      </p:sp>
      <p:sp>
        <p:nvSpPr>
          <p:cNvPr id="64534" name="Прямоугольник 1">
            <a:extLst>
              <a:ext uri="{FF2B5EF4-FFF2-40B4-BE49-F238E27FC236}">
                <a16:creationId xmlns="" xmlns:a16="http://schemas.microsoft.com/office/drawing/2014/main" id="{4E911AD9-00EC-4A08-B708-72CAE56DB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391" y="163512"/>
            <a:ext cx="55579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Псориатический </a:t>
            </a:r>
            <a:r>
              <a:rPr kumimoji="0" lang="ru-RU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артрит: </a:t>
            </a:r>
            <a:endParaRPr kumimoji="0" lang="ru-RU" altLang="ru-RU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350" y="2665414"/>
            <a:ext cx="1839913" cy="20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2">
            <a:extLst>
              <a:ext uri="{FF2B5EF4-FFF2-40B4-BE49-F238E27FC236}">
                <a16:creationId xmlns="" xmlns:a16="http://schemas.microsoft.com/office/drawing/2014/main" id="{D6D990D5-6E1E-48A8-81DA-AD38D4237E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66" y="2665413"/>
            <a:ext cx="1411484" cy="20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>
            <a:extLst>
              <a:ext uri="{FF2B5EF4-FFF2-40B4-BE49-F238E27FC236}">
                <a16:creationId xmlns="" xmlns:a16="http://schemas.microsoft.com/office/drawing/2014/main" id="{032214CE-1D30-4D12-A051-B9582A441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2686050"/>
            <a:ext cx="1789113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9" descr="D:\Мои документы\Книга - псориаз\Фото  Псориаза\100_3974.JPG">
            <a:extLst>
              <a:ext uri="{FF2B5EF4-FFF2-40B4-BE49-F238E27FC236}">
                <a16:creationId xmlns="" xmlns:a16="http://schemas.microsoft.com/office/drawing/2014/main" id="{C4427A1C-25C8-40E5-9316-EA4B25093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53" b="15015"/>
          <a:stretch>
            <a:fillRect/>
          </a:stretch>
        </p:blipFill>
        <p:spPr bwMode="auto">
          <a:xfrm>
            <a:off x="10231834" y="3643313"/>
            <a:ext cx="1766202" cy="1075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731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77" name="Title 2"/>
          <p:cNvSpPr>
            <a:spLocks noGrp="1"/>
          </p:cNvSpPr>
          <p:nvPr>
            <p:ph type="title"/>
          </p:nvPr>
        </p:nvSpPr>
        <p:spPr>
          <a:xfrm>
            <a:off x="266845" y="259558"/>
            <a:ext cx="11693236" cy="7429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altLang="ru-RU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Задержка в постановке диагноза </a:t>
            </a:r>
            <a:r>
              <a:rPr lang="ru-RU" altLang="ru-RU" sz="2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ПсА</a:t>
            </a:r>
            <a:r>
              <a:rPr lang="ru-RU" altLang="ru-RU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24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приводит </a:t>
            </a:r>
            <a:r>
              <a:rPr lang="ru-RU" altLang="ru-RU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к ухудшению прогноза заболевания</a:t>
            </a:r>
            <a:endParaRPr lang="en-GB" altLang="ru-RU" sz="24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250015" y="1092803"/>
            <a:ext cx="3437936" cy="1277850"/>
          </a:xfr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indent="0" algn="ctr">
              <a:lnSpc>
                <a:spcPct val="107000"/>
              </a:lnSpc>
              <a:spcAft>
                <a:spcPts val="450"/>
              </a:spcAft>
              <a:buNone/>
            </a:pPr>
            <a:r>
              <a:rPr lang="ru-RU" altLang="ru-RU" sz="2400" dirty="0">
                <a:cs typeface="Times New Roman" panose="02020603050405020304" pitchFamily="18" charset="0"/>
              </a:rPr>
              <a:t>Пациенты с </a:t>
            </a:r>
            <a:r>
              <a:rPr lang="ru-RU" altLang="ru-RU" sz="2400" dirty="0" err="1" smtClean="0">
                <a:solidFill>
                  <a:schemeClr val="accent2"/>
                </a:solidFill>
                <a:cs typeface="Times New Roman" panose="02020603050405020304" pitchFamily="18" charset="0"/>
              </a:rPr>
              <a:t>ПсА</a:t>
            </a:r>
            <a:r>
              <a:rPr lang="en-US" altLang="ru-RU" sz="2400" dirty="0" smtClean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cs typeface="Times New Roman" panose="02020603050405020304" pitchFamily="18" charset="0"/>
              </a:rPr>
              <a:t>с задержкой в постановке диагноза</a:t>
            </a:r>
            <a:endParaRPr lang="en-GB" altLang="ru-RU" sz="2400" baseline="30000" dirty="0">
              <a:cs typeface="Times New Roman" panose="02020603050405020304" pitchFamily="18" charset="0"/>
            </a:endParaRPr>
          </a:p>
        </p:txBody>
      </p:sp>
      <p:sp>
        <p:nvSpPr>
          <p:cNvPr id="97284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61963" y="6446560"/>
            <a:ext cx="6877050" cy="169862"/>
          </a:xfrm>
          <a:solidFill>
            <a:schemeClr val="bg1"/>
          </a:solidFill>
        </p:spPr>
        <p:txBody>
          <a:bodyPr/>
          <a:lstStyle/>
          <a:p>
            <a:r>
              <a:rPr lang="ru-RU" altLang="ru-RU" sz="800" b="1" dirty="0"/>
              <a:t>ОШ, </a:t>
            </a:r>
            <a:r>
              <a:rPr lang="ru-RU" altLang="ru-RU" sz="800" b="1" dirty="0">
                <a:cs typeface="Times New Roman" panose="02020603050405020304" pitchFamily="18" charset="0"/>
              </a:rPr>
              <a:t>отношение шансов; </a:t>
            </a:r>
            <a:r>
              <a:rPr lang="ru-RU" altLang="ru-RU" sz="800" b="1" dirty="0" err="1">
                <a:cs typeface="Times New Roman" panose="02020603050405020304" pitchFamily="18" charset="0"/>
              </a:rPr>
              <a:t>ПсА</a:t>
            </a:r>
            <a:r>
              <a:rPr lang="ru-RU" altLang="ru-RU" sz="800" b="1" dirty="0">
                <a:cs typeface="Times New Roman" panose="02020603050405020304" pitchFamily="18" charset="0"/>
              </a:rPr>
              <a:t>, псориатический артрит</a:t>
            </a:r>
            <a:endParaRPr lang="da-DK" altLang="ru-RU" sz="800" b="1" dirty="0">
              <a:cs typeface="Times New Roman" panose="02020603050405020304" pitchFamily="18" charset="0"/>
            </a:endParaRPr>
          </a:p>
        </p:txBody>
      </p:sp>
      <p:sp>
        <p:nvSpPr>
          <p:cNvPr id="97285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9364663" y="6525141"/>
            <a:ext cx="2471738" cy="182562"/>
          </a:xfrm>
          <a:solidFill>
            <a:schemeClr val="bg1"/>
          </a:solidFill>
        </p:spPr>
        <p:txBody>
          <a:bodyPr/>
          <a:lstStyle/>
          <a:p>
            <a:pPr algn="r"/>
            <a:endParaRPr lang="ru-RU" altLang="ru-RU" sz="800" b="1" i="1" dirty="0">
              <a:cs typeface="Times New Roman" panose="02020603050405020304" pitchFamily="18" charset="0"/>
            </a:endParaRPr>
          </a:p>
          <a:p>
            <a:pPr algn="r"/>
            <a:endParaRPr lang="ru-RU" altLang="ru-RU" sz="800" b="1" i="1" dirty="0">
              <a:cs typeface="Times New Roman" panose="02020603050405020304" pitchFamily="18" charset="0"/>
            </a:endParaRPr>
          </a:p>
          <a:p>
            <a:pPr algn="r"/>
            <a:endParaRPr lang="ru-RU" altLang="ru-RU" sz="800" b="1" i="1" dirty="0">
              <a:cs typeface="Times New Roman" panose="02020603050405020304" pitchFamily="18" charset="0"/>
            </a:endParaRPr>
          </a:p>
          <a:p>
            <a:pPr algn="r"/>
            <a:endParaRPr lang="ru-RU" altLang="ru-RU" sz="800" b="1" i="1" dirty="0">
              <a:cs typeface="Times New Roman" panose="02020603050405020304" pitchFamily="18" charset="0"/>
            </a:endParaRPr>
          </a:p>
          <a:p>
            <a:pPr algn="r"/>
            <a:endParaRPr lang="ru-RU" altLang="ru-RU" sz="800" b="1" i="1" dirty="0">
              <a:cs typeface="Times New Roman" panose="02020603050405020304" pitchFamily="18" charset="0"/>
            </a:endParaRPr>
          </a:p>
          <a:p>
            <a:pPr algn="r"/>
            <a:endParaRPr lang="ru-RU" altLang="ru-RU" sz="800" b="1" i="1" dirty="0">
              <a:cs typeface="Times New Roman" panose="02020603050405020304" pitchFamily="18" charset="0"/>
            </a:endParaRPr>
          </a:p>
          <a:p>
            <a:pPr algn="r"/>
            <a:endParaRPr lang="ru-RU" altLang="ru-RU" sz="800" b="1" i="1" dirty="0">
              <a:cs typeface="Times New Roman" panose="02020603050405020304" pitchFamily="18" charset="0"/>
            </a:endParaRPr>
          </a:p>
          <a:p>
            <a:pPr algn="r"/>
            <a:endParaRPr lang="ru-RU" altLang="ru-RU" sz="800" b="1" i="1" dirty="0">
              <a:cs typeface="Times New Roman" panose="02020603050405020304" pitchFamily="18" charset="0"/>
            </a:endParaRPr>
          </a:p>
          <a:p>
            <a:pPr algn="r"/>
            <a:endParaRPr lang="ru-RU" altLang="ru-RU" sz="800" b="1" i="1" dirty="0">
              <a:cs typeface="Times New Roman" panose="02020603050405020304" pitchFamily="18" charset="0"/>
            </a:endParaRPr>
          </a:p>
          <a:p>
            <a:pPr algn="r"/>
            <a:endParaRPr lang="ru-RU" altLang="ru-RU" sz="800" b="1" i="1" dirty="0">
              <a:cs typeface="Times New Roman" panose="02020603050405020304" pitchFamily="18" charset="0"/>
            </a:endParaRPr>
          </a:p>
          <a:p>
            <a:pPr algn="r"/>
            <a:endParaRPr lang="ru-RU" altLang="ru-RU" sz="800" b="1" i="1" dirty="0">
              <a:cs typeface="Times New Roman" panose="02020603050405020304" pitchFamily="18" charset="0"/>
            </a:endParaRPr>
          </a:p>
          <a:p>
            <a:pPr algn="r"/>
            <a:endParaRPr lang="ru-RU" altLang="ru-RU" sz="800" b="1" i="1" dirty="0">
              <a:cs typeface="Times New Roman" panose="02020603050405020304" pitchFamily="18" charset="0"/>
            </a:endParaRPr>
          </a:p>
          <a:p>
            <a:pPr algn="r"/>
            <a:endParaRPr lang="ru-RU" altLang="ru-RU" sz="800" b="1" i="1" dirty="0">
              <a:cs typeface="Times New Roman" panose="02020603050405020304" pitchFamily="18" charset="0"/>
            </a:endParaRPr>
          </a:p>
          <a:p>
            <a:pPr algn="r"/>
            <a:endParaRPr lang="ru-RU" altLang="ru-RU" sz="800" b="1" i="1" dirty="0">
              <a:cs typeface="Times New Roman" panose="02020603050405020304" pitchFamily="18" charset="0"/>
            </a:endParaRPr>
          </a:p>
          <a:p>
            <a:pPr algn="r"/>
            <a:endParaRPr lang="ru-RU" altLang="ru-RU" sz="800" b="1" i="1" dirty="0">
              <a:cs typeface="Times New Roman" panose="02020603050405020304" pitchFamily="18" charset="0"/>
            </a:endParaRPr>
          </a:p>
          <a:p>
            <a:pPr algn="r"/>
            <a:endParaRPr lang="ru-RU" altLang="ru-RU" sz="800" b="1" i="1" dirty="0">
              <a:cs typeface="Times New Roman" panose="02020603050405020304" pitchFamily="18" charset="0"/>
            </a:endParaRPr>
          </a:p>
          <a:p>
            <a:pPr algn="r"/>
            <a:endParaRPr lang="ru-RU" altLang="ru-RU" sz="800" b="1" i="1" dirty="0">
              <a:cs typeface="Times New Roman" panose="02020603050405020304" pitchFamily="18" charset="0"/>
            </a:endParaRPr>
          </a:p>
          <a:p>
            <a:pPr algn="r"/>
            <a:endParaRPr lang="ru-RU" altLang="ru-RU" sz="800" b="1" i="1" dirty="0">
              <a:cs typeface="Times New Roman" panose="02020603050405020304" pitchFamily="18" charset="0"/>
            </a:endParaRPr>
          </a:p>
          <a:p>
            <a:pPr algn="r"/>
            <a:endParaRPr lang="ru-RU" altLang="ru-RU" sz="800" b="1" i="1" dirty="0">
              <a:cs typeface="Times New Roman" panose="02020603050405020304" pitchFamily="18" charset="0"/>
            </a:endParaRPr>
          </a:p>
          <a:p>
            <a:pPr algn="r"/>
            <a:endParaRPr lang="ru-RU" altLang="ru-RU" sz="2400" b="1" i="1" dirty="0">
              <a:cs typeface="Times New Roman" panose="02020603050405020304" pitchFamily="18" charset="0"/>
            </a:endParaRPr>
          </a:p>
          <a:p>
            <a:pPr algn="r"/>
            <a:endParaRPr lang="ru-RU" altLang="ru-RU" sz="800" b="1" i="1" dirty="0">
              <a:cs typeface="Times New Roman" panose="02020603050405020304" pitchFamily="18" charset="0"/>
            </a:endParaRPr>
          </a:p>
          <a:p>
            <a:pPr algn="r"/>
            <a:endParaRPr lang="ru-RU" altLang="ru-RU" sz="800" b="1" i="1" dirty="0">
              <a:cs typeface="Times New Roman" panose="02020603050405020304" pitchFamily="18" charset="0"/>
            </a:endParaRPr>
          </a:p>
          <a:p>
            <a:pPr algn="r"/>
            <a:endParaRPr lang="ru-RU" altLang="ru-RU" sz="800" b="1" i="1" dirty="0">
              <a:cs typeface="Times New Roman" panose="02020603050405020304" pitchFamily="18" charset="0"/>
            </a:endParaRPr>
          </a:p>
          <a:p>
            <a:pPr algn="r"/>
            <a:endParaRPr lang="ru-RU" altLang="ru-RU" sz="800" b="1" i="1" dirty="0">
              <a:cs typeface="Times New Roman" panose="02020603050405020304" pitchFamily="18" charset="0"/>
            </a:endParaRPr>
          </a:p>
          <a:p>
            <a:pPr algn="r"/>
            <a:endParaRPr lang="ru-RU" altLang="ru-RU" sz="800" b="1" i="1" dirty="0">
              <a:cs typeface="Times New Roman" panose="02020603050405020304" pitchFamily="18" charset="0"/>
            </a:endParaRPr>
          </a:p>
          <a:p>
            <a:pPr algn="r"/>
            <a:endParaRPr lang="ru-RU" altLang="ru-RU" sz="800" b="1" i="1" dirty="0">
              <a:cs typeface="Times New Roman" panose="02020603050405020304" pitchFamily="18" charset="0"/>
            </a:endParaRPr>
          </a:p>
          <a:p>
            <a:pPr algn="r"/>
            <a:endParaRPr lang="ru-RU" altLang="ru-RU" sz="800" b="1" i="1" dirty="0">
              <a:cs typeface="Times New Roman" panose="02020603050405020304" pitchFamily="18" charset="0"/>
            </a:endParaRPr>
          </a:p>
          <a:p>
            <a:pPr algn="r"/>
            <a:endParaRPr lang="ru-RU" altLang="ru-RU" sz="800" b="1" i="1" dirty="0">
              <a:cs typeface="Times New Roman" panose="02020603050405020304" pitchFamily="18" charset="0"/>
            </a:endParaRPr>
          </a:p>
          <a:p>
            <a:pPr algn="r"/>
            <a:r>
              <a:rPr lang="da-DK" altLang="ru-RU" sz="800" dirty="0"/>
              <a:t>Haroon M, et al. Ann Rheum Dis. 2015;74:1045</a:t>
            </a: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2085539" y="2179539"/>
            <a:ext cx="1798170" cy="882486"/>
          </a:xfrm>
          <a:custGeom>
            <a:avLst/>
            <a:gdLst>
              <a:gd name="T0" fmla="*/ 0 w 2961820"/>
              <a:gd name="T1" fmla="*/ 0 h 925568"/>
              <a:gd name="T2" fmla="*/ 447 w 2961820"/>
              <a:gd name="T3" fmla="*/ 0 h 925568"/>
              <a:gd name="T4" fmla="*/ 447 w 2961820"/>
              <a:gd name="T5" fmla="*/ 17450 h 925568"/>
              <a:gd name="T6" fmla="*/ 0 w 2961820"/>
              <a:gd name="T7" fmla="*/ 17450 h 925568"/>
              <a:gd name="T8" fmla="*/ 0 w 2961820"/>
              <a:gd name="T9" fmla="*/ 0 h 9255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61820"/>
              <a:gd name="T16" fmla="*/ 0 h 925568"/>
              <a:gd name="T17" fmla="*/ 2961820 w 2961820"/>
              <a:gd name="T18" fmla="*/ 925568 h 9255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61820" h="925568">
                <a:moveTo>
                  <a:pt x="0" y="0"/>
                </a:moveTo>
                <a:lnTo>
                  <a:pt x="2961820" y="0"/>
                </a:lnTo>
                <a:lnTo>
                  <a:pt x="2961820" y="925568"/>
                </a:lnTo>
                <a:lnTo>
                  <a:pt x="0" y="92556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75"/>
              </a:spcAft>
              <a:buNone/>
            </a:pPr>
            <a:r>
              <a:rPr lang="ru-RU" altLang="ru-RU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Эрозии</a:t>
            </a:r>
            <a:endParaRPr lang="en-GB" altLang="ru-RU" sz="24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0" lvl="1">
              <a:lnSpc>
                <a:spcPct val="107000"/>
              </a:lnSpc>
              <a:spcBef>
                <a:spcPct val="0"/>
              </a:spcBef>
              <a:spcAft>
                <a:spcPts val="450"/>
              </a:spcAft>
              <a:buNone/>
            </a:pPr>
            <a:r>
              <a:rPr lang="ru-RU" altLang="ru-RU" sz="2400" i="1" dirty="0">
                <a:solidFill>
                  <a:srgbClr val="0460A9"/>
                </a:solidFill>
              </a:rPr>
              <a:t>ОШ</a:t>
            </a:r>
            <a:r>
              <a:rPr lang="en-GB" altLang="ru-RU" sz="2400" i="1" dirty="0">
                <a:solidFill>
                  <a:srgbClr val="0460A9"/>
                </a:solidFill>
              </a:rPr>
              <a:t> 4.6</a:t>
            </a: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1986782" y="3201554"/>
            <a:ext cx="2586770" cy="1251818"/>
          </a:xfrm>
          <a:custGeom>
            <a:avLst/>
            <a:gdLst>
              <a:gd name="T0" fmla="*/ 0 w 2961820"/>
              <a:gd name="T1" fmla="*/ 0 h 925568"/>
              <a:gd name="T2" fmla="*/ 18268 w 2961820"/>
              <a:gd name="T3" fmla="*/ 0 h 925568"/>
              <a:gd name="T4" fmla="*/ 18268 w 2961820"/>
              <a:gd name="T5" fmla="*/ 193454 h 925568"/>
              <a:gd name="T6" fmla="*/ 0 w 2961820"/>
              <a:gd name="T7" fmla="*/ 193454 h 925568"/>
              <a:gd name="T8" fmla="*/ 0 w 2961820"/>
              <a:gd name="T9" fmla="*/ 0 h 9255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61820"/>
              <a:gd name="T16" fmla="*/ 0 h 925568"/>
              <a:gd name="T17" fmla="*/ 2961820 w 2961820"/>
              <a:gd name="T18" fmla="*/ 925568 h 9255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61820" h="925568">
                <a:moveTo>
                  <a:pt x="0" y="0"/>
                </a:moveTo>
                <a:lnTo>
                  <a:pt x="2961820" y="0"/>
                </a:lnTo>
                <a:lnTo>
                  <a:pt x="2961820" y="925568"/>
                </a:lnTo>
                <a:lnTo>
                  <a:pt x="0" y="92556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75"/>
              </a:spcAft>
              <a:buNone/>
            </a:pPr>
            <a:r>
              <a:rPr lang="ru-RU" altLang="ru-RU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Мутилирующий</a:t>
            </a:r>
            <a:r>
              <a:rPr lang="ru-RU" altLang="ru-RU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артрит</a:t>
            </a:r>
            <a:endParaRPr lang="en-GB" altLang="ru-RU" sz="24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0" lvl="1">
              <a:lnSpc>
                <a:spcPct val="107000"/>
              </a:lnSpc>
              <a:spcBef>
                <a:spcPct val="0"/>
              </a:spcBef>
              <a:spcAft>
                <a:spcPts val="450"/>
              </a:spcAft>
              <a:buNone/>
            </a:pPr>
            <a:r>
              <a:rPr lang="ru-RU" altLang="ru-RU" sz="2400" i="1" dirty="0">
                <a:solidFill>
                  <a:srgbClr val="0460A9"/>
                </a:solidFill>
              </a:rPr>
              <a:t>ОШ</a:t>
            </a:r>
            <a:r>
              <a:rPr lang="en-GB" altLang="ru-RU" sz="2400" i="1" dirty="0">
                <a:solidFill>
                  <a:srgbClr val="0460A9"/>
                </a:solidFill>
              </a:rPr>
              <a:t> 10.6</a:t>
            </a: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9064598" y="3319163"/>
            <a:ext cx="2607251" cy="856645"/>
          </a:xfrm>
          <a:custGeom>
            <a:avLst/>
            <a:gdLst>
              <a:gd name="T0" fmla="*/ 0 w 2961820"/>
              <a:gd name="T1" fmla="*/ 0 h 925568"/>
              <a:gd name="T2" fmla="*/ 6564 w 2961820"/>
              <a:gd name="T3" fmla="*/ 0 h 925568"/>
              <a:gd name="T4" fmla="*/ 6564 w 2961820"/>
              <a:gd name="T5" fmla="*/ 6491 h 925568"/>
              <a:gd name="T6" fmla="*/ 0 w 2961820"/>
              <a:gd name="T7" fmla="*/ 6491 h 925568"/>
              <a:gd name="T8" fmla="*/ 0 w 2961820"/>
              <a:gd name="T9" fmla="*/ 0 h 9255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61820"/>
              <a:gd name="T16" fmla="*/ 0 h 925568"/>
              <a:gd name="T17" fmla="*/ 2961820 w 2961820"/>
              <a:gd name="T18" fmla="*/ 925568 h 9255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61820" h="925568">
                <a:moveTo>
                  <a:pt x="0" y="0"/>
                </a:moveTo>
                <a:lnTo>
                  <a:pt x="2961820" y="0"/>
                </a:lnTo>
                <a:lnTo>
                  <a:pt x="2961820" y="925568"/>
                </a:lnTo>
                <a:lnTo>
                  <a:pt x="0" y="92556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75"/>
              </a:spcAft>
              <a:buNone/>
            </a:pPr>
            <a:r>
              <a:rPr lang="ru-RU" altLang="ru-RU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Сакроилеит</a:t>
            </a:r>
            <a:endParaRPr lang="ru-RU" altLang="ru-RU" sz="24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ts val="175"/>
              </a:spcAft>
              <a:buNone/>
            </a:pPr>
            <a:r>
              <a:rPr lang="ru-RU" altLang="ru-RU" sz="2400" i="1" dirty="0">
                <a:solidFill>
                  <a:srgbClr val="0460A9"/>
                </a:solidFill>
              </a:rPr>
              <a:t>ОШ</a:t>
            </a:r>
            <a:r>
              <a:rPr lang="en-GB" altLang="ru-RU" sz="2400" i="1" dirty="0">
                <a:solidFill>
                  <a:srgbClr val="0460A9"/>
                </a:solidFill>
              </a:rPr>
              <a:t> 2.3</a:t>
            </a: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1986782" y="4727525"/>
            <a:ext cx="2853816" cy="1251818"/>
          </a:xfrm>
          <a:custGeom>
            <a:avLst/>
            <a:gdLst>
              <a:gd name="T0" fmla="*/ 0 w 2961820"/>
              <a:gd name="T1" fmla="*/ 0 h 925568"/>
              <a:gd name="T2" fmla="*/ 43747 w 2961820"/>
              <a:gd name="T3" fmla="*/ 0 h 925568"/>
              <a:gd name="T4" fmla="*/ 43747 w 2961820"/>
              <a:gd name="T5" fmla="*/ 190320 h 925568"/>
              <a:gd name="T6" fmla="*/ 0 w 2961820"/>
              <a:gd name="T7" fmla="*/ 190320 h 925568"/>
              <a:gd name="T8" fmla="*/ 0 w 2961820"/>
              <a:gd name="T9" fmla="*/ 0 h 9255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61820"/>
              <a:gd name="T16" fmla="*/ 0 h 925568"/>
              <a:gd name="T17" fmla="*/ 2961820 w 2961820"/>
              <a:gd name="T18" fmla="*/ 925568 h 9255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61820" h="925568">
                <a:moveTo>
                  <a:pt x="0" y="0"/>
                </a:moveTo>
                <a:lnTo>
                  <a:pt x="2961820" y="0"/>
                </a:lnTo>
                <a:lnTo>
                  <a:pt x="2961820" y="925568"/>
                </a:lnTo>
                <a:lnTo>
                  <a:pt x="0" y="92556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75"/>
              </a:spcAft>
              <a:buNone/>
            </a:pPr>
            <a:r>
              <a:rPr lang="ru-RU" altLang="ru-RU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Функциональные ограничения</a:t>
            </a:r>
            <a:endParaRPr lang="en-GB" altLang="ru-RU" sz="24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0" lvl="1">
              <a:lnSpc>
                <a:spcPct val="107000"/>
              </a:lnSpc>
              <a:spcBef>
                <a:spcPct val="0"/>
              </a:spcBef>
              <a:spcAft>
                <a:spcPts val="450"/>
              </a:spcAft>
              <a:buNone/>
            </a:pPr>
            <a:r>
              <a:rPr lang="ru-RU" altLang="ru-RU" sz="2400" i="1" dirty="0">
                <a:solidFill>
                  <a:srgbClr val="0460A9"/>
                </a:solidFill>
              </a:rPr>
              <a:t>ОШ</a:t>
            </a:r>
            <a:r>
              <a:rPr lang="en-GB" altLang="ru-RU" sz="2400" i="1" dirty="0">
                <a:solidFill>
                  <a:srgbClr val="0460A9"/>
                </a:solidFill>
              </a:rPr>
              <a:t> 2.2</a:t>
            </a: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9064598" y="4402219"/>
            <a:ext cx="3227386" cy="1251818"/>
          </a:xfrm>
          <a:custGeom>
            <a:avLst/>
            <a:gdLst>
              <a:gd name="T0" fmla="*/ 0 w 2961820"/>
              <a:gd name="T1" fmla="*/ 0 h 925568"/>
              <a:gd name="T2" fmla="*/ 100438 w 2961820"/>
              <a:gd name="T3" fmla="*/ 0 h 925568"/>
              <a:gd name="T4" fmla="*/ 100438 w 2961820"/>
              <a:gd name="T5" fmla="*/ 190318 h 925568"/>
              <a:gd name="T6" fmla="*/ 0 w 2961820"/>
              <a:gd name="T7" fmla="*/ 190318 h 925568"/>
              <a:gd name="T8" fmla="*/ 0 w 2961820"/>
              <a:gd name="T9" fmla="*/ 0 h 9255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61820"/>
              <a:gd name="T16" fmla="*/ 0 h 925568"/>
              <a:gd name="T17" fmla="*/ 2961820 w 2961820"/>
              <a:gd name="T18" fmla="*/ 925568 h 9255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61820" h="925568">
                <a:moveTo>
                  <a:pt x="0" y="0"/>
                </a:moveTo>
                <a:lnTo>
                  <a:pt x="2961820" y="0"/>
                </a:lnTo>
                <a:lnTo>
                  <a:pt x="2961820" y="925568"/>
                </a:lnTo>
                <a:lnTo>
                  <a:pt x="0" y="92556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75"/>
              </a:spcAft>
              <a:buNone/>
            </a:pPr>
            <a:r>
              <a:rPr lang="ru-RU" altLang="ru-RU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Безлекарственная</a:t>
            </a:r>
            <a:r>
              <a:rPr lang="ru-RU" altLang="ru-RU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ремиссия</a:t>
            </a:r>
            <a:endParaRPr lang="en-GB" altLang="ru-RU" sz="24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0" lvl="1">
              <a:lnSpc>
                <a:spcPct val="107000"/>
              </a:lnSpc>
              <a:spcBef>
                <a:spcPct val="0"/>
              </a:spcBef>
              <a:spcAft>
                <a:spcPts val="450"/>
              </a:spcAft>
              <a:buNone/>
            </a:pPr>
            <a:r>
              <a:rPr lang="ru-RU" altLang="ru-RU" sz="2400" i="1" dirty="0">
                <a:solidFill>
                  <a:srgbClr val="0460A9"/>
                </a:solidFill>
              </a:rPr>
              <a:t>ОШ</a:t>
            </a:r>
            <a:r>
              <a:rPr lang="en-GB" altLang="ru-RU" sz="2400" i="1" dirty="0">
                <a:solidFill>
                  <a:srgbClr val="0460A9"/>
                </a:solidFill>
              </a:rPr>
              <a:t> 0.4</a:t>
            </a: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509093" y="2005155"/>
            <a:ext cx="1091912" cy="1005838"/>
            <a:chOff x="4097548" y="1923231"/>
            <a:chExt cx="600503" cy="600503"/>
          </a:xfrm>
        </p:grpSpPr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CED4D686-AA8F-E243-BC35-2849734A7E5A}"/>
                </a:ext>
              </a:extLst>
            </p:cNvPr>
            <p:cNvSpPr/>
            <p:nvPr/>
          </p:nvSpPr>
          <p:spPr>
            <a:xfrm>
              <a:off x="4097548" y="1923231"/>
              <a:ext cx="600503" cy="60050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8">
                <a:defRPr/>
              </a:pPr>
              <a:endParaRPr lang="en-US" sz="900">
                <a:solidFill>
                  <a:srgbClr val="000000"/>
                </a:solidFill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4181840" y="2019665"/>
              <a:ext cx="442992" cy="429935"/>
              <a:chOff x="857258" y="6158706"/>
              <a:chExt cx="473264" cy="516336"/>
            </a:xfrm>
            <a:solidFill>
              <a:schemeClr val="bg1"/>
            </a:solidFill>
          </p:grpSpPr>
          <p:sp>
            <p:nvSpPr>
              <p:cNvPr id="19" name="Freeform 184"/>
              <p:cNvSpPr>
                <a:spLocks/>
              </p:cNvSpPr>
              <p:nvPr/>
            </p:nvSpPr>
            <p:spPr bwMode="auto">
              <a:xfrm>
                <a:off x="1041597" y="6158706"/>
                <a:ext cx="282575" cy="322263"/>
              </a:xfrm>
              <a:custGeom>
                <a:avLst/>
                <a:gdLst>
                  <a:gd name="T0" fmla="*/ 105 w 143"/>
                  <a:gd name="T1" fmla="*/ 0 h 163"/>
                  <a:gd name="T2" fmla="*/ 143 w 143"/>
                  <a:gd name="T3" fmla="*/ 38 h 163"/>
                  <a:gd name="T4" fmla="*/ 134 w 143"/>
                  <a:gd name="T5" fmla="*/ 47 h 163"/>
                  <a:gd name="T6" fmla="*/ 102 w 143"/>
                  <a:gd name="T7" fmla="*/ 102 h 163"/>
                  <a:gd name="T8" fmla="*/ 97 w 143"/>
                  <a:gd name="T9" fmla="*/ 126 h 163"/>
                  <a:gd name="T10" fmla="*/ 75 w 143"/>
                  <a:gd name="T11" fmla="*/ 156 h 163"/>
                  <a:gd name="T12" fmla="*/ 47 w 143"/>
                  <a:gd name="T13" fmla="*/ 147 h 163"/>
                  <a:gd name="T14" fmla="*/ 40 w 143"/>
                  <a:gd name="T15" fmla="*/ 133 h 163"/>
                  <a:gd name="T16" fmla="*/ 22 w 143"/>
                  <a:gd name="T17" fmla="*/ 119 h 163"/>
                  <a:gd name="T18" fmla="*/ 14 w 143"/>
                  <a:gd name="T19" fmla="*/ 115 h 163"/>
                  <a:gd name="T20" fmla="*/ 3 w 143"/>
                  <a:gd name="T21" fmla="*/ 101 h 163"/>
                  <a:gd name="T22" fmla="*/ 2 w 143"/>
                  <a:gd name="T23" fmla="*/ 77 h 163"/>
                  <a:gd name="T24" fmla="*/ 16 w 143"/>
                  <a:gd name="T25" fmla="*/ 59 h 163"/>
                  <a:gd name="T26" fmla="*/ 37 w 143"/>
                  <a:gd name="T27" fmla="*/ 53 h 163"/>
                  <a:gd name="T28" fmla="*/ 63 w 143"/>
                  <a:gd name="T29" fmla="*/ 40 h 163"/>
                  <a:gd name="T30" fmla="*/ 95 w 143"/>
                  <a:gd name="T31" fmla="*/ 10 h 163"/>
                  <a:gd name="T32" fmla="*/ 105 w 143"/>
                  <a:gd name="T33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3" h="163">
                    <a:moveTo>
                      <a:pt x="105" y="0"/>
                    </a:moveTo>
                    <a:cubicBezTo>
                      <a:pt x="118" y="13"/>
                      <a:pt x="130" y="25"/>
                      <a:pt x="143" y="38"/>
                    </a:cubicBezTo>
                    <a:cubicBezTo>
                      <a:pt x="140" y="41"/>
                      <a:pt x="137" y="44"/>
                      <a:pt x="134" y="47"/>
                    </a:cubicBezTo>
                    <a:cubicBezTo>
                      <a:pt x="120" y="63"/>
                      <a:pt x="108" y="81"/>
                      <a:pt x="102" y="102"/>
                    </a:cubicBezTo>
                    <a:cubicBezTo>
                      <a:pt x="100" y="110"/>
                      <a:pt x="99" y="118"/>
                      <a:pt x="97" y="126"/>
                    </a:cubicBezTo>
                    <a:cubicBezTo>
                      <a:pt x="94" y="140"/>
                      <a:pt x="87" y="150"/>
                      <a:pt x="75" y="156"/>
                    </a:cubicBezTo>
                    <a:cubicBezTo>
                      <a:pt x="63" y="163"/>
                      <a:pt x="53" y="159"/>
                      <a:pt x="47" y="147"/>
                    </a:cubicBezTo>
                    <a:cubicBezTo>
                      <a:pt x="45" y="142"/>
                      <a:pt x="42" y="138"/>
                      <a:pt x="40" y="133"/>
                    </a:cubicBezTo>
                    <a:cubicBezTo>
                      <a:pt x="35" y="127"/>
                      <a:pt x="29" y="122"/>
                      <a:pt x="22" y="119"/>
                    </a:cubicBezTo>
                    <a:cubicBezTo>
                      <a:pt x="19" y="117"/>
                      <a:pt x="17" y="116"/>
                      <a:pt x="14" y="115"/>
                    </a:cubicBezTo>
                    <a:cubicBezTo>
                      <a:pt x="9" y="112"/>
                      <a:pt x="5" y="107"/>
                      <a:pt x="3" y="101"/>
                    </a:cubicBezTo>
                    <a:cubicBezTo>
                      <a:pt x="1" y="93"/>
                      <a:pt x="0" y="85"/>
                      <a:pt x="2" y="77"/>
                    </a:cubicBezTo>
                    <a:cubicBezTo>
                      <a:pt x="3" y="68"/>
                      <a:pt x="8" y="62"/>
                      <a:pt x="16" y="59"/>
                    </a:cubicBezTo>
                    <a:cubicBezTo>
                      <a:pt x="23" y="56"/>
                      <a:pt x="30" y="55"/>
                      <a:pt x="37" y="53"/>
                    </a:cubicBezTo>
                    <a:cubicBezTo>
                      <a:pt x="47" y="51"/>
                      <a:pt x="55" y="47"/>
                      <a:pt x="63" y="40"/>
                    </a:cubicBezTo>
                    <a:cubicBezTo>
                      <a:pt x="73" y="30"/>
                      <a:pt x="84" y="20"/>
                      <a:pt x="95" y="10"/>
                    </a:cubicBezTo>
                    <a:cubicBezTo>
                      <a:pt x="98" y="6"/>
                      <a:pt x="102" y="3"/>
                      <a:pt x="10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defTabSz="257168">
                  <a:defRPr/>
                </a:pPr>
                <a:endParaRPr lang="en-GB" sz="9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" name="Freeform 185"/>
              <p:cNvSpPr>
                <a:spLocks/>
              </p:cNvSpPr>
              <p:nvPr/>
            </p:nvSpPr>
            <p:spPr bwMode="auto">
              <a:xfrm>
                <a:off x="857258" y="6346429"/>
                <a:ext cx="303214" cy="328613"/>
              </a:xfrm>
              <a:custGeom>
                <a:avLst/>
                <a:gdLst>
                  <a:gd name="T0" fmla="*/ 0 w 154"/>
                  <a:gd name="T1" fmla="*/ 120 h 166"/>
                  <a:gd name="T2" fmla="*/ 16 w 154"/>
                  <a:gd name="T3" fmla="*/ 103 h 166"/>
                  <a:gd name="T4" fmla="*/ 41 w 154"/>
                  <a:gd name="T5" fmla="*/ 68 h 166"/>
                  <a:gd name="T6" fmla="*/ 50 w 154"/>
                  <a:gd name="T7" fmla="*/ 35 h 166"/>
                  <a:gd name="T8" fmla="*/ 66 w 154"/>
                  <a:gd name="T9" fmla="*/ 5 h 166"/>
                  <a:gd name="T10" fmla="*/ 68 w 154"/>
                  <a:gd name="T11" fmla="*/ 3 h 166"/>
                  <a:gd name="T12" fmla="*/ 77 w 154"/>
                  <a:gd name="T13" fmla="*/ 7 h 166"/>
                  <a:gd name="T14" fmla="*/ 82 w 154"/>
                  <a:gd name="T15" fmla="*/ 25 h 166"/>
                  <a:gd name="T16" fmla="*/ 91 w 154"/>
                  <a:gd name="T17" fmla="*/ 34 h 166"/>
                  <a:gd name="T18" fmla="*/ 104 w 154"/>
                  <a:gd name="T19" fmla="*/ 41 h 166"/>
                  <a:gd name="T20" fmla="*/ 121 w 154"/>
                  <a:gd name="T21" fmla="*/ 59 h 166"/>
                  <a:gd name="T22" fmla="*/ 124 w 154"/>
                  <a:gd name="T23" fmla="*/ 67 h 166"/>
                  <a:gd name="T24" fmla="*/ 146 w 154"/>
                  <a:gd name="T25" fmla="*/ 81 h 166"/>
                  <a:gd name="T26" fmla="*/ 150 w 154"/>
                  <a:gd name="T27" fmla="*/ 91 h 166"/>
                  <a:gd name="T28" fmla="*/ 128 w 154"/>
                  <a:gd name="T29" fmla="*/ 108 h 166"/>
                  <a:gd name="T30" fmla="*/ 64 w 154"/>
                  <a:gd name="T31" fmla="*/ 149 h 166"/>
                  <a:gd name="T32" fmla="*/ 47 w 154"/>
                  <a:gd name="T33" fmla="*/ 164 h 166"/>
                  <a:gd name="T34" fmla="*/ 46 w 154"/>
                  <a:gd name="T35" fmla="*/ 166 h 166"/>
                  <a:gd name="T36" fmla="*/ 0 w 154"/>
                  <a:gd name="T37" fmla="*/ 12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4" h="166">
                    <a:moveTo>
                      <a:pt x="0" y="120"/>
                    </a:moveTo>
                    <a:cubicBezTo>
                      <a:pt x="5" y="115"/>
                      <a:pt x="11" y="109"/>
                      <a:pt x="16" y="103"/>
                    </a:cubicBezTo>
                    <a:cubicBezTo>
                      <a:pt x="26" y="92"/>
                      <a:pt x="35" y="81"/>
                      <a:pt x="41" y="68"/>
                    </a:cubicBezTo>
                    <a:cubicBezTo>
                      <a:pt x="45" y="57"/>
                      <a:pt x="48" y="46"/>
                      <a:pt x="50" y="35"/>
                    </a:cubicBezTo>
                    <a:cubicBezTo>
                      <a:pt x="53" y="24"/>
                      <a:pt x="57" y="13"/>
                      <a:pt x="66" y="5"/>
                    </a:cubicBezTo>
                    <a:cubicBezTo>
                      <a:pt x="67" y="5"/>
                      <a:pt x="67" y="4"/>
                      <a:pt x="68" y="3"/>
                    </a:cubicBezTo>
                    <a:cubicBezTo>
                      <a:pt x="72" y="0"/>
                      <a:pt x="77" y="2"/>
                      <a:pt x="77" y="7"/>
                    </a:cubicBezTo>
                    <a:cubicBezTo>
                      <a:pt x="78" y="14"/>
                      <a:pt x="80" y="20"/>
                      <a:pt x="82" y="25"/>
                    </a:cubicBezTo>
                    <a:cubicBezTo>
                      <a:pt x="84" y="29"/>
                      <a:pt x="87" y="32"/>
                      <a:pt x="91" y="34"/>
                    </a:cubicBezTo>
                    <a:cubicBezTo>
                      <a:pt x="95" y="37"/>
                      <a:pt x="100" y="39"/>
                      <a:pt x="104" y="41"/>
                    </a:cubicBezTo>
                    <a:cubicBezTo>
                      <a:pt x="112" y="45"/>
                      <a:pt x="118" y="50"/>
                      <a:pt x="121" y="59"/>
                    </a:cubicBezTo>
                    <a:cubicBezTo>
                      <a:pt x="122" y="62"/>
                      <a:pt x="123" y="64"/>
                      <a:pt x="124" y="67"/>
                    </a:cubicBezTo>
                    <a:cubicBezTo>
                      <a:pt x="129" y="75"/>
                      <a:pt x="136" y="80"/>
                      <a:pt x="146" y="81"/>
                    </a:cubicBezTo>
                    <a:cubicBezTo>
                      <a:pt x="151" y="81"/>
                      <a:pt x="154" y="86"/>
                      <a:pt x="150" y="91"/>
                    </a:cubicBezTo>
                    <a:cubicBezTo>
                      <a:pt x="145" y="99"/>
                      <a:pt x="137" y="104"/>
                      <a:pt x="128" y="108"/>
                    </a:cubicBezTo>
                    <a:cubicBezTo>
                      <a:pt x="105" y="118"/>
                      <a:pt x="83" y="132"/>
                      <a:pt x="64" y="149"/>
                    </a:cubicBezTo>
                    <a:cubicBezTo>
                      <a:pt x="58" y="154"/>
                      <a:pt x="53" y="159"/>
                      <a:pt x="47" y="164"/>
                    </a:cubicBezTo>
                    <a:cubicBezTo>
                      <a:pt x="47" y="165"/>
                      <a:pt x="46" y="165"/>
                      <a:pt x="46" y="166"/>
                    </a:cubicBezTo>
                    <a:cubicBezTo>
                      <a:pt x="30" y="151"/>
                      <a:pt x="15" y="136"/>
                      <a:pt x="0" y="1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defTabSz="257168">
                  <a:defRPr/>
                </a:pPr>
                <a:endParaRPr lang="en-GB" sz="9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" name="Freeform 186"/>
              <p:cNvSpPr>
                <a:spLocks/>
              </p:cNvSpPr>
              <p:nvPr/>
            </p:nvSpPr>
            <p:spPr bwMode="auto">
              <a:xfrm>
                <a:off x="1027309" y="6166644"/>
                <a:ext cx="50800" cy="111125"/>
              </a:xfrm>
              <a:custGeom>
                <a:avLst/>
                <a:gdLst>
                  <a:gd name="T0" fmla="*/ 3 w 26"/>
                  <a:gd name="T1" fmla="*/ 55 h 56"/>
                  <a:gd name="T2" fmla="*/ 0 w 26"/>
                  <a:gd name="T3" fmla="*/ 50 h 56"/>
                  <a:gd name="T4" fmla="*/ 7 w 26"/>
                  <a:gd name="T5" fmla="*/ 5 h 56"/>
                  <a:gd name="T6" fmla="*/ 18 w 26"/>
                  <a:gd name="T7" fmla="*/ 3 h 56"/>
                  <a:gd name="T8" fmla="*/ 26 w 26"/>
                  <a:gd name="T9" fmla="*/ 12 h 56"/>
                  <a:gd name="T10" fmla="*/ 8 w 26"/>
                  <a:gd name="T11" fmla="*/ 52 h 56"/>
                  <a:gd name="T12" fmla="*/ 3 w 26"/>
                  <a:gd name="T13" fmla="*/ 55 h 56"/>
                  <a:gd name="T14" fmla="*/ 3 w 26"/>
                  <a:gd name="T15" fmla="*/ 5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56">
                    <a:moveTo>
                      <a:pt x="3" y="55"/>
                    </a:moveTo>
                    <a:cubicBezTo>
                      <a:pt x="1" y="54"/>
                      <a:pt x="0" y="52"/>
                      <a:pt x="0" y="50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3"/>
                      <a:pt x="12" y="0"/>
                      <a:pt x="18" y="3"/>
                    </a:cubicBezTo>
                    <a:cubicBezTo>
                      <a:pt x="25" y="5"/>
                      <a:pt x="26" y="10"/>
                      <a:pt x="26" y="12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8" y="54"/>
                      <a:pt x="5" y="56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defTabSz="257168">
                  <a:defRPr/>
                </a:pPr>
                <a:endParaRPr lang="en-GB" sz="9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2" name="Freeform 187"/>
              <p:cNvSpPr>
                <a:spLocks/>
              </p:cNvSpPr>
              <p:nvPr/>
            </p:nvSpPr>
            <p:spPr bwMode="auto">
              <a:xfrm>
                <a:off x="882847" y="6295231"/>
                <a:ext cx="109538" cy="39688"/>
              </a:xfrm>
              <a:custGeom>
                <a:avLst/>
                <a:gdLst>
                  <a:gd name="T0" fmla="*/ 55 w 55"/>
                  <a:gd name="T1" fmla="*/ 9 h 20"/>
                  <a:gd name="T2" fmla="*/ 51 w 55"/>
                  <a:gd name="T3" fmla="*/ 13 h 20"/>
                  <a:gd name="T4" fmla="*/ 6 w 55"/>
                  <a:gd name="T5" fmla="*/ 20 h 20"/>
                  <a:gd name="T6" fmla="*/ 0 w 55"/>
                  <a:gd name="T7" fmla="*/ 10 h 20"/>
                  <a:gd name="T8" fmla="*/ 7 w 55"/>
                  <a:gd name="T9" fmla="*/ 0 h 20"/>
                  <a:gd name="T10" fmla="*/ 51 w 55"/>
                  <a:gd name="T11" fmla="*/ 5 h 20"/>
                  <a:gd name="T12" fmla="*/ 55 w 55"/>
                  <a:gd name="T13" fmla="*/ 9 h 20"/>
                  <a:gd name="T14" fmla="*/ 55 w 55"/>
                  <a:gd name="T15" fmla="*/ 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" h="20">
                    <a:moveTo>
                      <a:pt x="55" y="9"/>
                    </a:moveTo>
                    <a:cubicBezTo>
                      <a:pt x="55" y="11"/>
                      <a:pt x="53" y="13"/>
                      <a:pt x="51" y="13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4" y="20"/>
                      <a:pt x="0" y="17"/>
                      <a:pt x="0" y="10"/>
                    </a:cubicBezTo>
                    <a:cubicBezTo>
                      <a:pt x="1" y="4"/>
                      <a:pt x="4" y="1"/>
                      <a:pt x="7" y="0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53" y="5"/>
                      <a:pt x="55" y="7"/>
                      <a:pt x="55" y="9"/>
                    </a:cubicBezTo>
                    <a:cubicBezTo>
                      <a:pt x="55" y="9"/>
                      <a:pt x="55" y="9"/>
                      <a:pt x="5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defTabSz="257168">
                  <a:defRPr/>
                </a:pPr>
                <a:endParaRPr lang="en-GB" sz="9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3" name="Freeform 188"/>
              <p:cNvSpPr>
                <a:spLocks/>
              </p:cNvSpPr>
              <p:nvPr/>
            </p:nvSpPr>
            <p:spPr bwMode="auto">
              <a:xfrm>
                <a:off x="930472" y="6198394"/>
                <a:ext cx="82550" cy="92075"/>
              </a:xfrm>
              <a:custGeom>
                <a:avLst/>
                <a:gdLst>
                  <a:gd name="T0" fmla="*/ 39 w 42"/>
                  <a:gd name="T1" fmla="*/ 46 h 47"/>
                  <a:gd name="T2" fmla="*/ 34 w 42"/>
                  <a:gd name="T3" fmla="*/ 45 h 47"/>
                  <a:gd name="T4" fmla="*/ 1 w 42"/>
                  <a:gd name="T5" fmla="*/ 14 h 47"/>
                  <a:gd name="T6" fmla="*/ 5 w 42"/>
                  <a:gd name="T7" fmla="*/ 4 h 47"/>
                  <a:gd name="T8" fmla="*/ 17 w 42"/>
                  <a:gd name="T9" fmla="*/ 3 h 47"/>
                  <a:gd name="T10" fmla="*/ 40 w 42"/>
                  <a:gd name="T11" fmla="*/ 40 h 47"/>
                  <a:gd name="T12" fmla="*/ 40 w 42"/>
                  <a:gd name="T13" fmla="*/ 46 h 47"/>
                  <a:gd name="T14" fmla="*/ 39 w 42"/>
                  <a:gd name="T15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7">
                    <a:moveTo>
                      <a:pt x="39" y="46"/>
                    </a:moveTo>
                    <a:cubicBezTo>
                      <a:pt x="38" y="47"/>
                      <a:pt x="35" y="47"/>
                      <a:pt x="34" y="45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3"/>
                      <a:pt x="0" y="8"/>
                      <a:pt x="5" y="4"/>
                    </a:cubicBezTo>
                    <a:cubicBezTo>
                      <a:pt x="11" y="0"/>
                      <a:pt x="15" y="1"/>
                      <a:pt x="17" y="3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2" y="42"/>
                      <a:pt x="41" y="45"/>
                      <a:pt x="40" y="46"/>
                    </a:cubicBezTo>
                    <a:cubicBezTo>
                      <a:pt x="40" y="46"/>
                      <a:pt x="39" y="46"/>
                      <a:pt x="39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defTabSz="257168">
                  <a:defRPr/>
                </a:pPr>
                <a:endParaRPr lang="en-GB" sz="9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4" name="Freeform 189"/>
              <p:cNvSpPr>
                <a:spLocks/>
              </p:cNvSpPr>
              <p:nvPr/>
            </p:nvSpPr>
            <p:spPr bwMode="auto">
              <a:xfrm>
                <a:off x="1167009" y="6509544"/>
                <a:ext cx="39688" cy="107950"/>
              </a:xfrm>
              <a:custGeom>
                <a:avLst/>
                <a:gdLst>
                  <a:gd name="T0" fmla="*/ 12 w 20"/>
                  <a:gd name="T1" fmla="*/ 0 h 55"/>
                  <a:gd name="T2" fmla="*/ 16 w 20"/>
                  <a:gd name="T3" fmla="*/ 4 h 55"/>
                  <a:gd name="T4" fmla="*/ 20 w 20"/>
                  <a:gd name="T5" fmla="*/ 49 h 55"/>
                  <a:gd name="T6" fmla="*/ 9 w 20"/>
                  <a:gd name="T7" fmla="*/ 54 h 55"/>
                  <a:gd name="T8" fmla="*/ 0 w 20"/>
                  <a:gd name="T9" fmla="*/ 47 h 55"/>
                  <a:gd name="T10" fmla="*/ 8 w 20"/>
                  <a:gd name="T11" fmla="*/ 4 h 55"/>
                  <a:gd name="T12" fmla="*/ 12 w 20"/>
                  <a:gd name="T13" fmla="*/ 0 h 55"/>
                  <a:gd name="T14" fmla="*/ 12 w 20"/>
                  <a:gd name="T15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55">
                    <a:moveTo>
                      <a:pt x="12" y="0"/>
                    </a:moveTo>
                    <a:cubicBezTo>
                      <a:pt x="14" y="0"/>
                      <a:pt x="16" y="2"/>
                      <a:pt x="16" y="4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19" y="52"/>
                      <a:pt x="16" y="55"/>
                      <a:pt x="9" y="54"/>
                    </a:cubicBezTo>
                    <a:cubicBezTo>
                      <a:pt x="3" y="54"/>
                      <a:pt x="0" y="50"/>
                      <a:pt x="0" y="4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10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defTabSz="257168">
                  <a:defRPr/>
                </a:pPr>
                <a:endParaRPr lang="en-GB" sz="9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5" name="Freeform 190"/>
              <p:cNvSpPr>
                <a:spLocks/>
              </p:cNvSpPr>
              <p:nvPr/>
            </p:nvSpPr>
            <p:spPr bwMode="auto">
              <a:xfrm>
                <a:off x="1222572" y="6417469"/>
                <a:ext cx="107950" cy="52388"/>
              </a:xfrm>
              <a:custGeom>
                <a:avLst/>
                <a:gdLst>
                  <a:gd name="T0" fmla="*/ 0 w 54"/>
                  <a:gd name="T1" fmla="*/ 22 h 26"/>
                  <a:gd name="T2" fmla="*/ 3 w 54"/>
                  <a:gd name="T3" fmla="*/ 18 h 26"/>
                  <a:gd name="T4" fmla="*/ 45 w 54"/>
                  <a:gd name="T5" fmla="*/ 0 h 26"/>
                  <a:gd name="T6" fmla="*/ 53 w 54"/>
                  <a:gd name="T7" fmla="*/ 9 h 26"/>
                  <a:gd name="T8" fmla="*/ 49 w 54"/>
                  <a:gd name="T9" fmla="*/ 20 h 26"/>
                  <a:gd name="T10" fmla="*/ 5 w 54"/>
                  <a:gd name="T11" fmla="*/ 26 h 26"/>
                  <a:gd name="T12" fmla="*/ 0 w 54"/>
                  <a:gd name="T13" fmla="*/ 23 h 26"/>
                  <a:gd name="T14" fmla="*/ 0 w 54"/>
                  <a:gd name="T15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" h="26">
                    <a:moveTo>
                      <a:pt x="0" y="22"/>
                    </a:moveTo>
                    <a:cubicBezTo>
                      <a:pt x="0" y="20"/>
                      <a:pt x="1" y="18"/>
                      <a:pt x="3" y="18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7" y="0"/>
                      <a:pt x="52" y="2"/>
                      <a:pt x="53" y="9"/>
                    </a:cubicBezTo>
                    <a:cubicBezTo>
                      <a:pt x="54" y="15"/>
                      <a:pt x="51" y="19"/>
                      <a:pt x="49" y="20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3" y="26"/>
                      <a:pt x="1" y="25"/>
                      <a:pt x="0" y="23"/>
                    </a:cubicBezTo>
                    <a:cubicBezTo>
                      <a:pt x="0" y="23"/>
                      <a:pt x="0" y="22"/>
                      <a:pt x="0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defTabSz="257168">
                  <a:defRPr/>
                </a:pPr>
                <a:endParaRPr lang="en-GB" sz="9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6" name="Freeform 191"/>
              <p:cNvSpPr>
                <a:spLocks/>
              </p:cNvSpPr>
              <p:nvPr/>
            </p:nvSpPr>
            <p:spPr bwMode="auto">
              <a:xfrm>
                <a:off x="1209872" y="6485731"/>
                <a:ext cx="96838" cy="79375"/>
              </a:xfrm>
              <a:custGeom>
                <a:avLst/>
                <a:gdLst>
                  <a:gd name="T0" fmla="*/ 2 w 49"/>
                  <a:gd name="T1" fmla="*/ 2 h 40"/>
                  <a:gd name="T2" fmla="*/ 7 w 49"/>
                  <a:gd name="T3" fmla="*/ 1 h 40"/>
                  <a:gd name="T4" fmla="*/ 46 w 49"/>
                  <a:gd name="T5" fmla="*/ 24 h 40"/>
                  <a:gd name="T6" fmla="*/ 45 w 49"/>
                  <a:gd name="T7" fmla="*/ 35 h 40"/>
                  <a:gd name="T8" fmla="*/ 34 w 49"/>
                  <a:gd name="T9" fmla="*/ 39 h 40"/>
                  <a:gd name="T10" fmla="*/ 2 w 49"/>
                  <a:gd name="T11" fmla="*/ 8 h 40"/>
                  <a:gd name="T12" fmla="*/ 1 w 49"/>
                  <a:gd name="T13" fmla="*/ 2 h 40"/>
                  <a:gd name="T14" fmla="*/ 2 w 49"/>
                  <a:gd name="T15" fmla="*/ 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9" h="40">
                    <a:moveTo>
                      <a:pt x="2" y="2"/>
                    </a:moveTo>
                    <a:cubicBezTo>
                      <a:pt x="3" y="0"/>
                      <a:pt x="6" y="0"/>
                      <a:pt x="7" y="1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48" y="25"/>
                      <a:pt x="49" y="30"/>
                      <a:pt x="45" y="35"/>
                    </a:cubicBezTo>
                    <a:cubicBezTo>
                      <a:pt x="40" y="40"/>
                      <a:pt x="36" y="40"/>
                      <a:pt x="34" y="3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0" y="7"/>
                      <a:pt x="0" y="4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defTabSz="257168">
                  <a:defRPr/>
                </a:pPr>
                <a:endParaRPr lang="en-GB" sz="90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461963" y="3240785"/>
            <a:ext cx="1158181" cy="1113245"/>
            <a:chOff x="1790459" y="3437825"/>
            <a:chExt cx="600503" cy="600503"/>
          </a:xfrm>
        </p:grpSpPr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146F309A-6750-7849-8082-072464B9A9F0}"/>
                </a:ext>
              </a:extLst>
            </p:cNvPr>
            <p:cNvSpPr/>
            <p:nvPr/>
          </p:nvSpPr>
          <p:spPr>
            <a:xfrm>
              <a:off x="1790459" y="3437825"/>
              <a:ext cx="600503" cy="60050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8">
                <a:defRPr/>
              </a:pPr>
              <a:endParaRPr lang="en-US" sz="900">
                <a:solidFill>
                  <a:srgbClr val="000000"/>
                </a:solidFill>
              </a:endParaRPr>
            </a:p>
          </p:txBody>
        </p:sp>
        <p:grpSp>
          <p:nvGrpSpPr>
            <p:cNvPr id="97314" name="Group 28"/>
            <p:cNvGrpSpPr>
              <a:grpSpLocks/>
            </p:cNvGrpSpPr>
            <p:nvPr/>
          </p:nvGrpSpPr>
          <p:grpSpPr bwMode="auto">
            <a:xfrm>
              <a:off x="1877927" y="3566613"/>
              <a:ext cx="490339" cy="342925"/>
              <a:chOff x="2602006" y="3247465"/>
              <a:chExt cx="1235483" cy="971316"/>
            </a:xfrm>
          </p:grpSpPr>
          <p:grpSp>
            <p:nvGrpSpPr>
              <p:cNvPr id="97315" name="Group 29"/>
              <p:cNvGrpSpPr>
                <a:grpSpLocks/>
              </p:cNvGrpSpPr>
              <p:nvPr/>
            </p:nvGrpSpPr>
            <p:grpSpPr bwMode="auto">
              <a:xfrm rot="-8100000">
                <a:off x="2720975" y="3390900"/>
                <a:ext cx="735013" cy="920750"/>
                <a:chOff x="2720975" y="3390900"/>
                <a:chExt cx="735013" cy="920750"/>
              </a:xfrm>
            </p:grpSpPr>
            <p:sp>
              <p:nvSpPr>
                <p:cNvPr id="97318" name="Freeform 32"/>
                <p:cNvSpPr>
                  <a:spLocks/>
                </p:cNvSpPr>
                <p:nvPr/>
              </p:nvSpPr>
              <p:spPr bwMode="auto">
                <a:xfrm>
                  <a:off x="3143250" y="3917950"/>
                  <a:ext cx="206375" cy="354013"/>
                </a:xfrm>
                <a:custGeom>
                  <a:avLst/>
                  <a:gdLst>
                    <a:gd name="T0" fmla="*/ 2147483646 w 3044"/>
                    <a:gd name="T1" fmla="*/ 2147483646 h 5221"/>
                    <a:gd name="T2" fmla="*/ 2147483646 w 3044"/>
                    <a:gd name="T3" fmla="*/ 2147483646 h 5221"/>
                    <a:gd name="T4" fmla="*/ 2147483646 w 3044"/>
                    <a:gd name="T5" fmla="*/ 2147483646 h 5221"/>
                    <a:gd name="T6" fmla="*/ 2147483646 w 3044"/>
                    <a:gd name="T7" fmla="*/ 2147483646 h 5221"/>
                    <a:gd name="T8" fmla="*/ 2147483646 w 3044"/>
                    <a:gd name="T9" fmla="*/ 2147483646 h 5221"/>
                    <a:gd name="T10" fmla="*/ 2147483646 w 3044"/>
                    <a:gd name="T11" fmla="*/ 2147483646 h 5221"/>
                    <a:gd name="T12" fmla="*/ 2147483646 w 3044"/>
                    <a:gd name="T13" fmla="*/ 2147483646 h 5221"/>
                    <a:gd name="T14" fmla="*/ 2147483646 w 3044"/>
                    <a:gd name="T15" fmla="*/ 2147483646 h 5221"/>
                    <a:gd name="T16" fmla="*/ 2147483646 w 3044"/>
                    <a:gd name="T17" fmla="*/ 2147483646 h 5221"/>
                    <a:gd name="T18" fmla="*/ 2147483646 w 3044"/>
                    <a:gd name="T19" fmla="*/ 2147483646 h 5221"/>
                    <a:gd name="T20" fmla="*/ 2147483646 w 3044"/>
                    <a:gd name="T21" fmla="*/ 2147483646 h 5221"/>
                    <a:gd name="T22" fmla="*/ 2147483646 w 3044"/>
                    <a:gd name="T23" fmla="*/ 2147483646 h 5221"/>
                    <a:gd name="T24" fmla="*/ 2147483646 w 3044"/>
                    <a:gd name="T25" fmla="*/ 2147483646 h 5221"/>
                    <a:gd name="T26" fmla="*/ 2147483646 w 3044"/>
                    <a:gd name="T27" fmla="*/ 2147483646 h 5221"/>
                    <a:gd name="T28" fmla="*/ 2147483646 w 3044"/>
                    <a:gd name="T29" fmla="*/ 2147483646 h 5221"/>
                    <a:gd name="T30" fmla="*/ 2147483646 w 3044"/>
                    <a:gd name="T31" fmla="*/ 2147483646 h 5221"/>
                    <a:gd name="T32" fmla="*/ 2147483646 w 3044"/>
                    <a:gd name="T33" fmla="*/ 2147483646 h 5221"/>
                    <a:gd name="T34" fmla="*/ 2147483646 w 3044"/>
                    <a:gd name="T35" fmla="*/ 2147483646 h 5221"/>
                    <a:gd name="T36" fmla="*/ 2147483646 w 3044"/>
                    <a:gd name="T37" fmla="*/ 2147483646 h 5221"/>
                    <a:gd name="T38" fmla="*/ 2147483646 w 3044"/>
                    <a:gd name="T39" fmla="*/ 2147483646 h 5221"/>
                    <a:gd name="T40" fmla="*/ 2147483646 w 3044"/>
                    <a:gd name="T41" fmla="*/ 2147483646 h 5221"/>
                    <a:gd name="T42" fmla="*/ 2147483646 w 3044"/>
                    <a:gd name="T43" fmla="*/ 2147483646 h 5221"/>
                    <a:gd name="T44" fmla="*/ 2147483646 w 3044"/>
                    <a:gd name="T45" fmla="*/ 2147483646 h 5221"/>
                    <a:gd name="T46" fmla="*/ 2147483646 w 3044"/>
                    <a:gd name="T47" fmla="*/ 2147483646 h 5221"/>
                    <a:gd name="T48" fmla="*/ 2147483646 w 3044"/>
                    <a:gd name="T49" fmla="*/ 2147483646 h 5221"/>
                    <a:gd name="T50" fmla="*/ 2147483646 w 3044"/>
                    <a:gd name="T51" fmla="*/ 2147483646 h 5221"/>
                    <a:gd name="T52" fmla="*/ 2147483646 w 3044"/>
                    <a:gd name="T53" fmla="*/ 2147483646 h 5221"/>
                    <a:gd name="T54" fmla="*/ 2147483646 w 3044"/>
                    <a:gd name="T55" fmla="*/ 2147483646 h 5221"/>
                    <a:gd name="T56" fmla="*/ 2147483646 w 3044"/>
                    <a:gd name="T57" fmla="*/ 2147483646 h 5221"/>
                    <a:gd name="T58" fmla="*/ 2147483646 w 3044"/>
                    <a:gd name="T59" fmla="*/ 2147483646 h 5221"/>
                    <a:gd name="T60" fmla="*/ 2147483646 w 3044"/>
                    <a:gd name="T61" fmla="*/ 2147483646 h 5221"/>
                    <a:gd name="T62" fmla="*/ 2147483646 w 3044"/>
                    <a:gd name="T63" fmla="*/ 2147483646 h 5221"/>
                    <a:gd name="T64" fmla="*/ 2147483646 w 3044"/>
                    <a:gd name="T65" fmla="*/ 2147483646 h 5221"/>
                    <a:gd name="T66" fmla="*/ 2147483646 w 3044"/>
                    <a:gd name="T67" fmla="*/ 2147483646 h 5221"/>
                    <a:gd name="T68" fmla="*/ 2147483646 w 3044"/>
                    <a:gd name="T69" fmla="*/ 2147483646 h 5221"/>
                    <a:gd name="T70" fmla="*/ 2147483646 w 3044"/>
                    <a:gd name="T71" fmla="*/ 2147483646 h 5221"/>
                    <a:gd name="T72" fmla="*/ 2147483646 w 3044"/>
                    <a:gd name="T73" fmla="*/ 2147483646 h 5221"/>
                    <a:gd name="T74" fmla="*/ 2147483646 w 3044"/>
                    <a:gd name="T75" fmla="*/ 2147483646 h 5221"/>
                    <a:gd name="T76" fmla="*/ 2147483646 w 3044"/>
                    <a:gd name="T77" fmla="*/ 2147483646 h 5221"/>
                    <a:gd name="T78" fmla="*/ 2147483646 w 3044"/>
                    <a:gd name="T79" fmla="*/ 2147483646 h 5221"/>
                    <a:gd name="T80" fmla="*/ 2147483646 w 3044"/>
                    <a:gd name="T81" fmla="*/ 2147483646 h 5221"/>
                    <a:gd name="T82" fmla="*/ 2147483646 w 3044"/>
                    <a:gd name="T83" fmla="*/ 2147483646 h 5221"/>
                    <a:gd name="T84" fmla="*/ 2147483646 w 3044"/>
                    <a:gd name="T85" fmla="*/ 2147483646 h 5221"/>
                    <a:gd name="T86" fmla="*/ 2147483646 w 3044"/>
                    <a:gd name="T87" fmla="*/ 2147483646 h 5221"/>
                    <a:gd name="T88" fmla="*/ 2147483646 w 3044"/>
                    <a:gd name="T89" fmla="*/ 2147483646 h 5221"/>
                    <a:gd name="T90" fmla="*/ 2147483646 w 3044"/>
                    <a:gd name="T91" fmla="*/ 2147483646 h 5221"/>
                    <a:gd name="T92" fmla="*/ 2147483646 w 3044"/>
                    <a:gd name="T93" fmla="*/ 2147483646 h 5221"/>
                    <a:gd name="T94" fmla="*/ 2147483646 w 3044"/>
                    <a:gd name="T95" fmla="*/ 2147483646 h 5221"/>
                    <a:gd name="T96" fmla="*/ 2147483646 w 3044"/>
                    <a:gd name="T97" fmla="*/ 2147483646 h 5221"/>
                    <a:gd name="T98" fmla="*/ 2147483646 w 3044"/>
                    <a:gd name="T99" fmla="*/ 2147483646 h 5221"/>
                    <a:gd name="T100" fmla="*/ 2147483646 w 3044"/>
                    <a:gd name="T101" fmla="*/ 2147483646 h 5221"/>
                    <a:gd name="T102" fmla="*/ 2147483646 w 3044"/>
                    <a:gd name="T103" fmla="*/ 2147483646 h 5221"/>
                    <a:gd name="T104" fmla="*/ 2147483646 w 3044"/>
                    <a:gd name="T105" fmla="*/ 2147483646 h 5221"/>
                    <a:gd name="T106" fmla="*/ 2147483646 w 3044"/>
                    <a:gd name="T107" fmla="*/ 2147483646 h 5221"/>
                    <a:gd name="T108" fmla="*/ 2147483646 w 3044"/>
                    <a:gd name="T109" fmla="*/ 2147483646 h 5221"/>
                    <a:gd name="T110" fmla="*/ 2147483646 w 3044"/>
                    <a:gd name="T111" fmla="*/ 2147483646 h 5221"/>
                    <a:gd name="T112" fmla="*/ 2147483646 w 3044"/>
                    <a:gd name="T113" fmla="*/ 2147483646 h 5221"/>
                    <a:gd name="T114" fmla="*/ 2147483646 w 3044"/>
                    <a:gd name="T115" fmla="*/ 2147483646 h 5221"/>
                    <a:gd name="T116" fmla="*/ 2147483646 w 3044"/>
                    <a:gd name="T117" fmla="*/ 2147483646 h 5221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3044" h="5221">
                      <a:moveTo>
                        <a:pt x="2907" y="1034"/>
                      </a:moveTo>
                      <a:cubicBezTo>
                        <a:pt x="2824" y="1414"/>
                        <a:pt x="2774" y="1802"/>
                        <a:pt x="2758" y="2191"/>
                      </a:cubicBezTo>
                      <a:cubicBezTo>
                        <a:pt x="2753" y="2290"/>
                        <a:pt x="2751" y="2390"/>
                        <a:pt x="2752" y="2490"/>
                      </a:cubicBezTo>
                      <a:cubicBezTo>
                        <a:pt x="2752" y="2578"/>
                        <a:pt x="2754" y="2667"/>
                        <a:pt x="2766" y="2755"/>
                      </a:cubicBezTo>
                      <a:cubicBezTo>
                        <a:pt x="2779" y="2845"/>
                        <a:pt x="2805" y="2931"/>
                        <a:pt x="2845" y="3013"/>
                      </a:cubicBezTo>
                      <a:cubicBezTo>
                        <a:pt x="2887" y="3096"/>
                        <a:pt x="2935" y="3176"/>
                        <a:pt x="2962" y="3265"/>
                      </a:cubicBezTo>
                      <a:cubicBezTo>
                        <a:pt x="3017" y="3446"/>
                        <a:pt x="3009" y="3640"/>
                        <a:pt x="3011" y="3826"/>
                      </a:cubicBezTo>
                      <a:cubicBezTo>
                        <a:pt x="3014" y="4019"/>
                        <a:pt x="3018" y="4211"/>
                        <a:pt x="3018" y="4404"/>
                      </a:cubicBezTo>
                      <a:cubicBezTo>
                        <a:pt x="3017" y="4685"/>
                        <a:pt x="2978" y="5055"/>
                        <a:pt x="2670" y="5168"/>
                      </a:cubicBezTo>
                      <a:cubicBezTo>
                        <a:pt x="2522" y="5221"/>
                        <a:pt x="2351" y="5199"/>
                        <a:pt x="2227" y="5102"/>
                      </a:cubicBezTo>
                      <a:cubicBezTo>
                        <a:pt x="2092" y="4997"/>
                        <a:pt x="2009" y="4828"/>
                        <a:pt x="1955" y="4670"/>
                      </a:cubicBezTo>
                      <a:cubicBezTo>
                        <a:pt x="1843" y="4341"/>
                        <a:pt x="1855" y="3986"/>
                        <a:pt x="1874" y="3644"/>
                      </a:cubicBezTo>
                      <a:cubicBezTo>
                        <a:pt x="1878" y="3561"/>
                        <a:pt x="1882" y="3474"/>
                        <a:pt x="1848" y="3395"/>
                      </a:cubicBezTo>
                      <a:cubicBezTo>
                        <a:pt x="1817" y="3324"/>
                        <a:pt x="1763" y="3268"/>
                        <a:pt x="1708" y="3215"/>
                      </a:cubicBezTo>
                      <a:cubicBezTo>
                        <a:pt x="1649" y="3160"/>
                        <a:pt x="1590" y="3106"/>
                        <a:pt x="1542" y="3040"/>
                      </a:cubicBezTo>
                      <a:cubicBezTo>
                        <a:pt x="1495" y="2974"/>
                        <a:pt x="1458" y="2901"/>
                        <a:pt x="1432" y="2825"/>
                      </a:cubicBezTo>
                      <a:cubicBezTo>
                        <a:pt x="1378" y="2665"/>
                        <a:pt x="1378" y="2499"/>
                        <a:pt x="1420" y="2336"/>
                      </a:cubicBezTo>
                      <a:cubicBezTo>
                        <a:pt x="1443" y="2248"/>
                        <a:pt x="1469" y="2161"/>
                        <a:pt x="1470" y="2069"/>
                      </a:cubicBezTo>
                      <a:cubicBezTo>
                        <a:pt x="1471" y="1983"/>
                        <a:pt x="1454" y="1897"/>
                        <a:pt x="1425" y="1816"/>
                      </a:cubicBezTo>
                      <a:cubicBezTo>
                        <a:pt x="1366" y="1647"/>
                        <a:pt x="1261" y="1502"/>
                        <a:pt x="1153" y="1362"/>
                      </a:cubicBezTo>
                      <a:cubicBezTo>
                        <a:pt x="1095" y="1288"/>
                        <a:pt x="1036" y="1214"/>
                        <a:pt x="982" y="1137"/>
                      </a:cubicBezTo>
                      <a:cubicBezTo>
                        <a:pt x="929" y="1061"/>
                        <a:pt x="881" y="981"/>
                        <a:pt x="834" y="901"/>
                      </a:cubicBezTo>
                      <a:cubicBezTo>
                        <a:pt x="666" y="611"/>
                        <a:pt x="506" y="296"/>
                        <a:pt x="219" y="104"/>
                      </a:cubicBezTo>
                      <a:cubicBezTo>
                        <a:pt x="155" y="62"/>
                        <a:pt x="87" y="27"/>
                        <a:pt x="15" y="3"/>
                      </a:cubicBezTo>
                      <a:cubicBezTo>
                        <a:pt x="7" y="0"/>
                        <a:pt x="0" y="8"/>
                        <a:pt x="2" y="15"/>
                      </a:cubicBezTo>
                      <a:cubicBezTo>
                        <a:pt x="120" y="460"/>
                        <a:pt x="489" y="764"/>
                        <a:pt x="783" y="1094"/>
                      </a:cubicBezTo>
                      <a:cubicBezTo>
                        <a:pt x="939" y="1269"/>
                        <a:pt x="1085" y="1463"/>
                        <a:pt x="1167" y="1686"/>
                      </a:cubicBezTo>
                      <a:cubicBezTo>
                        <a:pt x="1243" y="1895"/>
                        <a:pt x="1251" y="2124"/>
                        <a:pt x="1161" y="2330"/>
                      </a:cubicBezTo>
                      <a:cubicBezTo>
                        <a:pt x="1069" y="2543"/>
                        <a:pt x="889" y="2717"/>
                        <a:pt x="668" y="2792"/>
                      </a:cubicBezTo>
                      <a:cubicBezTo>
                        <a:pt x="656" y="2797"/>
                        <a:pt x="661" y="2816"/>
                        <a:pt x="674" y="2812"/>
                      </a:cubicBezTo>
                      <a:cubicBezTo>
                        <a:pt x="867" y="2746"/>
                        <a:pt x="1031" y="2606"/>
                        <a:pt x="1134" y="2430"/>
                      </a:cubicBezTo>
                      <a:cubicBezTo>
                        <a:pt x="1242" y="2243"/>
                        <a:pt x="1272" y="2025"/>
                        <a:pt x="1225" y="1815"/>
                      </a:cubicBezTo>
                      <a:cubicBezTo>
                        <a:pt x="1121" y="1346"/>
                        <a:pt x="730" y="1023"/>
                        <a:pt x="425" y="682"/>
                      </a:cubicBezTo>
                      <a:cubicBezTo>
                        <a:pt x="250" y="485"/>
                        <a:pt x="90" y="268"/>
                        <a:pt x="22" y="10"/>
                      </a:cubicBezTo>
                      <a:cubicBezTo>
                        <a:pt x="17" y="14"/>
                        <a:pt x="13" y="18"/>
                        <a:pt x="9" y="22"/>
                      </a:cubicBezTo>
                      <a:cubicBezTo>
                        <a:pt x="343" y="135"/>
                        <a:pt x="548" y="445"/>
                        <a:pt x="716" y="735"/>
                      </a:cubicBezTo>
                      <a:cubicBezTo>
                        <a:pt x="809" y="897"/>
                        <a:pt x="900" y="1061"/>
                        <a:pt x="1012" y="1211"/>
                      </a:cubicBezTo>
                      <a:cubicBezTo>
                        <a:pt x="1122" y="1359"/>
                        <a:pt x="1245" y="1499"/>
                        <a:pt x="1334" y="1661"/>
                      </a:cubicBezTo>
                      <a:cubicBezTo>
                        <a:pt x="1425" y="1827"/>
                        <a:pt x="1476" y="2013"/>
                        <a:pt x="1435" y="2200"/>
                      </a:cubicBezTo>
                      <a:cubicBezTo>
                        <a:pt x="1415" y="2288"/>
                        <a:pt x="1385" y="2374"/>
                        <a:pt x="1374" y="2464"/>
                      </a:cubicBezTo>
                      <a:cubicBezTo>
                        <a:pt x="1365" y="2542"/>
                        <a:pt x="1367" y="2621"/>
                        <a:pt x="1380" y="2698"/>
                      </a:cubicBezTo>
                      <a:cubicBezTo>
                        <a:pt x="1405" y="2851"/>
                        <a:pt x="1474" y="2998"/>
                        <a:pt x="1577" y="3115"/>
                      </a:cubicBezTo>
                      <a:cubicBezTo>
                        <a:pt x="1630" y="3174"/>
                        <a:pt x="1693" y="3224"/>
                        <a:pt x="1747" y="3283"/>
                      </a:cubicBezTo>
                      <a:cubicBezTo>
                        <a:pt x="1808" y="3349"/>
                        <a:pt x="1848" y="3423"/>
                        <a:pt x="1855" y="3514"/>
                      </a:cubicBezTo>
                      <a:cubicBezTo>
                        <a:pt x="1862" y="3603"/>
                        <a:pt x="1850" y="3694"/>
                        <a:pt x="1847" y="3784"/>
                      </a:cubicBezTo>
                      <a:cubicBezTo>
                        <a:pt x="1843" y="3871"/>
                        <a:pt x="1841" y="3959"/>
                        <a:pt x="1842" y="4047"/>
                      </a:cubicBezTo>
                      <a:cubicBezTo>
                        <a:pt x="1845" y="4217"/>
                        <a:pt x="1859" y="4387"/>
                        <a:pt x="1900" y="4552"/>
                      </a:cubicBezTo>
                      <a:cubicBezTo>
                        <a:pt x="1972" y="4844"/>
                        <a:pt x="2147" y="5205"/>
                        <a:pt x="2491" y="5216"/>
                      </a:cubicBezTo>
                      <a:cubicBezTo>
                        <a:pt x="2636" y="5221"/>
                        <a:pt x="2777" y="5161"/>
                        <a:pt x="2871" y="5049"/>
                      </a:cubicBezTo>
                      <a:cubicBezTo>
                        <a:pt x="2963" y="4942"/>
                        <a:pt x="3004" y="4803"/>
                        <a:pt x="3022" y="4665"/>
                      </a:cubicBezTo>
                      <a:cubicBezTo>
                        <a:pt x="3044" y="4503"/>
                        <a:pt x="3037" y="4338"/>
                        <a:pt x="3035" y="4174"/>
                      </a:cubicBezTo>
                      <a:cubicBezTo>
                        <a:pt x="3033" y="3974"/>
                        <a:pt x="3035" y="3774"/>
                        <a:pt x="3027" y="3574"/>
                      </a:cubicBezTo>
                      <a:cubicBezTo>
                        <a:pt x="3023" y="3485"/>
                        <a:pt x="3015" y="3396"/>
                        <a:pt x="2994" y="3309"/>
                      </a:cubicBezTo>
                      <a:cubicBezTo>
                        <a:pt x="2973" y="3220"/>
                        <a:pt x="2935" y="3140"/>
                        <a:pt x="2892" y="3060"/>
                      </a:cubicBezTo>
                      <a:cubicBezTo>
                        <a:pt x="2848" y="2975"/>
                        <a:pt x="2810" y="2890"/>
                        <a:pt x="2793" y="2795"/>
                      </a:cubicBezTo>
                      <a:cubicBezTo>
                        <a:pt x="2775" y="2703"/>
                        <a:pt x="2773" y="2608"/>
                        <a:pt x="2772" y="2514"/>
                      </a:cubicBezTo>
                      <a:cubicBezTo>
                        <a:pt x="2769" y="2115"/>
                        <a:pt x="2802" y="1716"/>
                        <a:pt x="2871" y="1322"/>
                      </a:cubicBezTo>
                      <a:cubicBezTo>
                        <a:pt x="2887" y="1228"/>
                        <a:pt x="2906" y="1133"/>
                        <a:pt x="2926" y="1039"/>
                      </a:cubicBezTo>
                      <a:cubicBezTo>
                        <a:pt x="2929" y="1026"/>
                        <a:pt x="2910" y="1021"/>
                        <a:pt x="2907" y="103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lIns="51435" tIns="25718" rIns="51435" bIns="25718"/>
                <a:lstStyle/>
                <a:p>
                  <a:endParaRPr lang="ru-RU"/>
                </a:p>
              </p:txBody>
            </p:sp>
            <p:sp>
              <p:nvSpPr>
                <p:cNvPr id="97319" name="Freeform 33"/>
                <p:cNvSpPr>
                  <a:spLocks/>
                </p:cNvSpPr>
                <p:nvPr/>
              </p:nvSpPr>
              <p:spPr bwMode="auto">
                <a:xfrm>
                  <a:off x="2720975" y="3390900"/>
                  <a:ext cx="533400" cy="920750"/>
                </a:xfrm>
                <a:custGeom>
                  <a:avLst/>
                  <a:gdLst>
                    <a:gd name="T0" fmla="*/ 2147483646 w 7867"/>
                    <a:gd name="T1" fmla="*/ 2147483646 h 13572"/>
                    <a:gd name="T2" fmla="*/ 2147483646 w 7867"/>
                    <a:gd name="T3" fmla="*/ 2147483646 h 13572"/>
                    <a:gd name="T4" fmla="*/ 2147483646 w 7867"/>
                    <a:gd name="T5" fmla="*/ 2147483646 h 13572"/>
                    <a:gd name="T6" fmla="*/ 2147483646 w 7867"/>
                    <a:gd name="T7" fmla="*/ 2147483646 h 13572"/>
                    <a:gd name="T8" fmla="*/ 2147483646 w 7867"/>
                    <a:gd name="T9" fmla="*/ 2147483646 h 13572"/>
                    <a:gd name="T10" fmla="*/ 2147483646 w 7867"/>
                    <a:gd name="T11" fmla="*/ 2147483646 h 13572"/>
                    <a:gd name="T12" fmla="*/ 2147483646 w 7867"/>
                    <a:gd name="T13" fmla="*/ 2147483646 h 13572"/>
                    <a:gd name="T14" fmla="*/ 2147483646 w 7867"/>
                    <a:gd name="T15" fmla="*/ 2147483646 h 13572"/>
                    <a:gd name="T16" fmla="*/ 2147483646 w 7867"/>
                    <a:gd name="T17" fmla="*/ 2147483646 h 13572"/>
                    <a:gd name="T18" fmla="*/ 2147483646 w 7867"/>
                    <a:gd name="T19" fmla="*/ 2147483646 h 13572"/>
                    <a:gd name="T20" fmla="*/ 2147483646 w 7867"/>
                    <a:gd name="T21" fmla="*/ 2147483646 h 13572"/>
                    <a:gd name="T22" fmla="*/ 2147483646 w 7867"/>
                    <a:gd name="T23" fmla="*/ 2147483646 h 13572"/>
                    <a:gd name="T24" fmla="*/ 2147483646 w 7867"/>
                    <a:gd name="T25" fmla="*/ 2147483646 h 13572"/>
                    <a:gd name="T26" fmla="*/ 2147483646 w 7867"/>
                    <a:gd name="T27" fmla="*/ 2147483646 h 13572"/>
                    <a:gd name="T28" fmla="*/ 2147483646 w 7867"/>
                    <a:gd name="T29" fmla="*/ 2147483646 h 13572"/>
                    <a:gd name="T30" fmla="*/ 2147483646 w 7867"/>
                    <a:gd name="T31" fmla="*/ 2147483646 h 13572"/>
                    <a:gd name="T32" fmla="*/ 2147483646 w 7867"/>
                    <a:gd name="T33" fmla="*/ 2147483646 h 13572"/>
                    <a:gd name="T34" fmla="*/ 2147483646 w 7867"/>
                    <a:gd name="T35" fmla="*/ 2147483646 h 13572"/>
                    <a:gd name="T36" fmla="*/ 2147483646 w 7867"/>
                    <a:gd name="T37" fmla="*/ 2147483646 h 13572"/>
                    <a:gd name="T38" fmla="*/ 2147483646 w 7867"/>
                    <a:gd name="T39" fmla="*/ 2147483646 h 13572"/>
                    <a:gd name="T40" fmla="*/ 2147483646 w 7867"/>
                    <a:gd name="T41" fmla="*/ 2147483646 h 13572"/>
                    <a:gd name="T42" fmla="*/ 2147483646 w 7867"/>
                    <a:gd name="T43" fmla="*/ 2147483646 h 13572"/>
                    <a:gd name="T44" fmla="*/ 2147483646 w 7867"/>
                    <a:gd name="T45" fmla="*/ 2147483646 h 13572"/>
                    <a:gd name="T46" fmla="*/ 2147483646 w 7867"/>
                    <a:gd name="T47" fmla="*/ 2147483646 h 13572"/>
                    <a:gd name="T48" fmla="*/ 2147483646 w 7867"/>
                    <a:gd name="T49" fmla="*/ 2147483646 h 13572"/>
                    <a:gd name="T50" fmla="*/ 2147483646 w 7867"/>
                    <a:gd name="T51" fmla="*/ 2147483646 h 13572"/>
                    <a:gd name="T52" fmla="*/ 2147483646 w 7867"/>
                    <a:gd name="T53" fmla="*/ 2147483646 h 13572"/>
                    <a:gd name="T54" fmla="*/ 2147483646 w 7867"/>
                    <a:gd name="T55" fmla="*/ 2147483646 h 13572"/>
                    <a:gd name="T56" fmla="*/ 2147483646 w 7867"/>
                    <a:gd name="T57" fmla="*/ 2147483646 h 13572"/>
                    <a:gd name="T58" fmla="*/ 2147483646 w 7867"/>
                    <a:gd name="T59" fmla="*/ 2147483646 h 13572"/>
                    <a:gd name="T60" fmla="*/ 2147483646 w 7867"/>
                    <a:gd name="T61" fmla="*/ 2147483646 h 13572"/>
                    <a:gd name="T62" fmla="*/ 2147483646 w 7867"/>
                    <a:gd name="T63" fmla="*/ 2147483646 h 13572"/>
                    <a:gd name="T64" fmla="*/ 2147483646 w 7867"/>
                    <a:gd name="T65" fmla="*/ 2147483646 h 13572"/>
                    <a:gd name="T66" fmla="*/ 2147483646 w 7867"/>
                    <a:gd name="T67" fmla="*/ 2147483646 h 13572"/>
                    <a:gd name="T68" fmla="*/ 2147483646 w 7867"/>
                    <a:gd name="T69" fmla="*/ 2147483646 h 13572"/>
                    <a:gd name="T70" fmla="*/ 2147483646 w 7867"/>
                    <a:gd name="T71" fmla="*/ 2147483646 h 13572"/>
                    <a:gd name="T72" fmla="*/ 2147483646 w 7867"/>
                    <a:gd name="T73" fmla="*/ 2147483646 h 13572"/>
                    <a:gd name="T74" fmla="*/ 2147483646 w 7867"/>
                    <a:gd name="T75" fmla="*/ 2147483646 h 13572"/>
                    <a:gd name="T76" fmla="*/ 2147483646 w 7867"/>
                    <a:gd name="T77" fmla="*/ 2147483646 h 13572"/>
                    <a:gd name="T78" fmla="*/ 2147483646 w 7867"/>
                    <a:gd name="T79" fmla="*/ 2147483646 h 13572"/>
                    <a:gd name="T80" fmla="*/ 2147483646 w 7867"/>
                    <a:gd name="T81" fmla="*/ 2147483646 h 13572"/>
                    <a:gd name="T82" fmla="*/ 2147483646 w 7867"/>
                    <a:gd name="T83" fmla="*/ 2147483646 h 13572"/>
                    <a:gd name="T84" fmla="*/ 2147483646 w 7867"/>
                    <a:gd name="T85" fmla="*/ 2147483646 h 13572"/>
                    <a:gd name="T86" fmla="*/ 2147483646 w 7867"/>
                    <a:gd name="T87" fmla="*/ 2147483646 h 13572"/>
                    <a:gd name="T88" fmla="*/ 2147483646 w 7867"/>
                    <a:gd name="T89" fmla="*/ 2147483646 h 13572"/>
                    <a:gd name="T90" fmla="*/ 2147483646 w 7867"/>
                    <a:gd name="T91" fmla="*/ 2147483646 h 13572"/>
                    <a:gd name="T92" fmla="*/ 2147483646 w 7867"/>
                    <a:gd name="T93" fmla="*/ 2147483646 h 13572"/>
                    <a:gd name="T94" fmla="*/ 2147483646 w 7867"/>
                    <a:gd name="T95" fmla="*/ 2147483646 h 13572"/>
                    <a:gd name="T96" fmla="*/ 2147483646 w 7867"/>
                    <a:gd name="T97" fmla="*/ 2147483646 h 13572"/>
                    <a:gd name="T98" fmla="*/ 2147483646 w 7867"/>
                    <a:gd name="T99" fmla="*/ 2147483646 h 13572"/>
                    <a:gd name="T100" fmla="*/ 2147483646 w 7867"/>
                    <a:gd name="T101" fmla="*/ 2147483646 h 13572"/>
                    <a:gd name="T102" fmla="*/ 2147483646 w 7867"/>
                    <a:gd name="T103" fmla="*/ 2147483646 h 13572"/>
                    <a:gd name="T104" fmla="*/ 2147483646 w 7867"/>
                    <a:gd name="T105" fmla="*/ 2147483646 h 13572"/>
                    <a:gd name="T106" fmla="*/ 2147483646 w 7867"/>
                    <a:gd name="T107" fmla="*/ 2147483646 h 13572"/>
                    <a:gd name="T108" fmla="*/ 2147483646 w 7867"/>
                    <a:gd name="T109" fmla="*/ 2147483646 h 13572"/>
                    <a:gd name="T110" fmla="*/ 2147483646 w 7867"/>
                    <a:gd name="T111" fmla="*/ 2147483646 h 13572"/>
                    <a:gd name="T112" fmla="*/ 2147483646 w 7867"/>
                    <a:gd name="T113" fmla="*/ 2147483646 h 13572"/>
                    <a:gd name="T114" fmla="*/ 2147483646 w 7867"/>
                    <a:gd name="T115" fmla="*/ 2147483646 h 13572"/>
                    <a:gd name="T116" fmla="*/ 2147483646 w 7867"/>
                    <a:gd name="T117" fmla="*/ 2147483646 h 13572"/>
                    <a:gd name="T118" fmla="*/ 2147483646 w 7867"/>
                    <a:gd name="T119" fmla="*/ 2147483646 h 13572"/>
                    <a:gd name="T120" fmla="*/ 2147483646 w 7867"/>
                    <a:gd name="T121" fmla="*/ 2147483646 h 13572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7867" h="13572">
                      <a:moveTo>
                        <a:pt x="2710" y="17"/>
                      </a:moveTo>
                      <a:cubicBezTo>
                        <a:pt x="2843" y="550"/>
                        <a:pt x="2609" y="1120"/>
                        <a:pt x="2387" y="1595"/>
                      </a:cubicBezTo>
                      <a:cubicBezTo>
                        <a:pt x="2163" y="2073"/>
                        <a:pt x="1886" y="2525"/>
                        <a:pt x="1613" y="2975"/>
                      </a:cubicBezTo>
                      <a:cubicBezTo>
                        <a:pt x="1489" y="3180"/>
                        <a:pt x="1363" y="3383"/>
                        <a:pt x="1239" y="3588"/>
                      </a:cubicBezTo>
                      <a:cubicBezTo>
                        <a:pt x="1100" y="3816"/>
                        <a:pt x="933" y="4026"/>
                        <a:pt x="796" y="4255"/>
                      </a:cubicBezTo>
                      <a:cubicBezTo>
                        <a:pt x="740" y="4349"/>
                        <a:pt x="697" y="4449"/>
                        <a:pt x="694" y="4559"/>
                      </a:cubicBezTo>
                      <a:cubicBezTo>
                        <a:pt x="691" y="4684"/>
                        <a:pt x="730" y="4804"/>
                        <a:pt x="765" y="4922"/>
                      </a:cubicBezTo>
                      <a:cubicBezTo>
                        <a:pt x="837" y="5170"/>
                        <a:pt x="856" y="5425"/>
                        <a:pt x="806" y="5680"/>
                      </a:cubicBezTo>
                      <a:cubicBezTo>
                        <a:pt x="757" y="5928"/>
                        <a:pt x="645" y="6142"/>
                        <a:pt x="501" y="6348"/>
                      </a:cubicBezTo>
                      <a:cubicBezTo>
                        <a:pt x="434" y="6443"/>
                        <a:pt x="367" y="6539"/>
                        <a:pt x="323" y="6647"/>
                      </a:cubicBezTo>
                      <a:cubicBezTo>
                        <a:pt x="278" y="6756"/>
                        <a:pt x="264" y="6872"/>
                        <a:pt x="264" y="6989"/>
                      </a:cubicBezTo>
                      <a:cubicBezTo>
                        <a:pt x="264" y="7121"/>
                        <a:pt x="276" y="7254"/>
                        <a:pt x="279" y="7387"/>
                      </a:cubicBezTo>
                      <a:cubicBezTo>
                        <a:pt x="282" y="7525"/>
                        <a:pt x="279" y="7663"/>
                        <a:pt x="270" y="7801"/>
                      </a:cubicBezTo>
                      <a:cubicBezTo>
                        <a:pt x="251" y="8085"/>
                        <a:pt x="208" y="8367"/>
                        <a:pt x="141" y="8643"/>
                      </a:cubicBezTo>
                      <a:cubicBezTo>
                        <a:pt x="80" y="8895"/>
                        <a:pt x="0" y="9149"/>
                        <a:pt x="4" y="9411"/>
                      </a:cubicBezTo>
                      <a:cubicBezTo>
                        <a:pt x="6" y="9512"/>
                        <a:pt x="13" y="9650"/>
                        <a:pt x="71" y="9737"/>
                      </a:cubicBezTo>
                      <a:cubicBezTo>
                        <a:pt x="121" y="9810"/>
                        <a:pt x="205" y="9789"/>
                        <a:pt x="277" y="9770"/>
                      </a:cubicBezTo>
                      <a:cubicBezTo>
                        <a:pt x="668" y="9670"/>
                        <a:pt x="1025" y="9456"/>
                        <a:pt x="1308" y="9170"/>
                      </a:cubicBezTo>
                      <a:cubicBezTo>
                        <a:pt x="1591" y="8885"/>
                        <a:pt x="1801" y="8526"/>
                        <a:pt x="1899" y="8135"/>
                      </a:cubicBezTo>
                      <a:cubicBezTo>
                        <a:pt x="1928" y="8018"/>
                        <a:pt x="1942" y="7897"/>
                        <a:pt x="1977" y="7781"/>
                      </a:cubicBezTo>
                      <a:cubicBezTo>
                        <a:pt x="1982" y="7765"/>
                        <a:pt x="2004" y="7677"/>
                        <a:pt x="2019" y="7674"/>
                      </a:cubicBezTo>
                      <a:cubicBezTo>
                        <a:pt x="2038" y="7671"/>
                        <a:pt x="2053" y="7704"/>
                        <a:pt x="2064" y="7717"/>
                      </a:cubicBezTo>
                      <a:cubicBezTo>
                        <a:pt x="2108" y="7773"/>
                        <a:pt x="2150" y="7830"/>
                        <a:pt x="2191" y="7888"/>
                      </a:cubicBezTo>
                      <a:cubicBezTo>
                        <a:pt x="2330" y="8086"/>
                        <a:pt x="2451" y="8297"/>
                        <a:pt x="2551" y="8517"/>
                      </a:cubicBezTo>
                      <a:cubicBezTo>
                        <a:pt x="2756" y="8970"/>
                        <a:pt x="2874" y="9461"/>
                        <a:pt x="2896" y="9958"/>
                      </a:cubicBezTo>
                      <a:cubicBezTo>
                        <a:pt x="2907" y="10189"/>
                        <a:pt x="2903" y="10426"/>
                        <a:pt x="2972" y="10649"/>
                      </a:cubicBezTo>
                      <a:cubicBezTo>
                        <a:pt x="3029" y="10830"/>
                        <a:pt x="3139" y="10977"/>
                        <a:pt x="3283" y="11098"/>
                      </a:cubicBezTo>
                      <a:cubicBezTo>
                        <a:pt x="3552" y="11325"/>
                        <a:pt x="3926" y="11461"/>
                        <a:pt x="4117" y="11769"/>
                      </a:cubicBezTo>
                      <a:cubicBezTo>
                        <a:pt x="4238" y="11963"/>
                        <a:pt x="4198" y="12202"/>
                        <a:pt x="4310" y="12397"/>
                      </a:cubicBezTo>
                      <a:cubicBezTo>
                        <a:pt x="4419" y="12584"/>
                        <a:pt x="4617" y="12698"/>
                        <a:pt x="4792" y="12813"/>
                      </a:cubicBezTo>
                      <a:cubicBezTo>
                        <a:pt x="4977" y="12936"/>
                        <a:pt x="5161" y="13060"/>
                        <a:pt x="5344" y="13184"/>
                      </a:cubicBezTo>
                      <a:cubicBezTo>
                        <a:pt x="5500" y="13289"/>
                        <a:pt x="5653" y="13402"/>
                        <a:pt x="5815" y="13497"/>
                      </a:cubicBezTo>
                      <a:cubicBezTo>
                        <a:pt x="5943" y="13572"/>
                        <a:pt x="6121" y="13526"/>
                        <a:pt x="6232" y="13441"/>
                      </a:cubicBezTo>
                      <a:cubicBezTo>
                        <a:pt x="6398" y="13313"/>
                        <a:pt x="6412" y="13110"/>
                        <a:pt x="6351" y="12922"/>
                      </a:cubicBezTo>
                      <a:cubicBezTo>
                        <a:pt x="6279" y="12697"/>
                        <a:pt x="6152" y="12483"/>
                        <a:pt x="6028" y="12283"/>
                      </a:cubicBezTo>
                      <a:cubicBezTo>
                        <a:pt x="5900" y="12076"/>
                        <a:pt x="5760" y="11878"/>
                        <a:pt x="5620" y="11679"/>
                      </a:cubicBezTo>
                      <a:cubicBezTo>
                        <a:pt x="5336" y="11278"/>
                        <a:pt x="5046" y="10872"/>
                        <a:pt x="4865" y="10411"/>
                      </a:cubicBezTo>
                      <a:cubicBezTo>
                        <a:pt x="4677" y="9931"/>
                        <a:pt x="4602" y="9415"/>
                        <a:pt x="4544" y="8905"/>
                      </a:cubicBezTo>
                      <a:cubicBezTo>
                        <a:pt x="4530" y="8776"/>
                        <a:pt x="4516" y="8646"/>
                        <a:pt x="4503" y="8517"/>
                      </a:cubicBezTo>
                      <a:cubicBezTo>
                        <a:pt x="4498" y="8468"/>
                        <a:pt x="4505" y="8431"/>
                        <a:pt x="4470" y="8398"/>
                      </a:cubicBezTo>
                      <a:cubicBezTo>
                        <a:pt x="4383" y="8315"/>
                        <a:pt x="4296" y="8232"/>
                        <a:pt x="4209" y="8149"/>
                      </a:cubicBezTo>
                      <a:cubicBezTo>
                        <a:pt x="4148" y="8091"/>
                        <a:pt x="4086" y="8032"/>
                        <a:pt x="4025" y="7973"/>
                      </a:cubicBezTo>
                      <a:cubicBezTo>
                        <a:pt x="4021" y="7979"/>
                        <a:pt x="4017" y="7984"/>
                        <a:pt x="4012" y="7989"/>
                      </a:cubicBezTo>
                      <a:cubicBezTo>
                        <a:pt x="4305" y="8171"/>
                        <a:pt x="4498" y="8447"/>
                        <a:pt x="4677" y="8734"/>
                      </a:cubicBezTo>
                      <a:cubicBezTo>
                        <a:pt x="4860" y="9030"/>
                        <a:pt x="5088" y="9287"/>
                        <a:pt x="5322" y="9543"/>
                      </a:cubicBezTo>
                      <a:cubicBezTo>
                        <a:pt x="5383" y="9609"/>
                        <a:pt x="5443" y="9675"/>
                        <a:pt x="5503" y="9741"/>
                      </a:cubicBezTo>
                      <a:cubicBezTo>
                        <a:pt x="5574" y="9819"/>
                        <a:pt x="5642" y="9883"/>
                        <a:pt x="5653" y="9992"/>
                      </a:cubicBezTo>
                      <a:cubicBezTo>
                        <a:pt x="5670" y="10157"/>
                        <a:pt x="5662" y="10324"/>
                        <a:pt x="5675" y="10489"/>
                      </a:cubicBezTo>
                      <a:cubicBezTo>
                        <a:pt x="5688" y="10638"/>
                        <a:pt x="5715" y="10788"/>
                        <a:pt x="5781" y="10924"/>
                      </a:cubicBezTo>
                      <a:cubicBezTo>
                        <a:pt x="5860" y="11086"/>
                        <a:pt x="5961" y="11226"/>
                        <a:pt x="6015" y="11400"/>
                      </a:cubicBezTo>
                      <a:cubicBezTo>
                        <a:pt x="6065" y="11563"/>
                        <a:pt x="6095" y="11731"/>
                        <a:pt x="6149" y="11892"/>
                      </a:cubicBezTo>
                      <a:cubicBezTo>
                        <a:pt x="6201" y="12048"/>
                        <a:pt x="6271" y="12197"/>
                        <a:pt x="6350" y="12340"/>
                      </a:cubicBezTo>
                      <a:cubicBezTo>
                        <a:pt x="6433" y="12491"/>
                        <a:pt x="6525" y="12638"/>
                        <a:pt x="6619" y="12782"/>
                      </a:cubicBezTo>
                      <a:cubicBezTo>
                        <a:pt x="6701" y="12907"/>
                        <a:pt x="6791" y="13030"/>
                        <a:pt x="6905" y="13127"/>
                      </a:cubicBezTo>
                      <a:cubicBezTo>
                        <a:pt x="7101" y="13295"/>
                        <a:pt x="7413" y="13386"/>
                        <a:pt x="7636" y="13213"/>
                      </a:cubicBezTo>
                      <a:cubicBezTo>
                        <a:pt x="7837" y="13057"/>
                        <a:pt x="7867" y="12768"/>
                        <a:pt x="7857" y="12532"/>
                      </a:cubicBezTo>
                      <a:cubicBezTo>
                        <a:pt x="7849" y="12347"/>
                        <a:pt x="7807" y="12176"/>
                        <a:pt x="7722" y="12012"/>
                      </a:cubicBezTo>
                      <a:cubicBezTo>
                        <a:pt x="7640" y="11852"/>
                        <a:pt x="7552" y="11697"/>
                        <a:pt x="7481" y="11531"/>
                      </a:cubicBezTo>
                      <a:cubicBezTo>
                        <a:pt x="7331" y="11180"/>
                        <a:pt x="7225" y="10807"/>
                        <a:pt x="7167" y="10430"/>
                      </a:cubicBezTo>
                      <a:cubicBezTo>
                        <a:pt x="7165" y="10417"/>
                        <a:pt x="7146" y="10422"/>
                        <a:pt x="7148" y="10435"/>
                      </a:cubicBezTo>
                      <a:cubicBezTo>
                        <a:pt x="7196" y="10752"/>
                        <a:pt x="7279" y="11064"/>
                        <a:pt x="7392" y="11364"/>
                      </a:cubicBezTo>
                      <a:cubicBezTo>
                        <a:pt x="7445" y="11502"/>
                        <a:pt x="7503" y="11639"/>
                        <a:pt x="7570" y="11771"/>
                      </a:cubicBezTo>
                      <a:cubicBezTo>
                        <a:pt x="7646" y="11919"/>
                        <a:pt x="7740" y="12060"/>
                        <a:pt x="7789" y="12221"/>
                      </a:cubicBezTo>
                      <a:cubicBezTo>
                        <a:pt x="7836" y="12376"/>
                        <a:pt x="7847" y="12546"/>
                        <a:pt x="7835" y="12707"/>
                      </a:cubicBezTo>
                      <a:cubicBezTo>
                        <a:pt x="7826" y="12846"/>
                        <a:pt x="7794" y="12992"/>
                        <a:pt x="7711" y="13106"/>
                      </a:cubicBezTo>
                      <a:cubicBezTo>
                        <a:pt x="7500" y="13398"/>
                        <a:pt x="7101" y="13288"/>
                        <a:pt x="6878" y="13076"/>
                      </a:cubicBezTo>
                      <a:cubicBezTo>
                        <a:pt x="6765" y="12968"/>
                        <a:pt x="6678" y="12837"/>
                        <a:pt x="6594" y="12706"/>
                      </a:cubicBezTo>
                      <a:cubicBezTo>
                        <a:pt x="6504" y="12566"/>
                        <a:pt x="6416" y="12424"/>
                        <a:pt x="6338" y="12276"/>
                      </a:cubicBezTo>
                      <a:cubicBezTo>
                        <a:pt x="6257" y="12122"/>
                        <a:pt x="6187" y="11962"/>
                        <a:pt x="6139" y="11794"/>
                      </a:cubicBezTo>
                      <a:cubicBezTo>
                        <a:pt x="6095" y="11639"/>
                        <a:pt x="6066" y="11479"/>
                        <a:pt x="6012" y="11326"/>
                      </a:cubicBezTo>
                      <a:cubicBezTo>
                        <a:pt x="5959" y="11178"/>
                        <a:pt x="5867" y="11054"/>
                        <a:pt x="5799" y="10914"/>
                      </a:cubicBezTo>
                      <a:cubicBezTo>
                        <a:pt x="5722" y="10755"/>
                        <a:pt x="5699" y="10580"/>
                        <a:pt x="5690" y="10406"/>
                      </a:cubicBezTo>
                      <a:cubicBezTo>
                        <a:pt x="5682" y="10256"/>
                        <a:pt x="5698" y="10094"/>
                        <a:pt x="5667" y="9946"/>
                      </a:cubicBezTo>
                      <a:cubicBezTo>
                        <a:pt x="5656" y="9896"/>
                        <a:pt x="5631" y="9856"/>
                        <a:pt x="5598" y="9817"/>
                      </a:cubicBezTo>
                      <a:cubicBezTo>
                        <a:pt x="5538" y="9745"/>
                        <a:pt x="5472" y="9678"/>
                        <a:pt x="5409" y="9608"/>
                      </a:cubicBezTo>
                      <a:cubicBezTo>
                        <a:pt x="5149" y="9324"/>
                        <a:pt x="4891" y="9042"/>
                        <a:pt x="4687" y="8713"/>
                      </a:cubicBezTo>
                      <a:cubicBezTo>
                        <a:pt x="4509" y="8427"/>
                        <a:pt x="4314" y="8153"/>
                        <a:pt x="4023" y="7972"/>
                      </a:cubicBezTo>
                      <a:cubicBezTo>
                        <a:pt x="4013" y="7966"/>
                        <a:pt x="4002" y="7980"/>
                        <a:pt x="4010" y="7988"/>
                      </a:cubicBezTo>
                      <a:cubicBezTo>
                        <a:pt x="4082" y="8055"/>
                        <a:pt x="4153" y="8123"/>
                        <a:pt x="4224" y="8191"/>
                      </a:cubicBezTo>
                      <a:cubicBezTo>
                        <a:pt x="4276" y="8240"/>
                        <a:pt x="4328" y="8290"/>
                        <a:pt x="4380" y="8340"/>
                      </a:cubicBezTo>
                      <a:cubicBezTo>
                        <a:pt x="4406" y="8364"/>
                        <a:pt x="4454" y="8395"/>
                        <a:pt x="4472" y="8427"/>
                      </a:cubicBezTo>
                      <a:cubicBezTo>
                        <a:pt x="4487" y="8453"/>
                        <a:pt x="4482" y="8508"/>
                        <a:pt x="4485" y="8540"/>
                      </a:cubicBezTo>
                      <a:cubicBezTo>
                        <a:pt x="4493" y="8610"/>
                        <a:pt x="4500" y="8681"/>
                        <a:pt x="4507" y="8751"/>
                      </a:cubicBezTo>
                      <a:cubicBezTo>
                        <a:pt x="4522" y="8886"/>
                        <a:pt x="4537" y="9021"/>
                        <a:pt x="4554" y="9155"/>
                      </a:cubicBezTo>
                      <a:cubicBezTo>
                        <a:pt x="4588" y="9413"/>
                        <a:pt x="4629" y="9670"/>
                        <a:pt x="4691" y="9923"/>
                      </a:cubicBezTo>
                      <a:cubicBezTo>
                        <a:pt x="4753" y="10174"/>
                        <a:pt x="4836" y="10419"/>
                        <a:pt x="4949" y="10652"/>
                      </a:cubicBezTo>
                      <a:cubicBezTo>
                        <a:pt x="5059" y="10880"/>
                        <a:pt x="5194" y="11096"/>
                        <a:pt x="5335" y="11306"/>
                      </a:cubicBezTo>
                      <a:cubicBezTo>
                        <a:pt x="5624" y="11733"/>
                        <a:pt x="5946" y="12140"/>
                        <a:pt x="6185" y="12598"/>
                      </a:cubicBezTo>
                      <a:cubicBezTo>
                        <a:pt x="6303" y="12825"/>
                        <a:pt x="6478" y="13153"/>
                        <a:pt x="6270" y="13379"/>
                      </a:cubicBezTo>
                      <a:cubicBezTo>
                        <a:pt x="6194" y="13462"/>
                        <a:pt x="6081" y="13513"/>
                        <a:pt x="5968" y="13513"/>
                      </a:cubicBezTo>
                      <a:cubicBezTo>
                        <a:pt x="5878" y="13514"/>
                        <a:pt x="5822" y="13478"/>
                        <a:pt x="5751" y="13431"/>
                      </a:cubicBezTo>
                      <a:cubicBezTo>
                        <a:pt x="5368" y="13178"/>
                        <a:pt x="4979" y="12929"/>
                        <a:pt x="4605" y="12664"/>
                      </a:cubicBezTo>
                      <a:cubicBezTo>
                        <a:pt x="4501" y="12590"/>
                        <a:pt x="4399" y="12506"/>
                        <a:pt x="4333" y="12395"/>
                      </a:cubicBezTo>
                      <a:cubicBezTo>
                        <a:pt x="4262" y="12278"/>
                        <a:pt x="4255" y="12145"/>
                        <a:pt x="4230" y="12014"/>
                      </a:cubicBezTo>
                      <a:cubicBezTo>
                        <a:pt x="4196" y="11828"/>
                        <a:pt x="4097" y="11678"/>
                        <a:pt x="3957" y="11554"/>
                      </a:cubicBezTo>
                      <a:cubicBezTo>
                        <a:pt x="3671" y="11303"/>
                        <a:pt x="3266" y="11165"/>
                        <a:pt x="3069" y="10822"/>
                      </a:cubicBezTo>
                      <a:cubicBezTo>
                        <a:pt x="2934" y="10589"/>
                        <a:pt x="2930" y="10310"/>
                        <a:pt x="2920" y="10048"/>
                      </a:cubicBezTo>
                      <a:cubicBezTo>
                        <a:pt x="2911" y="9802"/>
                        <a:pt x="2886" y="9557"/>
                        <a:pt x="2835" y="9316"/>
                      </a:cubicBezTo>
                      <a:cubicBezTo>
                        <a:pt x="2730" y="8823"/>
                        <a:pt x="2529" y="8351"/>
                        <a:pt x="2247" y="7934"/>
                      </a:cubicBezTo>
                      <a:cubicBezTo>
                        <a:pt x="2179" y="7833"/>
                        <a:pt x="2106" y="7735"/>
                        <a:pt x="2028" y="7641"/>
                      </a:cubicBezTo>
                      <a:cubicBezTo>
                        <a:pt x="2024" y="7636"/>
                        <a:pt x="2015" y="7638"/>
                        <a:pt x="2013" y="7643"/>
                      </a:cubicBezTo>
                      <a:cubicBezTo>
                        <a:pt x="1918" y="7825"/>
                        <a:pt x="1911" y="8038"/>
                        <a:pt x="1851" y="8232"/>
                      </a:cubicBezTo>
                      <a:cubicBezTo>
                        <a:pt x="1797" y="8411"/>
                        <a:pt x="1719" y="8581"/>
                        <a:pt x="1621" y="8740"/>
                      </a:cubicBezTo>
                      <a:cubicBezTo>
                        <a:pt x="1424" y="9061"/>
                        <a:pt x="1147" y="9332"/>
                        <a:pt x="822" y="9523"/>
                      </a:cubicBezTo>
                      <a:cubicBezTo>
                        <a:pt x="659" y="9619"/>
                        <a:pt x="483" y="9694"/>
                        <a:pt x="300" y="9743"/>
                      </a:cubicBezTo>
                      <a:cubicBezTo>
                        <a:pt x="240" y="9760"/>
                        <a:pt x="167" y="9788"/>
                        <a:pt x="114" y="9746"/>
                      </a:cubicBezTo>
                      <a:cubicBezTo>
                        <a:pt x="63" y="9707"/>
                        <a:pt x="53" y="9640"/>
                        <a:pt x="41" y="9579"/>
                      </a:cubicBezTo>
                      <a:cubicBezTo>
                        <a:pt x="16" y="9447"/>
                        <a:pt x="21" y="9311"/>
                        <a:pt x="41" y="9179"/>
                      </a:cubicBezTo>
                      <a:cubicBezTo>
                        <a:pt x="75" y="8944"/>
                        <a:pt x="149" y="8717"/>
                        <a:pt x="197" y="8484"/>
                      </a:cubicBezTo>
                      <a:cubicBezTo>
                        <a:pt x="246" y="8251"/>
                        <a:pt x="277" y="8014"/>
                        <a:pt x="291" y="7775"/>
                      </a:cubicBezTo>
                      <a:cubicBezTo>
                        <a:pt x="306" y="7536"/>
                        <a:pt x="293" y="7300"/>
                        <a:pt x="285" y="7062"/>
                      </a:cubicBezTo>
                      <a:cubicBezTo>
                        <a:pt x="281" y="6939"/>
                        <a:pt x="286" y="6813"/>
                        <a:pt x="326" y="6696"/>
                      </a:cubicBezTo>
                      <a:cubicBezTo>
                        <a:pt x="362" y="6590"/>
                        <a:pt x="423" y="6495"/>
                        <a:pt x="486" y="6404"/>
                      </a:cubicBezTo>
                      <a:cubicBezTo>
                        <a:pt x="605" y="6231"/>
                        <a:pt x="716" y="6062"/>
                        <a:pt x="781" y="5859"/>
                      </a:cubicBezTo>
                      <a:cubicBezTo>
                        <a:pt x="842" y="5666"/>
                        <a:pt x="866" y="5460"/>
                        <a:pt x="850" y="5257"/>
                      </a:cubicBezTo>
                      <a:cubicBezTo>
                        <a:pt x="842" y="5153"/>
                        <a:pt x="822" y="5052"/>
                        <a:pt x="794" y="4952"/>
                      </a:cubicBezTo>
                      <a:cubicBezTo>
                        <a:pt x="762" y="4835"/>
                        <a:pt x="719" y="4718"/>
                        <a:pt x="714" y="4596"/>
                      </a:cubicBezTo>
                      <a:cubicBezTo>
                        <a:pt x="706" y="4357"/>
                        <a:pt x="883" y="4158"/>
                        <a:pt x="1010" y="3973"/>
                      </a:cubicBezTo>
                      <a:cubicBezTo>
                        <a:pt x="1263" y="3605"/>
                        <a:pt x="1490" y="3220"/>
                        <a:pt x="1719" y="2837"/>
                      </a:cubicBezTo>
                      <a:cubicBezTo>
                        <a:pt x="1959" y="2438"/>
                        <a:pt x="2200" y="2038"/>
                        <a:pt x="2399" y="1617"/>
                      </a:cubicBezTo>
                      <a:cubicBezTo>
                        <a:pt x="2586" y="1219"/>
                        <a:pt x="2770" y="776"/>
                        <a:pt x="2769" y="329"/>
                      </a:cubicBezTo>
                      <a:cubicBezTo>
                        <a:pt x="2769" y="222"/>
                        <a:pt x="2756" y="116"/>
                        <a:pt x="2730" y="12"/>
                      </a:cubicBezTo>
                      <a:cubicBezTo>
                        <a:pt x="2727" y="0"/>
                        <a:pt x="2707" y="5"/>
                        <a:pt x="2710" y="1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lIns="51435" tIns="25718" rIns="51435" bIns="25718"/>
                <a:lstStyle/>
                <a:p>
                  <a:endParaRPr lang="ru-RU"/>
                </a:p>
              </p:txBody>
            </p:sp>
            <p:sp>
              <p:nvSpPr>
                <p:cNvPr id="97320" name="Freeform 34"/>
                <p:cNvSpPr>
                  <a:spLocks/>
                </p:cNvSpPr>
                <p:nvPr/>
              </p:nvSpPr>
              <p:spPr bwMode="auto">
                <a:xfrm>
                  <a:off x="3244850" y="3394075"/>
                  <a:ext cx="211138" cy="747713"/>
                </a:xfrm>
                <a:custGeom>
                  <a:avLst/>
                  <a:gdLst>
                    <a:gd name="T0" fmla="*/ 2147483646 w 3109"/>
                    <a:gd name="T1" fmla="*/ 2147483646 h 11006"/>
                    <a:gd name="T2" fmla="*/ 2147483646 w 3109"/>
                    <a:gd name="T3" fmla="*/ 2147483646 h 11006"/>
                    <a:gd name="T4" fmla="*/ 2147483646 w 3109"/>
                    <a:gd name="T5" fmla="*/ 2147483646 h 11006"/>
                    <a:gd name="T6" fmla="*/ 2147483646 w 3109"/>
                    <a:gd name="T7" fmla="*/ 2147483646 h 11006"/>
                    <a:gd name="T8" fmla="*/ 2147483646 w 3109"/>
                    <a:gd name="T9" fmla="*/ 2147483646 h 11006"/>
                    <a:gd name="T10" fmla="*/ 2147483646 w 3109"/>
                    <a:gd name="T11" fmla="*/ 2147483646 h 11006"/>
                    <a:gd name="T12" fmla="*/ 2147483646 w 3109"/>
                    <a:gd name="T13" fmla="*/ 2147483646 h 11006"/>
                    <a:gd name="T14" fmla="*/ 2147483646 w 3109"/>
                    <a:gd name="T15" fmla="*/ 2147483646 h 11006"/>
                    <a:gd name="T16" fmla="*/ 2147483646 w 3109"/>
                    <a:gd name="T17" fmla="*/ 2147483646 h 11006"/>
                    <a:gd name="T18" fmla="*/ 2147483646 w 3109"/>
                    <a:gd name="T19" fmla="*/ 2147483646 h 11006"/>
                    <a:gd name="T20" fmla="*/ 2147483646 w 3109"/>
                    <a:gd name="T21" fmla="*/ 2147483646 h 11006"/>
                    <a:gd name="T22" fmla="*/ 2147483646 w 3109"/>
                    <a:gd name="T23" fmla="*/ 2147483646 h 11006"/>
                    <a:gd name="T24" fmla="*/ 2147483646 w 3109"/>
                    <a:gd name="T25" fmla="*/ 2147483646 h 11006"/>
                    <a:gd name="T26" fmla="*/ 2147483646 w 3109"/>
                    <a:gd name="T27" fmla="*/ 2147483646 h 11006"/>
                    <a:gd name="T28" fmla="*/ 2147483646 w 3109"/>
                    <a:gd name="T29" fmla="*/ 2147483646 h 11006"/>
                    <a:gd name="T30" fmla="*/ 2147483646 w 3109"/>
                    <a:gd name="T31" fmla="*/ 2147483646 h 11006"/>
                    <a:gd name="T32" fmla="*/ 2147483646 w 3109"/>
                    <a:gd name="T33" fmla="*/ 2147483646 h 11006"/>
                    <a:gd name="T34" fmla="*/ 2147483646 w 3109"/>
                    <a:gd name="T35" fmla="*/ 2147483646 h 11006"/>
                    <a:gd name="T36" fmla="*/ 2147483646 w 3109"/>
                    <a:gd name="T37" fmla="*/ 2147483646 h 11006"/>
                    <a:gd name="T38" fmla="*/ 2147483646 w 3109"/>
                    <a:gd name="T39" fmla="*/ 2147483646 h 11006"/>
                    <a:gd name="T40" fmla="*/ 2147483646 w 3109"/>
                    <a:gd name="T41" fmla="*/ 2147483646 h 11006"/>
                    <a:gd name="T42" fmla="*/ 2147483646 w 3109"/>
                    <a:gd name="T43" fmla="*/ 2147483646 h 11006"/>
                    <a:gd name="T44" fmla="*/ 2147483646 w 3109"/>
                    <a:gd name="T45" fmla="*/ 2147483646 h 11006"/>
                    <a:gd name="T46" fmla="*/ 2147483646 w 3109"/>
                    <a:gd name="T47" fmla="*/ 2147483646 h 11006"/>
                    <a:gd name="T48" fmla="*/ 2147483646 w 3109"/>
                    <a:gd name="T49" fmla="*/ 2147483646 h 11006"/>
                    <a:gd name="T50" fmla="*/ 2147483646 w 3109"/>
                    <a:gd name="T51" fmla="*/ 2147483646 h 11006"/>
                    <a:gd name="T52" fmla="*/ 2147483646 w 3109"/>
                    <a:gd name="T53" fmla="*/ 2147483646 h 11006"/>
                    <a:gd name="T54" fmla="*/ 2147483646 w 3109"/>
                    <a:gd name="T55" fmla="*/ 2147483646 h 11006"/>
                    <a:gd name="T56" fmla="*/ 2147483646 w 3109"/>
                    <a:gd name="T57" fmla="*/ 2147483646 h 11006"/>
                    <a:gd name="T58" fmla="*/ 2147483646 w 3109"/>
                    <a:gd name="T59" fmla="*/ 2147483646 h 11006"/>
                    <a:gd name="T60" fmla="*/ 2147483646 w 3109"/>
                    <a:gd name="T61" fmla="*/ 2147483646 h 11006"/>
                    <a:gd name="T62" fmla="*/ 2147483646 w 3109"/>
                    <a:gd name="T63" fmla="*/ 2147483646 h 11006"/>
                    <a:gd name="T64" fmla="*/ 2147483646 w 3109"/>
                    <a:gd name="T65" fmla="*/ 2147483646 h 11006"/>
                    <a:gd name="T66" fmla="*/ 2147483646 w 3109"/>
                    <a:gd name="T67" fmla="*/ 2147483646 h 11006"/>
                    <a:gd name="T68" fmla="*/ 2147483646 w 3109"/>
                    <a:gd name="T69" fmla="*/ 2147483646 h 11006"/>
                    <a:gd name="T70" fmla="*/ 2147483646 w 3109"/>
                    <a:gd name="T71" fmla="*/ 2147483646 h 11006"/>
                    <a:gd name="T72" fmla="*/ 2147483646 w 3109"/>
                    <a:gd name="T73" fmla="*/ 2147483646 h 11006"/>
                    <a:gd name="T74" fmla="*/ 2147483646 w 3109"/>
                    <a:gd name="T75" fmla="*/ 2147483646 h 11006"/>
                    <a:gd name="T76" fmla="*/ 2147483646 w 3109"/>
                    <a:gd name="T77" fmla="*/ 2147483646 h 11006"/>
                    <a:gd name="T78" fmla="*/ 2147483646 w 3109"/>
                    <a:gd name="T79" fmla="*/ 2147483646 h 11006"/>
                    <a:gd name="T80" fmla="*/ 2147483646 w 3109"/>
                    <a:gd name="T81" fmla="*/ 2147483646 h 11006"/>
                    <a:gd name="T82" fmla="*/ 2147483646 w 3109"/>
                    <a:gd name="T83" fmla="*/ 2147483646 h 11006"/>
                    <a:gd name="T84" fmla="*/ 2147483646 w 3109"/>
                    <a:gd name="T85" fmla="*/ 2147483646 h 11006"/>
                    <a:gd name="T86" fmla="*/ 2147483646 w 3109"/>
                    <a:gd name="T87" fmla="*/ 2147483646 h 11006"/>
                    <a:gd name="T88" fmla="*/ 2147483646 w 3109"/>
                    <a:gd name="T89" fmla="*/ 2147483646 h 11006"/>
                    <a:gd name="T90" fmla="*/ 2147483646 w 3109"/>
                    <a:gd name="T91" fmla="*/ 2147483646 h 11006"/>
                    <a:gd name="T92" fmla="*/ 2147483646 w 3109"/>
                    <a:gd name="T93" fmla="*/ 2147483646 h 11006"/>
                    <a:gd name="T94" fmla="*/ 2147483646 w 3109"/>
                    <a:gd name="T95" fmla="*/ 2147483646 h 11006"/>
                    <a:gd name="T96" fmla="*/ 2147483646 w 3109"/>
                    <a:gd name="T97" fmla="*/ 2147483646 h 1100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3109" h="11006">
                      <a:moveTo>
                        <a:pt x="249" y="18"/>
                      </a:moveTo>
                      <a:cubicBezTo>
                        <a:pt x="430" y="589"/>
                        <a:pt x="613" y="1166"/>
                        <a:pt x="672" y="1765"/>
                      </a:cubicBezTo>
                      <a:cubicBezTo>
                        <a:pt x="730" y="2348"/>
                        <a:pt x="626" y="2923"/>
                        <a:pt x="583" y="3503"/>
                      </a:cubicBezTo>
                      <a:cubicBezTo>
                        <a:pt x="562" y="3777"/>
                        <a:pt x="556" y="4054"/>
                        <a:pt x="594" y="4327"/>
                      </a:cubicBezTo>
                      <a:cubicBezTo>
                        <a:pt x="633" y="4606"/>
                        <a:pt x="728" y="4862"/>
                        <a:pt x="849" y="5115"/>
                      </a:cubicBezTo>
                      <a:cubicBezTo>
                        <a:pt x="912" y="5248"/>
                        <a:pt x="979" y="5379"/>
                        <a:pt x="1037" y="5514"/>
                      </a:cubicBezTo>
                      <a:cubicBezTo>
                        <a:pt x="1092" y="5640"/>
                        <a:pt x="1141" y="5769"/>
                        <a:pt x="1194" y="5896"/>
                      </a:cubicBezTo>
                      <a:cubicBezTo>
                        <a:pt x="1290" y="6129"/>
                        <a:pt x="1401" y="6355"/>
                        <a:pt x="1564" y="6549"/>
                      </a:cubicBezTo>
                      <a:cubicBezTo>
                        <a:pt x="1868" y="6910"/>
                        <a:pt x="2310" y="7188"/>
                        <a:pt x="2384" y="7689"/>
                      </a:cubicBezTo>
                      <a:cubicBezTo>
                        <a:pt x="2425" y="7966"/>
                        <a:pt x="2388" y="8247"/>
                        <a:pt x="2474" y="8519"/>
                      </a:cubicBezTo>
                      <a:cubicBezTo>
                        <a:pt x="2554" y="8774"/>
                        <a:pt x="2697" y="9009"/>
                        <a:pt x="2740" y="9276"/>
                      </a:cubicBezTo>
                      <a:cubicBezTo>
                        <a:pt x="2786" y="9567"/>
                        <a:pt x="2730" y="9866"/>
                        <a:pt x="2814" y="10153"/>
                      </a:cubicBezTo>
                      <a:cubicBezTo>
                        <a:pt x="2876" y="10366"/>
                        <a:pt x="3109" y="10818"/>
                        <a:pt x="2787" y="10929"/>
                      </a:cubicBezTo>
                      <a:cubicBezTo>
                        <a:pt x="2667" y="10971"/>
                        <a:pt x="2530" y="10966"/>
                        <a:pt x="2410" y="10927"/>
                      </a:cubicBezTo>
                      <a:cubicBezTo>
                        <a:pt x="2346" y="10907"/>
                        <a:pt x="2286" y="10876"/>
                        <a:pt x="2232" y="10836"/>
                      </a:cubicBezTo>
                      <a:cubicBezTo>
                        <a:pt x="2204" y="10815"/>
                        <a:pt x="2187" y="10788"/>
                        <a:pt x="2166" y="10759"/>
                      </a:cubicBezTo>
                      <a:cubicBezTo>
                        <a:pt x="2148" y="10734"/>
                        <a:pt x="2128" y="10710"/>
                        <a:pt x="2112" y="10684"/>
                      </a:cubicBezTo>
                      <a:cubicBezTo>
                        <a:pt x="2083" y="10639"/>
                        <a:pt x="2064" y="10587"/>
                        <a:pt x="2042" y="10539"/>
                      </a:cubicBezTo>
                      <a:cubicBezTo>
                        <a:pt x="1977" y="10398"/>
                        <a:pt x="1912" y="10257"/>
                        <a:pt x="1848" y="10116"/>
                      </a:cubicBezTo>
                      <a:cubicBezTo>
                        <a:pt x="1786" y="9980"/>
                        <a:pt x="1742" y="9844"/>
                        <a:pt x="1716" y="9697"/>
                      </a:cubicBezTo>
                      <a:cubicBezTo>
                        <a:pt x="1692" y="9556"/>
                        <a:pt x="1674" y="9414"/>
                        <a:pt x="1635" y="9276"/>
                      </a:cubicBezTo>
                      <a:cubicBezTo>
                        <a:pt x="1563" y="9022"/>
                        <a:pt x="1444" y="8784"/>
                        <a:pt x="1307" y="8559"/>
                      </a:cubicBezTo>
                      <a:cubicBezTo>
                        <a:pt x="1160" y="8318"/>
                        <a:pt x="992" y="8091"/>
                        <a:pt x="829" y="7861"/>
                      </a:cubicBezTo>
                      <a:cubicBezTo>
                        <a:pt x="649" y="7608"/>
                        <a:pt x="469" y="7355"/>
                        <a:pt x="288" y="7102"/>
                      </a:cubicBezTo>
                      <a:cubicBezTo>
                        <a:pt x="200" y="6979"/>
                        <a:pt x="113" y="6855"/>
                        <a:pt x="25" y="6732"/>
                      </a:cubicBezTo>
                      <a:cubicBezTo>
                        <a:pt x="17" y="6721"/>
                        <a:pt x="0" y="6731"/>
                        <a:pt x="7" y="6742"/>
                      </a:cubicBezTo>
                      <a:cubicBezTo>
                        <a:pt x="369" y="7249"/>
                        <a:pt x="736" y="7752"/>
                        <a:pt x="1090" y="8264"/>
                      </a:cubicBezTo>
                      <a:cubicBezTo>
                        <a:pt x="1249" y="8495"/>
                        <a:pt x="1400" y="8733"/>
                        <a:pt x="1511" y="8990"/>
                      </a:cubicBezTo>
                      <a:cubicBezTo>
                        <a:pt x="1568" y="9122"/>
                        <a:pt x="1615" y="9260"/>
                        <a:pt x="1645" y="9401"/>
                      </a:cubicBezTo>
                      <a:cubicBezTo>
                        <a:pt x="1677" y="9547"/>
                        <a:pt x="1689" y="9697"/>
                        <a:pt x="1726" y="9843"/>
                      </a:cubicBezTo>
                      <a:cubicBezTo>
                        <a:pt x="1761" y="9981"/>
                        <a:pt x="1823" y="10109"/>
                        <a:pt x="1882" y="10238"/>
                      </a:cubicBezTo>
                      <a:cubicBezTo>
                        <a:pt x="1948" y="10380"/>
                        <a:pt x="2012" y="10523"/>
                        <a:pt x="2078" y="10665"/>
                      </a:cubicBezTo>
                      <a:cubicBezTo>
                        <a:pt x="2103" y="10719"/>
                        <a:pt x="2147" y="10773"/>
                        <a:pt x="2185" y="10818"/>
                      </a:cubicBezTo>
                      <a:cubicBezTo>
                        <a:pt x="2241" y="10886"/>
                        <a:pt x="2338" y="10927"/>
                        <a:pt x="2421" y="10952"/>
                      </a:cubicBezTo>
                      <a:cubicBezTo>
                        <a:pt x="2608" y="11006"/>
                        <a:pt x="2920" y="10994"/>
                        <a:pt x="2964" y="10756"/>
                      </a:cubicBezTo>
                      <a:cubicBezTo>
                        <a:pt x="2987" y="10633"/>
                        <a:pt x="2951" y="10502"/>
                        <a:pt x="2913" y="10386"/>
                      </a:cubicBezTo>
                      <a:cubicBezTo>
                        <a:pt x="2866" y="10243"/>
                        <a:pt x="2811" y="10104"/>
                        <a:pt x="2793" y="9954"/>
                      </a:cubicBezTo>
                      <a:cubicBezTo>
                        <a:pt x="2759" y="9665"/>
                        <a:pt x="2804" y="9375"/>
                        <a:pt x="2717" y="9093"/>
                      </a:cubicBezTo>
                      <a:cubicBezTo>
                        <a:pt x="2636" y="8832"/>
                        <a:pt x="2488" y="8593"/>
                        <a:pt x="2447" y="8319"/>
                      </a:cubicBezTo>
                      <a:cubicBezTo>
                        <a:pt x="2404" y="8036"/>
                        <a:pt x="2453" y="7742"/>
                        <a:pt x="2349" y="7469"/>
                      </a:cubicBezTo>
                      <a:cubicBezTo>
                        <a:pt x="2269" y="7259"/>
                        <a:pt x="2118" y="7088"/>
                        <a:pt x="1962" y="6931"/>
                      </a:cubicBezTo>
                      <a:cubicBezTo>
                        <a:pt x="1790" y="6756"/>
                        <a:pt x="1605" y="6592"/>
                        <a:pt x="1467" y="6388"/>
                      </a:cubicBezTo>
                      <a:cubicBezTo>
                        <a:pt x="1310" y="6154"/>
                        <a:pt x="1213" y="5887"/>
                        <a:pt x="1106" y="5628"/>
                      </a:cubicBezTo>
                      <a:cubicBezTo>
                        <a:pt x="996" y="5358"/>
                        <a:pt x="851" y="5102"/>
                        <a:pt x="745" y="4830"/>
                      </a:cubicBezTo>
                      <a:cubicBezTo>
                        <a:pt x="637" y="4553"/>
                        <a:pt x="592" y="4258"/>
                        <a:pt x="587" y="3961"/>
                      </a:cubicBezTo>
                      <a:cubicBezTo>
                        <a:pt x="577" y="3369"/>
                        <a:pt x="705" y="2786"/>
                        <a:pt x="711" y="2194"/>
                      </a:cubicBezTo>
                      <a:cubicBezTo>
                        <a:pt x="718" y="1598"/>
                        <a:pt x="576" y="1016"/>
                        <a:pt x="404" y="449"/>
                      </a:cubicBezTo>
                      <a:cubicBezTo>
                        <a:pt x="360" y="303"/>
                        <a:pt x="314" y="158"/>
                        <a:pt x="268" y="13"/>
                      </a:cubicBezTo>
                      <a:cubicBezTo>
                        <a:pt x="264" y="0"/>
                        <a:pt x="245" y="6"/>
                        <a:pt x="249" y="1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lIns="51435" tIns="25718" rIns="51435" bIns="25718"/>
                <a:lstStyle/>
                <a:p>
                  <a:endParaRPr lang="ru-RU"/>
                </a:p>
              </p:txBody>
            </p:sp>
            <p:sp>
              <p:nvSpPr>
                <p:cNvPr id="97321" name="Freeform 35"/>
                <p:cNvSpPr>
                  <a:spLocks/>
                </p:cNvSpPr>
                <p:nvPr/>
              </p:nvSpPr>
              <p:spPr bwMode="auto">
                <a:xfrm>
                  <a:off x="3403600" y="4067175"/>
                  <a:ext cx="31750" cy="69850"/>
                </a:xfrm>
                <a:custGeom>
                  <a:avLst/>
                  <a:gdLst>
                    <a:gd name="T0" fmla="*/ 2147483646 w 482"/>
                    <a:gd name="T1" fmla="*/ 2147483646 h 1052"/>
                    <a:gd name="T2" fmla="*/ 2147483646 w 482"/>
                    <a:gd name="T3" fmla="*/ 2147483646 h 1052"/>
                    <a:gd name="T4" fmla="*/ 2147483646 w 482"/>
                    <a:gd name="T5" fmla="*/ 2147483646 h 1052"/>
                    <a:gd name="T6" fmla="*/ 2147483646 w 482"/>
                    <a:gd name="T7" fmla="*/ 2147483646 h 1052"/>
                    <a:gd name="T8" fmla="*/ 2147483646 w 482"/>
                    <a:gd name="T9" fmla="*/ 2147483646 h 1052"/>
                    <a:gd name="T10" fmla="*/ 2147483646 w 482"/>
                    <a:gd name="T11" fmla="*/ 2147483646 h 1052"/>
                    <a:gd name="T12" fmla="*/ 2147483646 w 482"/>
                    <a:gd name="T13" fmla="*/ 2147483646 h 1052"/>
                    <a:gd name="T14" fmla="*/ 2147483646 w 482"/>
                    <a:gd name="T15" fmla="*/ 2147483646 h 1052"/>
                    <a:gd name="T16" fmla="*/ 2147483646 w 482"/>
                    <a:gd name="T17" fmla="*/ 2147483646 h 1052"/>
                    <a:gd name="T18" fmla="*/ 2147483646 w 482"/>
                    <a:gd name="T19" fmla="*/ 2147483646 h 1052"/>
                    <a:gd name="T20" fmla="*/ 2147483646 w 482"/>
                    <a:gd name="T21" fmla="*/ 2147483646 h 1052"/>
                    <a:gd name="T22" fmla="*/ 2147483646 w 482"/>
                    <a:gd name="T23" fmla="*/ 2147483646 h 1052"/>
                    <a:gd name="T24" fmla="*/ 2147483646 w 482"/>
                    <a:gd name="T25" fmla="*/ 2147483646 h 1052"/>
                    <a:gd name="T26" fmla="*/ 2147483646 w 482"/>
                    <a:gd name="T27" fmla="*/ 2147483646 h 105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482" h="1052">
                      <a:moveTo>
                        <a:pt x="470" y="114"/>
                      </a:moveTo>
                      <a:cubicBezTo>
                        <a:pt x="432" y="96"/>
                        <a:pt x="407" y="60"/>
                        <a:pt x="371" y="40"/>
                      </a:cubicBezTo>
                      <a:cubicBezTo>
                        <a:pt x="333" y="19"/>
                        <a:pt x="287" y="2"/>
                        <a:pt x="244" y="2"/>
                      </a:cubicBezTo>
                      <a:cubicBezTo>
                        <a:pt x="162" y="0"/>
                        <a:pt x="96" y="64"/>
                        <a:pt x="64" y="134"/>
                      </a:cubicBezTo>
                      <a:cubicBezTo>
                        <a:pt x="26" y="217"/>
                        <a:pt x="16" y="314"/>
                        <a:pt x="8" y="404"/>
                      </a:cubicBezTo>
                      <a:cubicBezTo>
                        <a:pt x="0" y="506"/>
                        <a:pt x="1" y="608"/>
                        <a:pt x="11" y="709"/>
                      </a:cubicBezTo>
                      <a:cubicBezTo>
                        <a:pt x="23" y="822"/>
                        <a:pt x="47" y="932"/>
                        <a:pt x="82" y="1039"/>
                      </a:cubicBezTo>
                      <a:cubicBezTo>
                        <a:pt x="86" y="1052"/>
                        <a:pt x="105" y="1046"/>
                        <a:pt x="101" y="1034"/>
                      </a:cubicBezTo>
                      <a:cubicBezTo>
                        <a:pt x="43" y="856"/>
                        <a:pt x="17" y="669"/>
                        <a:pt x="24" y="482"/>
                      </a:cubicBezTo>
                      <a:cubicBezTo>
                        <a:pt x="27" y="390"/>
                        <a:pt x="36" y="296"/>
                        <a:pt x="59" y="207"/>
                      </a:cubicBezTo>
                      <a:cubicBezTo>
                        <a:pt x="80" y="129"/>
                        <a:pt x="125" y="46"/>
                        <a:pt x="210" y="25"/>
                      </a:cubicBezTo>
                      <a:cubicBezTo>
                        <a:pt x="259" y="13"/>
                        <a:pt x="317" y="33"/>
                        <a:pt x="360" y="57"/>
                      </a:cubicBezTo>
                      <a:cubicBezTo>
                        <a:pt x="397" y="77"/>
                        <a:pt x="422" y="113"/>
                        <a:pt x="460" y="131"/>
                      </a:cubicBezTo>
                      <a:cubicBezTo>
                        <a:pt x="472" y="136"/>
                        <a:pt x="482" y="119"/>
                        <a:pt x="470" y="11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lIns="51435" tIns="25718" rIns="51435" bIns="25718"/>
                <a:lstStyle/>
                <a:p>
                  <a:endParaRPr lang="ru-RU"/>
                </a:p>
              </p:txBody>
            </p:sp>
            <p:sp>
              <p:nvSpPr>
                <p:cNvPr id="97322" name="Freeform 36"/>
                <p:cNvSpPr>
                  <a:spLocks/>
                </p:cNvSpPr>
                <p:nvPr/>
              </p:nvSpPr>
              <p:spPr bwMode="auto">
                <a:xfrm>
                  <a:off x="3289300" y="4200525"/>
                  <a:ext cx="57150" cy="63500"/>
                </a:xfrm>
                <a:custGeom>
                  <a:avLst/>
                  <a:gdLst>
                    <a:gd name="T0" fmla="*/ 2147483646 w 832"/>
                    <a:gd name="T1" fmla="*/ 2147483646 h 936"/>
                    <a:gd name="T2" fmla="*/ 2147483646 w 832"/>
                    <a:gd name="T3" fmla="*/ 2147483646 h 936"/>
                    <a:gd name="T4" fmla="*/ 2147483646 w 832"/>
                    <a:gd name="T5" fmla="*/ 2147483646 h 936"/>
                    <a:gd name="T6" fmla="*/ 2147483646 w 832"/>
                    <a:gd name="T7" fmla="*/ 2147483646 h 936"/>
                    <a:gd name="T8" fmla="*/ 2147483646 w 832"/>
                    <a:gd name="T9" fmla="*/ 2147483646 h 936"/>
                    <a:gd name="T10" fmla="*/ 2147483646 w 832"/>
                    <a:gd name="T11" fmla="*/ 2147483646 h 936"/>
                    <a:gd name="T12" fmla="*/ 2147483646 w 832"/>
                    <a:gd name="T13" fmla="*/ 2147483646 h 936"/>
                    <a:gd name="T14" fmla="*/ 2147483646 w 832"/>
                    <a:gd name="T15" fmla="*/ 2147483646 h 936"/>
                    <a:gd name="T16" fmla="*/ 2147483646 w 832"/>
                    <a:gd name="T17" fmla="*/ 2147483646 h 936"/>
                    <a:gd name="T18" fmla="*/ 2147483646 w 832"/>
                    <a:gd name="T19" fmla="*/ 2147483646 h 936"/>
                    <a:gd name="T20" fmla="*/ 2147483646 w 832"/>
                    <a:gd name="T21" fmla="*/ 2147483646 h 936"/>
                    <a:gd name="T22" fmla="*/ 2147483646 w 832"/>
                    <a:gd name="T23" fmla="*/ 2147483646 h 936"/>
                    <a:gd name="T24" fmla="*/ 2147483646 w 832"/>
                    <a:gd name="T25" fmla="*/ 2147483646 h 936"/>
                    <a:gd name="T26" fmla="*/ 2147483646 w 832"/>
                    <a:gd name="T27" fmla="*/ 2147483646 h 936"/>
                    <a:gd name="T28" fmla="*/ 2147483646 w 832"/>
                    <a:gd name="T29" fmla="*/ 2147483646 h 936"/>
                    <a:gd name="T30" fmla="*/ 2147483646 w 832"/>
                    <a:gd name="T31" fmla="*/ 2147483646 h 936"/>
                    <a:gd name="T32" fmla="*/ 2147483646 w 832"/>
                    <a:gd name="T33" fmla="*/ 2147483646 h 936"/>
                    <a:gd name="T34" fmla="*/ 2147483646 w 832"/>
                    <a:gd name="T35" fmla="*/ 2147483646 h 936"/>
                    <a:gd name="T36" fmla="*/ 2147483646 w 832"/>
                    <a:gd name="T37" fmla="*/ 2147483646 h 936"/>
                    <a:gd name="T38" fmla="*/ 2147483646 w 832"/>
                    <a:gd name="T39" fmla="*/ 2147483646 h 936"/>
                    <a:gd name="T40" fmla="*/ 2147483646 w 832"/>
                    <a:gd name="T41" fmla="*/ 2147483646 h 9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832" h="936">
                      <a:moveTo>
                        <a:pt x="831" y="627"/>
                      </a:moveTo>
                      <a:cubicBezTo>
                        <a:pt x="813" y="494"/>
                        <a:pt x="778" y="367"/>
                        <a:pt x="722" y="245"/>
                      </a:cubicBezTo>
                      <a:cubicBezTo>
                        <a:pt x="693" y="183"/>
                        <a:pt x="662" y="117"/>
                        <a:pt x="623" y="61"/>
                      </a:cubicBezTo>
                      <a:cubicBezTo>
                        <a:pt x="586" y="6"/>
                        <a:pt x="529" y="3"/>
                        <a:pt x="469" y="1"/>
                      </a:cubicBezTo>
                      <a:cubicBezTo>
                        <a:pt x="413" y="0"/>
                        <a:pt x="358" y="1"/>
                        <a:pt x="302" y="7"/>
                      </a:cubicBezTo>
                      <a:cubicBezTo>
                        <a:pt x="251" y="14"/>
                        <a:pt x="198" y="25"/>
                        <a:pt x="153" y="52"/>
                      </a:cubicBezTo>
                      <a:cubicBezTo>
                        <a:pt x="104" y="81"/>
                        <a:pt x="74" y="134"/>
                        <a:pt x="53" y="186"/>
                      </a:cubicBezTo>
                      <a:cubicBezTo>
                        <a:pt x="25" y="254"/>
                        <a:pt x="15" y="330"/>
                        <a:pt x="10" y="402"/>
                      </a:cubicBezTo>
                      <a:cubicBezTo>
                        <a:pt x="0" y="577"/>
                        <a:pt x="30" y="750"/>
                        <a:pt x="45" y="923"/>
                      </a:cubicBezTo>
                      <a:cubicBezTo>
                        <a:pt x="46" y="936"/>
                        <a:pt x="66" y="936"/>
                        <a:pt x="65" y="923"/>
                      </a:cubicBezTo>
                      <a:cubicBezTo>
                        <a:pt x="53" y="780"/>
                        <a:pt x="30" y="637"/>
                        <a:pt x="28" y="493"/>
                      </a:cubicBezTo>
                      <a:cubicBezTo>
                        <a:pt x="28" y="421"/>
                        <a:pt x="32" y="348"/>
                        <a:pt x="47" y="277"/>
                      </a:cubicBezTo>
                      <a:cubicBezTo>
                        <a:pt x="60" y="213"/>
                        <a:pt x="84" y="144"/>
                        <a:pt x="130" y="95"/>
                      </a:cubicBezTo>
                      <a:cubicBezTo>
                        <a:pt x="163" y="60"/>
                        <a:pt x="212" y="44"/>
                        <a:pt x="258" y="35"/>
                      </a:cubicBezTo>
                      <a:cubicBezTo>
                        <a:pt x="310" y="24"/>
                        <a:pt x="364" y="21"/>
                        <a:pt x="417" y="21"/>
                      </a:cubicBezTo>
                      <a:cubicBezTo>
                        <a:pt x="441" y="21"/>
                        <a:pt x="465" y="21"/>
                        <a:pt x="489" y="22"/>
                      </a:cubicBezTo>
                      <a:cubicBezTo>
                        <a:pt x="521" y="23"/>
                        <a:pt x="558" y="24"/>
                        <a:pt x="584" y="46"/>
                      </a:cubicBezTo>
                      <a:cubicBezTo>
                        <a:pt x="611" y="68"/>
                        <a:pt x="626" y="103"/>
                        <a:pt x="642" y="133"/>
                      </a:cubicBezTo>
                      <a:cubicBezTo>
                        <a:pt x="657" y="161"/>
                        <a:pt x="672" y="189"/>
                        <a:pt x="686" y="218"/>
                      </a:cubicBezTo>
                      <a:cubicBezTo>
                        <a:pt x="751" y="348"/>
                        <a:pt x="792" y="484"/>
                        <a:pt x="811" y="627"/>
                      </a:cubicBezTo>
                      <a:cubicBezTo>
                        <a:pt x="812" y="640"/>
                        <a:pt x="832" y="640"/>
                        <a:pt x="831" y="62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lIns="51435" tIns="25718" rIns="51435" bIns="25718"/>
                <a:lstStyle/>
                <a:p>
                  <a:endParaRPr lang="ru-RU"/>
                </a:p>
              </p:txBody>
            </p:sp>
            <p:sp>
              <p:nvSpPr>
                <p:cNvPr id="97323" name="Freeform 37"/>
                <p:cNvSpPr>
                  <a:spLocks/>
                </p:cNvSpPr>
                <p:nvPr/>
              </p:nvSpPr>
              <p:spPr bwMode="auto">
                <a:xfrm>
                  <a:off x="3175000" y="4225925"/>
                  <a:ext cx="76200" cy="44450"/>
                </a:xfrm>
                <a:custGeom>
                  <a:avLst/>
                  <a:gdLst>
                    <a:gd name="T0" fmla="*/ 2147483646 w 1124"/>
                    <a:gd name="T1" fmla="*/ 2147483646 h 653"/>
                    <a:gd name="T2" fmla="*/ 2147483646 w 1124"/>
                    <a:gd name="T3" fmla="*/ 2147483646 h 653"/>
                    <a:gd name="T4" fmla="*/ 2147483646 w 1124"/>
                    <a:gd name="T5" fmla="*/ 2147483646 h 653"/>
                    <a:gd name="T6" fmla="*/ 2147483646 w 1124"/>
                    <a:gd name="T7" fmla="*/ 2147483646 h 653"/>
                    <a:gd name="T8" fmla="*/ 2147483646 w 1124"/>
                    <a:gd name="T9" fmla="*/ 2147483646 h 653"/>
                    <a:gd name="T10" fmla="*/ 2147483646 w 1124"/>
                    <a:gd name="T11" fmla="*/ 2147483646 h 653"/>
                    <a:gd name="T12" fmla="*/ 2147483646 w 1124"/>
                    <a:gd name="T13" fmla="*/ 2147483646 h 653"/>
                    <a:gd name="T14" fmla="*/ 2147483646 w 1124"/>
                    <a:gd name="T15" fmla="*/ 2147483646 h 653"/>
                    <a:gd name="T16" fmla="*/ 2147483646 w 1124"/>
                    <a:gd name="T17" fmla="*/ 2147483646 h 653"/>
                    <a:gd name="T18" fmla="*/ 2147483646 w 1124"/>
                    <a:gd name="T19" fmla="*/ 2147483646 h 653"/>
                    <a:gd name="T20" fmla="*/ 2147483646 w 1124"/>
                    <a:gd name="T21" fmla="*/ 2147483646 h 653"/>
                    <a:gd name="T22" fmla="*/ 2147483646 w 1124"/>
                    <a:gd name="T23" fmla="*/ 2147483646 h 653"/>
                    <a:gd name="T24" fmla="*/ 2147483646 w 1124"/>
                    <a:gd name="T25" fmla="*/ 2147483646 h 653"/>
                    <a:gd name="T26" fmla="*/ 2147483646 w 1124"/>
                    <a:gd name="T27" fmla="*/ 2147483646 h 653"/>
                    <a:gd name="T28" fmla="*/ 2147483646 w 1124"/>
                    <a:gd name="T29" fmla="*/ 2147483646 h 653"/>
                    <a:gd name="T30" fmla="*/ 2147483646 w 1124"/>
                    <a:gd name="T31" fmla="*/ 2147483646 h 65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124" h="653">
                      <a:moveTo>
                        <a:pt x="1114" y="628"/>
                      </a:moveTo>
                      <a:cubicBezTo>
                        <a:pt x="1020" y="556"/>
                        <a:pt x="981" y="442"/>
                        <a:pt x="927" y="343"/>
                      </a:cubicBezTo>
                      <a:cubicBezTo>
                        <a:pt x="874" y="246"/>
                        <a:pt x="808" y="148"/>
                        <a:pt x="718" y="83"/>
                      </a:cubicBezTo>
                      <a:cubicBezTo>
                        <a:pt x="668" y="47"/>
                        <a:pt x="611" y="26"/>
                        <a:pt x="551" y="16"/>
                      </a:cubicBezTo>
                      <a:cubicBezTo>
                        <a:pt x="494" y="6"/>
                        <a:pt x="435" y="0"/>
                        <a:pt x="377" y="3"/>
                      </a:cubicBezTo>
                      <a:cubicBezTo>
                        <a:pt x="327" y="6"/>
                        <a:pt x="276" y="15"/>
                        <a:pt x="232" y="39"/>
                      </a:cubicBezTo>
                      <a:cubicBezTo>
                        <a:pt x="182" y="67"/>
                        <a:pt x="149" y="111"/>
                        <a:pt x="125" y="161"/>
                      </a:cubicBezTo>
                      <a:cubicBezTo>
                        <a:pt x="63" y="290"/>
                        <a:pt x="0" y="438"/>
                        <a:pt x="24" y="584"/>
                      </a:cubicBezTo>
                      <a:cubicBezTo>
                        <a:pt x="26" y="596"/>
                        <a:pt x="46" y="591"/>
                        <a:pt x="44" y="578"/>
                      </a:cubicBezTo>
                      <a:cubicBezTo>
                        <a:pt x="21" y="446"/>
                        <a:pt x="77" y="317"/>
                        <a:pt x="130" y="199"/>
                      </a:cubicBezTo>
                      <a:cubicBezTo>
                        <a:pt x="153" y="147"/>
                        <a:pt x="180" y="95"/>
                        <a:pt x="230" y="64"/>
                      </a:cubicBezTo>
                      <a:cubicBezTo>
                        <a:pt x="274" y="36"/>
                        <a:pt x="326" y="26"/>
                        <a:pt x="377" y="23"/>
                      </a:cubicBezTo>
                      <a:cubicBezTo>
                        <a:pt x="490" y="18"/>
                        <a:pt x="614" y="33"/>
                        <a:pt x="708" y="100"/>
                      </a:cubicBezTo>
                      <a:cubicBezTo>
                        <a:pt x="797" y="164"/>
                        <a:pt x="861" y="263"/>
                        <a:pt x="912" y="358"/>
                      </a:cubicBezTo>
                      <a:cubicBezTo>
                        <a:pt x="968" y="461"/>
                        <a:pt x="1008" y="572"/>
                        <a:pt x="1104" y="645"/>
                      </a:cubicBezTo>
                      <a:cubicBezTo>
                        <a:pt x="1114" y="653"/>
                        <a:pt x="1124" y="635"/>
                        <a:pt x="1114" y="62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lIns="51435" tIns="25718" rIns="51435" bIns="25718"/>
                <a:lstStyle/>
                <a:p>
                  <a:endParaRPr lang="ru-RU"/>
                </a:p>
              </p:txBody>
            </p:sp>
            <p:sp>
              <p:nvSpPr>
                <p:cNvPr id="97324" name="Freeform 38"/>
                <p:cNvSpPr>
                  <a:spLocks/>
                </p:cNvSpPr>
                <p:nvPr/>
              </p:nvSpPr>
              <p:spPr bwMode="auto">
                <a:xfrm>
                  <a:off x="3081338" y="4249738"/>
                  <a:ext cx="73025" cy="36513"/>
                </a:xfrm>
                <a:custGeom>
                  <a:avLst/>
                  <a:gdLst>
                    <a:gd name="T0" fmla="*/ 2147483646 w 1066"/>
                    <a:gd name="T1" fmla="*/ 2147483646 h 542"/>
                    <a:gd name="T2" fmla="*/ 2147483646 w 1066"/>
                    <a:gd name="T3" fmla="*/ 2147483646 h 542"/>
                    <a:gd name="T4" fmla="*/ 2147483646 w 1066"/>
                    <a:gd name="T5" fmla="*/ 2147483646 h 542"/>
                    <a:gd name="T6" fmla="*/ 2147483646 w 1066"/>
                    <a:gd name="T7" fmla="*/ 2147483646 h 542"/>
                    <a:gd name="T8" fmla="*/ 2147483646 w 1066"/>
                    <a:gd name="T9" fmla="*/ 2147483646 h 542"/>
                    <a:gd name="T10" fmla="*/ 2147483646 w 1066"/>
                    <a:gd name="T11" fmla="*/ 2147483646 h 542"/>
                    <a:gd name="T12" fmla="*/ 2147483646 w 1066"/>
                    <a:gd name="T13" fmla="*/ 2147483646 h 542"/>
                    <a:gd name="T14" fmla="*/ 2147483646 w 1066"/>
                    <a:gd name="T15" fmla="*/ 2147483646 h 542"/>
                    <a:gd name="T16" fmla="*/ 2147483646 w 1066"/>
                    <a:gd name="T17" fmla="*/ 2147483646 h 542"/>
                    <a:gd name="T18" fmla="*/ 2147483646 w 1066"/>
                    <a:gd name="T19" fmla="*/ 2147483646 h 542"/>
                    <a:gd name="T20" fmla="*/ 2147483646 w 1066"/>
                    <a:gd name="T21" fmla="*/ 2147483646 h 542"/>
                    <a:gd name="T22" fmla="*/ 2147483646 w 1066"/>
                    <a:gd name="T23" fmla="*/ 2147483646 h 542"/>
                    <a:gd name="T24" fmla="*/ 2147483646 w 1066"/>
                    <a:gd name="T25" fmla="*/ 2147483646 h 542"/>
                    <a:gd name="T26" fmla="*/ 2147483646 w 1066"/>
                    <a:gd name="T27" fmla="*/ 2147483646 h 542"/>
                    <a:gd name="T28" fmla="*/ 2147483646 w 1066"/>
                    <a:gd name="T29" fmla="*/ 2147483646 h 542"/>
                    <a:gd name="T30" fmla="*/ 2147483646 w 1066"/>
                    <a:gd name="T31" fmla="*/ 2147483646 h 542"/>
                    <a:gd name="T32" fmla="*/ 2147483646 w 1066"/>
                    <a:gd name="T33" fmla="*/ 2147483646 h 54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066" h="542">
                      <a:moveTo>
                        <a:pt x="1053" y="406"/>
                      </a:moveTo>
                      <a:cubicBezTo>
                        <a:pt x="1010" y="395"/>
                        <a:pt x="984" y="347"/>
                        <a:pt x="959" y="314"/>
                      </a:cubicBezTo>
                      <a:cubicBezTo>
                        <a:pt x="931" y="277"/>
                        <a:pt x="896" y="246"/>
                        <a:pt x="859" y="217"/>
                      </a:cubicBezTo>
                      <a:cubicBezTo>
                        <a:pt x="778" y="152"/>
                        <a:pt x="687" y="100"/>
                        <a:pt x="590" y="63"/>
                      </a:cubicBezTo>
                      <a:cubicBezTo>
                        <a:pt x="497" y="28"/>
                        <a:pt x="393" y="0"/>
                        <a:pt x="292" y="13"/>
                      </a:cubicBezTo>
                      <a:cubicBezTo>
                        <a:pt x="245" y="19"/>
                        <a:pt x="199" y="36"/>
                        <a:pt x="162" y="67"/>
                      </a:cubicBezTo>
                      <a:cubicBezTo>
                        <a:pt x="122" y="99"/>
                        <a:pt x="93" y="144"/>
                        <a:pt x="70" y="190"/>
                      </a:cubicBezTo>
                      <a:cubicBezTo>
                        <a:pt x="18" y="294"/>
                        <a:pt x="0" y="418"/>
                        <a:pt x="39" y="529"/>
                      </a:cubicBezTo>
                      <a:cubicBezTo>
                        <a:pt x="43" y="542"/>
                        <a:pt x="62" y="536"/>
                        <a:pt x="58" y="524"/>
                      </a:cubicBezTo>
                      <a:cubicBezTo>
                        <a:pt x="24" y="425"/>
                        <a:pt x="35" y="316"/>
                        <a:pt x="77" y="221"/>
                      </a:cubicBezTo>
                      <a:cubicBezTo>
                        <a:pt x="98" y="175"/>
                        <a:pt x="125" y="129"/>
                        <a:pt x="161" y="94"/>
                      </a:cubicBezTo>
                      <a:cubicBezTo>
                        <a:pt x="200" y="57"/>
                        <a:pt x="249" y="38"/>
                        <a:pt x="301" y="32"/>
                      </a:cubicBezTo>
                      <a:cubicBezTo>
                        <a:pt x="399" y="21"/>
                        <a:pt x="501" y="50"/>
                        <a:pt x="591" y="85"/>
                      </a:cubicBezTo>
                      <a:cubicBezTo>
                        <a:pt x="687" y="122"/>
                        <a:pt x="776" y="174"/>
                        <a:pt x="856" y="239"/>
                      </a:cubicBezTo>
                      <a:cubicBezTo>
                        <a:pt x="895" y="272"/>
                        <a:pt x="928" y="305"/>
                        <a:pt x="958" y="345"/>
                      </a:cubicBezTo>
                      <a:cubicBezTo>
                        <a:pt x="981" y="377"/>
                        <a:pt x="1008" y="415"/>
                        <a:pt x="1048" y="425"/>
                      </a:cubicBezTo>
                      <a:cubicBezTo>
                        <a:pt x="1060" y="428"/>
                        <a:pt x="1066" y="409"/>
                        <a:pt x="1053" y="40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lIns="51435" tIns="25718" rIns="51435" bIns="25718"/>
                <a:lstStyle/>
                <a:p>
                  <a:endParaRPr lang="ru-RU"/>
                </a:p>
              </p:txBody>
            </p:sp>
            <p:sp>
              <p:nvSpPr>
                <p:cNvPr id="97325" name="Freeform 39"/>
                <p:cNvSpPr>
                  <a:spLocks/>
                </p:cNvSpPr>
                <p:nvPr/>
              </p:nvSpPr>
              <p:spPr bwMode="auto">
                <a:xfrm>
                  <a:off x="2733675" y="3954463"/>
                  <a:ext cx="38100" cy="98425"/>
                </a:xfrm>
                <a:custGeom>
                  <a:avLst/>
                  <a:gdLst>
                    <a:gd name="T0" fmla="*/ 2147483646 w 548"/>
                    <a:gd name="T1" fmla="*/ 2147483646 h 1451"/>
                    <a:gd name="T2" fmla="*/ 2147483646 w 548"/>
                    <a:gd name="T3" fmla="*/ 2147483646 h 1451"/>
                    <a:gd name="T4" fmla="*/ 2147483646 w 548"/>
                    <a:gd name="T5" fmla="*/ 2147483646 h 1451"/>
                    <a:gd name="T6" fmla="*/ 2147483646 w 548"/>
                    <a:gd name="T7" fmla="*/ 2147483646 h 1451"/>
                    <a:gd name="T8" fmla="*/ 2147483646 w 548"/>
                    <a:gd name="T9" fmla="*/ 2147483646 h 1451"/>
                    <a:gd name="T10" fmla="*/ 2147483646 w 548"/>
                    <a:gd name="T11" fmla="*/ 2147483646 h 1451"/>
                    <a:gd name="T12" fmla="*/ 2147483646 w 548"/>
                    <a:gd name="T13" fmla="*/ 2147483646 h 1451"/>
                    <a:gd name="T14" fmla="*/ 2147483646 w 548"/>
                    <a:gd name="T15" fmla="*/ 2147483646 h 1451"/>
                    <a:gd name="T16" fmla="*/ 2147483646 w 548"/>
                    <a:gd name="T17" fmla="*/ 2147483646 h 1451"/>
                    <a:gd name="T18" fmla="*/ 2147483646 w 548"/>
                    <a:gd name="T19" fmla="*/ 2147483646 h 1451"/>
                    <a:gd name="T20" fmla="*/ 2147483646 w 548"/>
                    <a:gd name="T21" fmla="*/ 2147483646 h 1451"/>
                    <a:gd name="T22" fmla="*/ 2147483646 w 548"/>
                    <a:gd name="T23" fmla="*/ 2147483646 h 145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548" h="1451">
                      <a:moveTo>
                        <a:pt x="126" y="1440"/>
                      </a:moveTo>
                      <a:cubicBezTo>
                        <a:pt x="262" y="1222"/>
                        <a:pt x="376" y="990"/>
                        <a:pt x="465" y="749"/>
                      </a:cubicBezTo>
                      <a:cubicBezTo>
                        <a:pt x="488" y="688"/>
                        <a:pt x="510" y="627"/>
                        <a:pt x="527" y="564"/>
                      </a:cubicBezTo>
                      <a:cubicBezTo>
                        <a:pt x="542" y="508"/>
                        <a:pt x="548" y="450"/>
                        <a:pt x="534" y="393"/>
                      </a:cubicBezTo>
                      <a:cubicBezTo>
                        <a:pt x="510" y="291"/>
                        <a:pt x="435" y="204"/>
                        <a:pt x="348" y="149"/>
                      </a:cubicBezTo>
                      <a:cubicBezTo>
                        <a:pt x="247" y="84"/>
                        <a:pt x="130" y="43"/>
                        <a:pt x="17" y="4"/>
                      </a:cubicBezTo>
                      <a:cubicBezTo>
                        <a:pt x="5" y="0"/>
                        <a:pt x="0" y="19"/>
                        <a:pt x="12" y="23"/>
                      </a:cubicBezTo>
                      <a:cubicBezTo>
                        <a:pt x="198" y="88"/>
                        <a:pt x="438" y="164"/>
                        <a:pt x="507" y="371"/>
                      </a:cubicBezTo>
                      <a:cubicBezTo>
                        <a:pt x="547" y="490"/>
                        <a:pt x="494" y="612"/>
                        <a:pt x="453" y="723"/>
                      </a:cubicBezTo>
                      <a:cubicBezTo>
                        <a:pt x="411" y="839"/>
                        <a:pt x="363" y="953"/>
                        <a:pt x="310" y="1065"/>
                      </a:cubicBezTo>
                      <a:cubicBezTo>
                        <a:pt x="250" y="1190"/>
                        <a:pt x="182" y="1312"/>
                        <a:pt x="108" y="1430"/>
                      </a:cubicBezTo>
                      <a:cubicBezTo>
                        <a:pt x="102" y="1441"/>
                        <a:pt x="119" y="1451"/>
                        <a:pt x="126" y="144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lIns="51435" tIns="25718" rIns="51435" bIns="25718"/>
                <a:lstStyle/>
                <a:p>
                  <a:endParaRPr lang="ru-RU"/>
                </a:p>
              </p:txBody>
            </p:sp>
          </p:grpSp>
          <p:sp>
            <p:nvSpPr>
              <p:cNvPr id="31" name="Freeform 30"/>
              <p:cNvSpPr/>
              <p:nvPr/>
            </p:nvSpPr>
            <p:spPr>
              <a:xfrm>
                <a:off x="2601255" y="3248791"/>
                <a:ext cx="564345" cy="408062"/>
              </a:xfrm>
              <a:custGeom>
                <a:avLst/>
                <a:gdLst>
                  <a:gd name="connsiteX0" fmla="*/ 161365 w 564776"/>
                  <a:gd name="connsiteY0" fmla="*/ 410135 h 410135"/>
                  <a:gd name="connsiteX1" fmla="*/ 161365 w 564776"/>
                  <a:gd name="connsiteY1" fmla="*/ 410135 h 410135"/>
                  <a:gd name="connsiteX2" fmla="*/ 0 w 564776"/>
                  <a:gd name="connsiteY2" fmla="*/ 322729 h 410135"/>
                  <a:gd name="connsiteX3" fmla="*/ 248770 w 564776"/>
                  <a:gd name="connsiteY3" fmla="*/ 262217 h 410135"/>
                  <a:gd name="connsiteX4" fmla="*/ 174812 w 564776"/>
                  <a:gd name="connsiteY4" fmla="*/ 47064 h 410135"/>
                  <a:gd name="connsiteX5" fmla="*/ 389965 w 564776"/>
                  <a:gd name="connsiteY5" fmla="*/ 107576 h 410135"/>
                  <a:gd name="connsiteX6" fmla="*/ 477370 w 564776"/>
                  <a:gd name="connsiteY6" fmla="*/ 0 h 410135"/>
                  <a:gd name="connsiteX7" fmla="*/ 564776 w 564776"/>
                  <a:gd name="connsiteY7" fmla="*/ 67235 h 410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4776" h="410135">
                    <a:moveTo>
                      <a:pt x="161365" y="410135"/>
                    </a:moveTo>
                    <a:lnTo>
                      <a:pt x="161365" y="410135"/>
                    </a:lnTo>
                    <a:lnTo>
                      <a:pt x="0" y="322729"/>
                    </a:lnTo>
                    <a:lnTo>
                      <a:pt x="248770" y="262217"/>
                    </a:lnTo>
                    <a:lnTo>
                      <a:pt x="174812" y="47064"/>
                    </a:lnTo>
                    <a:lnTo>
                      <a:pt x="389965" y="107576"/>
                    </a:lnTo>
                    <a:lnTo>
                      <a:pt x="477370" y="0"/>
                    </a:lnTo>
                    <a:lnTo>
                      <a:pt x="564776" y="67235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57168">
                  <a:defRPr/>
                </a:pPr>
                <a:endParaRPr lang="en-GB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Freeform 31"/>
              <p:cNvSpPr/>
              <p:nvPr/>
            </p:nvSpPr>
            <p:spPr>
              <a:xfrm rot="8100000">
                <a:off x="3272369" y="3592020"/>
                <a:ext cx="564345" cy="408062"/>
              </a:xfrm>
              <a:custGeom>
                <a:avLst/>
                <a:gdLst>
                  <a:gd name="connsiteX0" fmla="*/ 161365 w 564776"/>
                  <a:gd name="connsiteY0" fmla="*/ 410135 h 410135"/>
                  <a:gd name="connsiteX1" fmla="*/ 161365 w 564776"/>
                  <a:gd name="connsiteY1" fmla="*/ 410135 h 410135"/>
                  <a:gd name="connsiteX2" fmla="*/ 0 w 564776"/>
                  <a:gd name="connsiteY2" fmla="*/ 322729 h 410135"/>
                  <a:gd name="connsiteX3" fmla="*/ 248770 w 564776"/>
                  <a:gd name="connsiteY3" fmla="*/ 262217 h 410135"/>
                  <a:gd name="connsiteX4" fmla="*/ 174812 w 564776"/>
                  <a:gd name="connsiteY4" fmla="*/ 47064 h 410135"/>
                  <a:gd name="connsiteX5" fmla="*/ 389965 w 564776"/>
                  <a:gd name="connsiteY5" fmla="*/ 107576 h 410135"/>
                  <a:gd name="connsiteX6" fmla="*/ 477370 w 564776"/>
                  <a:gd name="connsiteY6" fmla="*/ 0 h 410135"/>
                  <a:gd name="connsiteX7" fmla="*/ 564776 w 564776"/>
                  <a:gd name="connsiteY7" fmla="*/ 67235 h 410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4776" h="410135">
                    <a:moveTo>
                      <a:pt x="161365" y="410135"/>
                    </a:moveTo>
                    <a:lnTo>
                      <a:pt x="161365" y="410135"/>
                    </a:lnTo>
                    <a:lnTo>
                      <a:pt x="0" y="322729"/>
                    </a:lnTo>
                    <a:lnTo>
                      <a:pt x="248770" y="262217"/>
                    </a:lnTo>
                    <a:lnTo>
                      <a:pt x="174812" y="47064"/>
                    </a:lnTo>
                    <a:lnTo>
                      <a:pt x="389965" y="107576"/>
                    </a:lnTo>
                    <a:lnTo>
                      <a:pt x="477370" y="0"/>
                    </a:lnTo>
                    <a:lnTo>
                      <a:pt x="564776" y="67235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57168">
                  <a:defRPr/>
                </a:pPr>
                <a:endParaRPr lang="en-GB" sz="9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42" name="Triangle 106">
            <a:extLst>
              <a:ext uri="{FF2B5EF4-FFF2-40B4-BE49-F238E27FC236}">
                <a16:creationId xmlns="" xmlns:a16="http://schemas.microsoft.com/office/drawing/2014/main" id="{90C27BB5-C1E8-754C-863B-5E6E153C6199}"/>
              </a:ext>
            </a:extLst>
          </p:cNvPr>
          <p:cNvSpPr/>
          <p:nvPr/>
        </p:nvSpPr>
        <p:spPr>
          <a:xfrm rot="5400000">
            <a:off x="7439819" y="3774282"/>
            <a:ext cx="57150" cy="4921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>
              <a:defRPr/>
            </a:pPr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43" name="Triangle 107">
            <a:extLst>
              <a:ext uri="{FF2B5EF4-FFF2-40B4-BE49-F238E27FC236}">
                <a16:creationId xmlns="" xmlns:a16="http://schemas.microsoft.com/office/drawing/2014/main" id="{9D2ECF4C-400C-204E-9452-95977D3114C7}"/>
              </a:ext>
            </a:extLst>
          </p:cNvPr>
          <p:cNvSpPr/>
          <p:nvPr/>
        </p:nvSpPr>
        <p:spPr>
          <a:xfrm rot="16200000" flipH="1">
            <a:off x="3898107" y="3515520"/>
            <a:ext cx="69850" cy="6508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>
              <a:defRPr/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44" name="Freeform 43"/>
          <p:cNvSpPr>
            <a:spLocks/>
          </p:cNvSpPr>
          <p:nvPr/>
        </p:nvSpPr>
        <p:spPr bwMode="auto">
          <a:xfrm>
            <a:off x="8749245" y="2177752"/>
            <a:ext cx="3606078" cy="882486"/>
          </a:xfrm>
          <a:custGeom>
            <a:avLst/>
            <a:gdLst>
              <a:gd name="T0" fmla="*/ 0 w 2961820"/>
              <a:gd name="T1" fmla="*/ 0 h 925568"/>
              <a:gd name="T2" fmla="*/ 36292 w 2961820"/>
              <a:gd name="T3" fmla="*/ 0 h 925568"/>
              <a:gd name="T4" fmla="*/ 36292 w 2961820"/>
              <a:gd name="T5" fmla="*/ 190320 h 925568"/>
              <a:gd name="T6" fmla="*/ 0 w 2961820"/>
              <a:gd name="T7" fmla="*/ 190320 h 925568"/>
              <a:gd name="T8" fmla="*/ 0 w 2961820"/>
              <a:gd name="T9" fmla="*/ 0 h 9255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61820"/>
              <a:gd name="T16" fmla="*/ 0 h 925568"/>
              <a:gd name="T17" fmla="*/ 2961820 w 2961820"/>
              <a:gd name="T18" fmla="*/ 925568 h 9255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61820" h="925568">
                <a:moveTo>
                  <a:pt x="0" y="0"/>
                </a:moveTo>
                <a:lnTo>
                  <a:pt x="2961820" y="0"/>
                </a:lnTo>
                <a:lnTo>
                  <a:pt x="2961820" y="925568"/>
                </a:lnTo>
                <a:lnTo>
                  <a:pt x="0" y="92556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75"/>
              </a:spcAft>
              <a:buNone/>
            </a:pPr>
            <a:r>
              <a:rPr lang="ru-RU" altLang="ru-RU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Деформация </a:t>
            </a:r>
            <a:r>
              <a:rPr lang="ru-RU" altLang="ru-RU" sz="2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суставов</a:t>
            </a:r>
            <a:endParaRPr lang="en-GB" altLang="ru-RU" sz="24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450"/>
              </a:spcAft>
              <a:buNone/>
            </a:pPr>
            <a:r>
              <a:rPr lang="ru-RU" altLang="ru-RU" sz="2400" i="1" dirty="0">
                <a:solidFill>
                  <a:srgbClr val="0460A9"/>
                </a:solidFill>
              </a:rPr>
              <a:t>ОШ</a:t>
            </a:r>
            <a:r>
              <a:rPr lang="en-GB" altLang="ru-RU" sz="2400" i="1" dirty="0">
                <a:solidFill>
                  <a:srgbClr val="0460A9"/>
                </a:solidFill>
              </a:rPr>
              <a:t> 2.3</a:t>
            </a:r>
          </a:p>
        </p:txBody>
      </p: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7744907" y="4579997"/>
            <a:ext cx="1029638" cy="971058"/>
            <a:chOff x="10523311" y="3904675"/>
            <a:chExt cx="694567" cy="694567"/>
          </a:xfrm>
        </p:grpSpPr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F74E26F9-D2C3-FC41-B070-B5D18C018E05}"/>
                </a:ext>
              </a:extLst>
            </p:cNvPr>
            <p:cNvSpPr/>
            <p:nvPr/>
          </p:nvSpPr>
          <p:spPr>
            <a:xfrm>
              <a:off x="10523311" y="3904675"/>
              <a:ext cx="694567" cy="694567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8">
                <a:defRPr/>
              </a:pPr>
              <a:endParaRPr lang="en-US" sz="900">
                <a:solidFill>
                  <a:srgbClr val="000000"/>
                </a:solidFill>
              </a:endParaRP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10742352" y="4060295"/>
              <a:ext cx="283971" cy="383325"/>
              <a:chOff x="7391400" y="242888"/>
              <a:chExt cx="377825" cy="500063"/>
            </a:xfrm>
            <a:solidFill>
              <a:schemeClr val="bg1"/>
            </a:solidFill>
          </p:grpSpPr>
          <p:sp>
            <p:nvSpPr>
              <p:cNvPr id="48" name="Freeform 117"/>
              <p:cNvSpPr>
                <a:spLocks/>
              </p:cNvSpPr>
              <p:nvPr/>
            </p:nvSpPr>
            <p:spPr bwMode="auto">
              <a:xfrm>
                <a:off x="7391400" y="242888"/>
                <a:ext cx="377825" cy="500063"/>
              </a:xfrm>
              <a:custGeom>
                <a:avLst/>
                <a:gdLst>
                  <a:gd name="T0" fmla="*/ 104 w 190"/>
                  <a:gd name="T1" fmla="*/ 234 h 251"/>
                  <a:gd name="T2" fmla="*/ 104 w 190"/>
                  <a:gd name="T3" fmla="*/ 251 h 251"/>
                  <a:gd name="T4" fmla="*/ 101 w 190"/>
                  <a:gd name="T5" fmla="*/ 251 h 251"/>
                  <a:gd name="T6" fmla="*/ 11 w 190"/>
                  <a:gd name="T7" fmla="*/ 251 h 251"/>
                  <a:gd name="T8" fmla="*/ 0 w 190"/>
                  <a:gd name="T9" fmla="*/ 240 h 251"/>
                  <a:gd name="T10" fmla="*/ 0 w 190"/>
                  <a:gd name="T11" fmla="*/ 12 h 251"/>
                  <a:gd name="T12" fmla="*/ 0 w 190"/>
                  <a:gd name="T13" fmla="*/ 10 h 251"/>
                  <a:gd name="T14" fmla="*/ 10 w 190"/>
                  <a:gd name="T15" fmla="*/ 0 h 251"/>
                  <a:gd name="T16" fmla="*/ 53 w 190"/>
                  <a:gd name="T17" fmla="*/ 0 h 251"/>
                  <a:gd name="T18" fmla="*/ 179 w 190"/>
                  <a:gd name="T19" fmla="*/ 0 h 251"/>
                  <a:gd name="T20" fmla="*/ 186 w 190"/>
                  <a:gd name="T21" fmla="*/ 2 h 251"/>
                  <a:gd name="T22" fmla="*/ 190 w 190"/>
                  <a:gd name="T23" fmla="*/ 10 h 251"/>
                  <a:gd name="T24" fmla="*/ 190 w 190"/>
                  <a:gd name="T25" fmla="*/ 87 h 251"/>
                  <a:gd name="T26" fmla="*/ 190 w 190"/>
                  <a:gd name="T27" fmla="*/ 132 h 251"/>
                  <a:gd name="T28" fmla="*/ 190 w 190"/>
                  <a:gd name="T29" fmla="*/ 135 h 251"/>
                  <a:gd name="T30" fmla="*/ 172 w 190"/>
                  <a:gd name="T31" fmla="*/ 135 h 251"/>
                  <a:gd name="T32" fmla="*/ 172 w 190"/>
                  <a:gd name="T33" fmla="*/ 18 h 251"/>
                  <a:gd name="T34" fmla="*/ 18 w 190"/>
                  <a:gd name="T35" fmla="*/ 18 h 251"/>
                  <a:gd name="T36" fmla="*/ 18 w 190"/>
                  <a:gd name="T37" fmla="*/ 234 h 251"/>
                  <a:gd name="T38" fmla="*/ 104 w 190"/>
                  <a:gd name="T39" fmla="*/ 234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0" h="251">
                    <a:moveTo>
                      <a:pt x="104" y="234"/>
                    </a:moveTo>
                    <a:cubicBezTo>
                      <a:pt x="104" y="240"/>
                      <a:pt x="104" y="245"/>
                      <a:pt x="104" y="251"/>
                    </a:cubicBezTo>
                    <a:cubicBezTo>
                      <a:pt x="103" y="251"/>
                      <a:pt x="102" y="251"/>
                      <a:pt x="101" y="251"/>
                    </a:cubicBezTo>
                    <a:cubicBezTo>
                      <a:pt x="71" y="251"/>
                      <a:pt x="41" y="251"/>
                      <a:pt x="11" y="251"/>
                    </a:cubicBezTo>
                    <a:cubicBezTo>
                      <a:pt x="3" y="251"/>
                      <a:pt x="0" y="248"/>
                      <a:pt x="0" y="240"/>
                    </a:cubicBezTo>
                    <a:cubicBezTo>
                      <a:pt x="0" y="164"/>
                      <a:pt x="0" y="88"/>
                      <a:pt x="0" y="12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0" y="3"/>
                      <a:pt x="4" y="0"/>
                      <a:pt x="10" y="0"/>
                    </a:cubicBezTo>
                    <a:cubicBezTo>
                      <a:pt x="24" y="0"/>
                      <a:pt x="39" y="0"/>
                      <a:pt x="53" y="0"/>
                    </a:cubicBezTo>
                    <a:cubicBezTo>
                      <a:pt x="95" y="0"/>
                      <a:pt x="137" y="0"/>
                      <a:pt x="179" y="0"/>
                    </a:cubicBezTo>
                    <a:cubicBezTo>
                      <a:pt x="181" y="0"/>
                      <a:pt x="184" y="0"/>
                      <a:pt x="186" y="2"/>
                    </a:cubicBezTo>
                    <a:cubicBezTo>
                      <a:pt x="189" y="3"/>
                      <a:pt x="190" y="6"/>
                      <a:pt x="190" y="10"/>
                    </a:cubicBezTo>
                    <a:cubicBezTo>
                      <a:pt x="190" y="35"/>
                      <a:pt x="190" y="61"/>
                      <a:pt x="190" y="87"/>
                    </a:cubicBezTo>
                    <a:cubicBezTo>
                      <a:pt x="190" y="102"/>
                      <a:pt x="190" y="117"/>
                      <a:pt x="190" y="132"/>
                    </a:cubicBezTo>
                    <a:cubicBezTo>
                      <a:pt x="190" y="133"/>
                      <a:pt x="190" y="134"/>
                      <a:pt x="190" y="135"/>
                    </a:cubicBezTo>
                    <a:cubicBezTo>
                      <a:pt x="184" y="135"/>
                      <a:pt x="178" y="135"/>
                      <a:pt x="172" y="135"/>
                    </a:cubicBezTo>
                    <a:cubicBezTo>
                      <a:pt x="172" y="96"/>
                      <a:pt x="172" y="57"/>
                      <a:pt x="172" y="18"/>
                    </a:cubicBezTo>
                    <a:cubicBezTo>
                      <a:pt x="121" y="18"/>
                      <a:pt x="70" y="18"/>
                      <a:pt x="18" y="18"/>
                    </a:cubicBezTo>
                    <a:cubicBezTo>
                      <a:pt x="18" y="89"/>
                      <a:pt x="18" y="161"/>
                      <a:pt x="18" y="234"/>
                    </a:cubicBezTo>
                    <a:cubicBezTo>
                      <a:pt x="47" y="234"/>
                      <a:pt x="75" y="234"/>
                      <a:pt x="104" y="23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defTabSz="257168">
                  <a:defRPr/>
                </a:pPr>
                <a:endParaRPr lang="en-GB" sz="9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9" name="Freeform 118"/>
              <p:cNvSpPr>
                <a:spLocks noEditPoints="1"/>
              </p:cNvSpPr>
              <p:nvPr/>
            </p:nvSpPr>
            <p:spPr bwMode="auto">
              <a:xfrm>
                <a:off x="7548562" y="404813"/>
                <a:ext cx="220663" cy="323850"/>
              </a:xfrm>
              <a:custGeom>
                <a:avLst/>
                <a:gdLst>
                  <a:gd name="T0" fmla="*/ 72 w 111"/>
                  <a:gd name="T1" fmla="*/ 127 h 162"/>
                  <a:gd name="T2" fmla="*/ 67 w 111"/>
                  <a:gd name="T3" fmla="*/ 136 h 162"/>
                  <a:gd name="T4" fmla="*/ 53 w 111"/>
                  <a:gd name="T5" fmla="*/ 159 h 162"/>
                  <a:gd name="T6" fmla="*/ 48 w 111"/>
                  <a:gd name="T7" fmla="*/ 162 h 162"/>
                  <a:gd name="T8" fmla="*/ 38 w 111"/>
                  <a:gd name="T9" fmla="*/ 162 h 162"/>
                  <a:gd name="T10" fmla="*/ 34 w 111"/>
                  <a:gd name="T11" fmla="*/ 156 h 162"/>
                  <a:gd name="T12" fmla="*/ 61 w 111"/>
                  <a:gd name="T13" fmla="*/ 112 h 162"/>
                  <a:gd name="T14" fmla="*/ 61 w 111"/>
                  <a:gd name="T15" fmla="*/ 107 h 162"/>
                  <a:gd name="T16" fmla="*/ 37 w 111"/>
                  <a:gd name="T17" fmla="*/ 67 h 162"/>
                  <a:gd name="T18" fmla="*/ 23 w 111"/>
                  <a:gd name="T19" fmla="*/ 59 h 162"/>
                  <a:gd name="T20" fmla="*/ 17 w 111"/>
                  <a:gd name="T21" fmla="*/ 65 h 162"/>
                  <a:gd name="T22" fmla="*/ 17 w 111"/>
                  <a:gd name="T23" fmla="*/ 95 h 162"/>
                  <a:gd name="T24" fmla="*/ 12 w 111"/>
                  <a:gd name="T25" fmla="*/ 101 h 162"/>
                  <a:gd name="T26" fmla="*/ 4 w 111"/>
                  <a:gd name="T27" fmla="*/ 101 h 162"/>
                  <a:gd name="T28" fmla="*/ 0 w 111"/>
                  <a:gd name="T29" fmla="*/ 96 h 162"/>
                  <a:gd name="T30" fmla="*/ 0 w 111"/>
                  <a:gd name="T31" fmla="*/ 4 h 162"/>
                  <a:gd name="T32" fmla="*/ 4 w 111"/>
                  <a:gd name="T33" fmla="*/ 0 h 162"/>
                  <a:gd name="T34" fmla="*/ 43 w 111"/>
                  <a:gd name="T35" fmla="*/ 1 h 162"/>
                  <a:gd name="T36" fmla="*/ 67 w 111"/>
                  <a:gd name="T37" fmla="*/ 23 h 162"/>
                  <a:gd name="T38" fmla="*/ 62 w 111"/>
                  <a:gd name="T39" fmla="*/ 47 h 162"/>
                  <a:gd name="T40" fmla="*/ 51 w 111"/>
                  <a:gd name="T41" fmla="*/ 57 h 162"/>
                  <a:gd name="T42" fmla="*/ 72 w 111"/>
                  <a:gd name="T43" fmla="*/ 93 h 162"/>
                  <a:gd name="T44" fmla="*/ 74 w 111"/>
                  <a:gd name="T45" fmla="*/ 90 h 162"/>
                  <a:gd name="T46" fmla="*/ 90 w 111"/>
                  <a:gd name="T47" fmla="*/ 65 h 162"/>
                  <a:gd name="T48" fmla="*/ 96 w 111"/>
                  <a:gd name="T49" fmla="*/ 62 h 162"/>
                  <a:gd name="T50" fmla="*/ 104 w 111"/>
                  <a:gd name="T51" fmla="*/ 62 h 162"/>
                  <a:gd name="T52" fmla="*/ 107 w 111"/>
                  <a:gd name="T53" fmla="*/ 68 h 162"/>
                  <a:gd name="T54" fmla="*/ 89 w 111"/>
                  <a:gd name="T55" fmla="*/ 98 h 162"/>
                  <a:gd name="T56" fmla="*/ 83 w 111"/>
                  <a:gd name="T57" fmla="*/ 107 h 162"/>
                  <a:gd name="T58" fmla="*/ 83 w 111"/>
                  <a:gd name="T59" fmla="*/ 111 h 162"/>
                  <a:gd name="T60" fmla="*/ 109 w 111"/>
                  <a:gd name="T61" fmla="*/ 155 h 162"/>
                  <a:gd name="T62" fmla="*/ 110 w 111"/>
                  <a:gd name="T63" fmla="*/ 157 h 162"/>
                  <a:gd name="T64" fmla="*/ 107 w 111"/>
                  <a:gd name="T65" fmla="*/ 162 h 162"/>
                  <a:gd name="T66" fmla="*/ 94 w 111"/>
                  <a:gd name="T67" fmla="*/ 162 h 162"/>
                  <a:gd name="T68" fmla="*/ 91 w 111"/>
                  <a:gd name="T69" fmla="*/ 159 h 162"/>
                  <a:gd name="T70" fmla="*/ 74 w 111"/>
                  <a:gd name="T71" fmla="*/ 130 h 162"/>
                  <a:gd name="T72" fmla="*/ 72 w 111"/>
                  <a:gd name="T73" fmla="*/ 127 h 162"/>
                  <a:gd name="T74" fmla="*/ 29 w 111"/>
                  <a:gd name="T75" fmla="*/ 17 h 162"/>
                  <a:gd name="T76" fmla="*/ 29 w 111"/>
                  <a:gd name="T77" fmla="*/ 18 h 162"/>
                  <a:gd name="T78" fmla="*/ 19 w 111"/>
                  <a:gd name="T79" fmla="*/ 18 h 162"/>
                  <a:gd name="T80" fmla="*/ 17 w 111"/>
                  <a:gd name="T81" fmla="*/ 20 h 162"/>
                  <a:gd name="T82" fmla="*/ 17 w 111"/>
                  <a:gd name="T83" fmla="*/ 39 h 162"/>
                  <a:gd name="T84" fmla="*/ 19 w 111"/>
                  <a:gd name="T85" fmla="*/ 41 h 162"/>
                  <a:gd name="T86" fmla="*/ 37 w 111"/>
                  <a:gd name="T87" fmla="*/ 41 h 162"/>
                  <a:gd name="T88" fmla="*/ 42 w 111"/>
                  <a:gd name="T89" fmla="*/ 41 h 162"/>
                  <a:gd name="T90" fmla="*/ 50 w 111"/>
                  <a:gd name="T91" fmla="*/ 29 h 162"/>
                  <a:gd name="T92" fmla="*/ 42 w 111"/>
                  <a:gd name="T93" fmla="*/ 18 h 162"/>
                  <a:gd name="T94" fmla="*/ 29 w 111"/>
                  <a:gd name="T95" fmla="*/ 17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1" h="162">
                    <a:moveTo>
                      <a:pt x="72" y="127"/>
                    </a:moveTo>
                    <a:cubicBezTo>
                      <a:pt x="70" y="130"/>
                      <a:pt x="68" y="133"/>
                      <a:pt x="67" y="136"/>
                    </a:cubicBezTo>
                    <a:cubicBezTo>
                      <a:pt x="62" y="143"/>
                      <a:pt x="57" y="151"/>
                      <a:pt x="53" y="159"/>
                    </a:cubicBezTo>
                    <a:cubicBezTo>
                      <a:pt x="52" y="161"/>
                      <a:pt x="50" y="162"/>
                      <a:pt x="48" y="162"/>
                    </a:cubicBezTo>
                    <a:cubicBezTo>
                      <a:pt x="44" y="162"/>
                      <a:pt x="41" y="162"/>
                      <a:pt x="38" y="162"/>
                    </a:cubicBezTo>
                    <a:cubicBezTo>
                      <a:pt x="33" y="162"/>
                      <a:pt x="32" y="159"/>
                      <a:pt x="34" y="156"/>
                    </a:cubicBezTo>
                    <a:cubicBezTo>
                      <a:pt x="43" y="141"/>
                      <a:pt x="52" y="127"/>
                      <a:pt x="61" y="112"/>
                    </a:cubicBezTo>
                    <a:cubicBezTo>
                      <a:pt x="62" y="110"/>
                      <a:pt x="62" y="109"/>
                      <a:pt x="61" y="107"/>
                    </a:cubicBezTo>
                    <a:cubicBezTo>
                      <a:pt x="53" y="94"/>
                      <a:pt x="45" y="80"/>
                      <a:pt x="37" y="67"/>
                    </a:cubicBezTo>
                    <a:cubicBezTo>
                      <a:pt x="34" y="61"/>
                      <a:pt x="30" y="59"/>
                      <a:pt x="23" y="59"/>
                    </a:cubicBezTo>
                    <a:cubicBezTo>
                      <a:pt x="17" y="59"/>
                      <a:pt x="17" y="59"/>
                      <a:pt x="17" y="65"/>
                    </a:cubicBezTo>
                    <a:cubicBezTo>
                      <a:pt x="17" y="75"/>
                      <a:pt x="17" y="85"/>
                      <a:pt x="17" y="95"/>
                    </a:cubicBezTo>
                    <a:cubicBezTo>
                      <a:pt x="17" y="99"/>
                      <a:pt x="15" y="101"/>
                      <a:pt x="12" y="101"/>
                    </a:cubicBezTo>
                    <a:cubicBezTo>
                      <a:pt x="9" y="101"/>
                      <a:pt x="6" y="101"/>
                      <a:pt x="4" y="101"/>
                    </a:cubicBezTo>
                    <a:cubicBezTo>
                      <a:pt x="1" y="100"/>
                      <a:pt x="0" y="99"/>
                      <a:pt x="0" y="96"/>
                    </a:cubicBezTo>
                    <a:cubicBezTo>
                      <a:pt x="0" y="66"/>
                      <a:pt x="0" y="35"/>
                      <a:pt x="0" y="4"/>
                    </a:cubicBezTo>
                    <a:cubicBezTo>
                      <a:pt x="0" y="2"/>
                      <a:pt x="1" y="0"/>
                      <a:pt x="4" y="0"/>
                    </a:cubicBezTo>
                    <a:cubicBezTo>
                      <a:pt x="17" y="0"/>
                      <a:pt x="30" y="0"/>
                      <a:pt x="43" y="1"/>
                    </a:cubicBezTo>
                    <a:cubicBezTo>
                      <a:pt x="56" y="1"/>
                      <a:pt x="65" y="9"/>
                      <a:pt x="67" y="23"/>
                    </a:cubicBezTo>
                    <a:cubicBezTo>
                      <a:pt x="69" y="32"/>
                      <a:pt x="68" y="40"/>
                      <a:pt x="62" y="47"/>
                    </a:cubicBezTo>
                    <a:cubicBezTo>
                      <a:pt x="59" y="51"/>
                      <a:pt x="55" y="54"/>
                      <a:pt x="51" y="57"/>
                    </a:cubicBezTo>
                    <a:cubicBezTo>
                      <a:pt x="58" y="68"/>
                      <a:pt x="65" y="80"/>
                      <a:pt x="72" y="93"/>
                    </a:cubicBezTo>
                    <a:cubicBezTo>
                      <a:pt x="73" y="92"/>
                      <a:pt x="74" y="91"/>
                      <a:pt x="74" y="90"/>
                    </a:cubicBezTo>
                    <a:cubicBezTo>
                      <a:pt x="79" y="82"/>
                      <a:pt x="85" y="73"/>
                      <a:pt x="90" y="65"/>
                    </a:cubicBezTo>
                    <a:cubicBezTo>
                      <a:pt x="91" y="62"/>
                      <a:pt x="93" y="61"/>
                      <a:pt x="96" y="62"/>
                    </a:cubicBezTo>
                    <a:cubicBezTo>
                      <a:pt x="98" y="62"/>
                      <a:pt x="101" y="62"/>
                      <a:pt x="104" y="62"/>
                    </a:cubicBezTo>
                    <a:cubicBezTo>
                      <a:pt x="108" y="62"/>
                      <a:pt x="109" y="64"/>
                      <a:pt x="107" y="68"/>
                    </a:cubicBezTo>
                    <a:cubicBezTo>
                      <a:pt x="101" y="78"/>
                      <a:pt x="95" y="88"/>
                      <a:pt x="89" y="98"/>
                    </a:cubicBezTo>
                    <a:cubicBezTo>
                      <a:pt x="87" y="101"/>
                      <a:pt x="85" y="104"/>
                      <a:pt x="83" y="107"/>
                    </a:cubicBezTo>
                    <a:cubicBezTo>
                      <a:pt x="83" y="108"/>
                      <a:pt x="83" y="110"/>
                      <a:pt x="83" y="111"/>
                    </a:cubicBezTo>
                    <a:cubicBezTo>
                      <a:pt x="92" y="126"/>
                      <a:pt x="100" y="140"/>
                      <a:pt x="109" y="155"/>
                    </a:cubicBezTo>
                    <a:cubicBezTo>
                      <a:pt x="109" y="156"/>
                      <a:pt x="110" y="156"/>
                      <a:pt x="110" y="157"/>
                    </a:cubicBezTo>
                    <a:cubicBezTo>
                      <a:pt x="111" y="159"/>
                      <a:pt x="110" y="162"/>
                      <a:pt x="107" y="162"/>
                    </a:cubicBezTo>
                    <a:cubicBezTo>
                      <a:pt x="103" y="162"/>
                      <a:pt x="99" y="162"/>
                      <a:pt x="94" y="162"/>
                    </a:cubicBezTo>
                    <a:cubicBezTo>
                      <a:pt x="93" y="162"/>
                      <a:pt x="91" y="160"/>
                      <a:pt x="91" y="159"/>
                    </a:cubicBezTo>
                    <a:cubicBezTo>
                      <a:pt x="85" y="149"/>
                      <a:pt x="79" y="139"/>
                      <a:pt x="74" y="130"/>
                    </a:cubicBezTo>
                    <a:cubicBezTo>
                      <a:pt x="73" y="129"/>
                      <a:pt x="73" y="128"/>
                      <a:pt x="72" y="127"/>
                    </a:cubicBezTo>
                    <a:close/>
                    <a:moveTo>
                      <a:pt x="29" y="17"/>
                    </a:moveTo>
                    <a:cubicBezTo>
                      <a:pt x="29" y="17"/>
                      <a:pt x="29" y="18"/>
                      <a:pt x="29" y="18"/>
                    </a:cubicBezTo>
                    <a:cubicBezTo>
                      <a:pt x="26" y="18"/>
                      <a:pt x="22" y="18"/>
                      <a:pt x="19" y="18"/>
                    </a:cubicBezTo>
                    <a:cubicBezTo>
                      <a:pt x="17" y="17"/>
                      <a:pt x="17" y="18"/>
                      <a:pt x="17" y="20"/>
                    </a:cubicBezTo>
                    <a:cubicBezTo>
                      <a:pt x="17" y="26"/>
                      <a:pt x="17" y="33"/>
                      <a:pt x="17" y="39"/>
                    </a:cubicBezTo>
                    <a:cubicBezTo>
                      <a:pt x="17" y="41"/>
                      <a:pt x="17" y="41"/>
                      <a:pt x="19" y="41"/>
                    </a:cubicBezTo>
                    <a:cubicBezTo>
                      <a:pt x="25" y="41"/>
                      <a:pt x="31" y="41"/>
                      <a:pt x="37" y="41"/>
                    </a:cubicBezTo>
                    <a:cubicBezTo>
                      <a:pt x="39" y="41"/>
                      <a:pt x="40" y="41"/>
                      <a:pt x="42" y="41"/>
                    </a:cubicBezTo>
                    <a:cubicBezTo>
                      <a:pt x="47" y="40"/>
                      <a:pt x="50" y="35"/>
                      <a:pt x="50" y="29"/>
                    </a:cubicBezTo>
                    <a:cubicBezTo>
                      <a:pt x="50" y="23"/>
                      <a:pt x="48" y="19"/>
                      <a:pt x="42" y="18"/>
                    </a:cubicBezTo>
                    <a:cubicBezTo>
                      <a:pt x="38" y="17"/>
                      <a:pt x="34" y="18"/>
                      <a:pt x="29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defTabSz="257168">
                  <a:defRPr/>
                </a:pPr>
                <a:endParaRPr lang="en-GB" sz="9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0" name="Freeform 119"/>
              <p:cNvSpPr>
                <a:spLocks/>
              </p:cNvSpPr>
              <p:nvPr/>
            </p:nvSpPr>
            <p:spPr bwMode="auto">
              <a:xfrm>
                <a:off x="7450137" y="325438"/>
                <a:ext cx="258763" cy="36513"/>
              </a:xfrm>
              <a:custGeom>
                <a:avLst/>
                <a:gdLst>
                  <a:gd name="T0" fmla="*/ 65 w 130"/>
                  <a:gd name="T1" fmla="*/ 1 h 18"/>
                  <a:gd name="T2" fmla="*/ 120 w 130"/>
                  <a:gd name="T3" fmla="*/ 1 h 18"/>
                  <a:gd name="T4" fmla="*/ 129 w 130"/>
                  <a:gd name="T5" fmla="*/ 12 h 18"/>
                  <a:gd name="T6" fmla="*/ 120 w 130"/>
                  <a:gd name="T7" fmla="*/ 18 h 18"/>
                  <a:gd name="T8" fmla="*/ 83 w 130"/>
                  <a:gd name="T9" fmla="*/ 18 h 18"/>
                  <a:gd name="T10" fmla="*/ 14 w 130"/>
                  <a:gd name="T11" fmla="*/ 18 h 18"/>
                  <a:gd name="T12" fmla="*/ 9 w 130"/>
                  <a:gd name="T13" fmla="*/ 18 h 18"/>
                  <a:gd name="T14" fmla="*/ 1 w 130"/>
                  <a:gd name="T15" fmla="*/ 9 h 18"/>
                  <a:gd name="T16" fmla="*/ 10 w 130"/>
                  <a:gd name="T17" fmla="*/ 1 h 18"/>
                  <a:gd name="T18" fmla="*/ 42 w 130"/>
                  <a:gd name="T19" fmla="*/ 1 h 18"/>
                  <a:gd name="T20" fmla="*/ 65 w 130"/>
                  <a:gd name="T21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0" h="18">
                    <a:moveTo>
                      <a:pt x="65" y="1"/>
                    </a:moveTo>
                    <a:cubicBezTo>
                      <a:pt x="83" y="1"/>
                      <a:pt x="102" y="1"/>
                      <a:pt x="120" y="1"/>
                    </a:cubicBezTo>
                    <a:cubicBezTo>
                      <a:pt x="126" y="1"/>
                      <a:pt x="130" y="6"/>
                      <a:pt x="129" y="12"/>
                    </a:cubicBezTo>
                    <a:cubicBezTo>
                      <a:pt x="128" y="16"/>
                      <a:pt x="125" y="18"/>
                      <a:pt x="120" y="18"/>
                    </a:cubicBezTo>
                    <a:cubicBezTo>
                      <a:pt x="107" y="18"/>
                      <a:pt x="95" y="18"/>
                      <a:pt x="83" y="18"/>
                    </a:cubicBezTo>
                    <a:cubicBezTo>
                      <a:pt x="60" y="18"/>
                      <a:pt x="37" y="18"/>
                      <a:pt x="14" y="18"/>
                    </a:cubicBezTo>
                    <a:cubicBezTo>
                      <a:pt x="12" y="18"/>
                      <a:pt x="11" y="18"/>
                      <a:pt x="9" y="18"/>
                    </a:cubicBezTo>
                    <a:cubicBezTo>
                      <a:pt x="4" y="18"/>
                      <a:pt x="0" y="14"/>
                      <a:pt x="1" y="9"/>
                    </a:cubicBezTo>
                    <a:cubicBezTo>
                      <a:pt x="1" y="4"/>
                      <a:pt x="4" y="1"/>
                      <a:pt x="10" y="1"/>
                    </a:cubicBezTo>
                    <a:cubicBezTo>
                      <a:pt x="20" y="0"/>
                      <a:pt x="31" y="1"/>
                      <a:pt x="42" y="1"/>
                    </a:cubicBezTo>
                    <a:cubicBezTo>
                      <a:pt x="50" y="1"/>
                      <a:pt x="57" y="1"/>
                      <a:pt x="65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defTabSz="257168">
                  <a:defRPr/>
                </a:pPr>
                <a:endParaRPr lang="en-GB" sz="9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1" name="Freeform 120"/>
              <p:cNvSpPr>
                <a:spLocks/>
              </p:cNvSpPr>
              <p:nvPr/>
            </p:nvSpPr>
            <p:spPr bwMode="auto">
              <a:xfrm>
                <a:off x="7453312" y="622301"/>
                <a:ext cx="203200" cy="36513"/>
              </a:xfrm>
              <a:custGeom>
                <a:avLst/>
                <a:gdLst>
                  <a:gd name="T0" fmla="*/ 54 w 102"/>
                  <a:gd name="T1" fmla="*/ 0 h 18"/>
                  <a:gd name="T2" fmla="*/ 98 w 102"/>
                  <a:gd name="T3" fmla="*/ 0 h 18"/>
                  <a:gd name="T4" fmla="*/ 100 w 102"/>
                  <a:gd name="T5" fmla="*/ 3 h 18"/>
                  <a:gd name="T6" fmla="*/ 92 w 102"/>
                  <a:gd name="T7" fmla="*/ 16 h 18"/>
                  <a:gd name="T8" fmla="*/ 89 w 102"/>
                  <a:gd name="T9" fmla="*/ 18 h 18"/>
                  <a:gd name="T10" fmla="*/ 9 w 102"/>
                  <a:gd name="T11" fmla="*/ 17 h 18"/>
                  <a:gd name="T12" fmla="*/ 0 w 102"/>
                  <a:gd name="T13" fmla="*/ 9 h 18"/>
                  <a:gd name="T14" fmla="*/ 9 w 102"/>
                  <a:gd name="T15" fmla="*/ 0 h 18"/>
                  <a:gd name="T16" fmla="*/ 54 w 102"/>
                  <a:gd name="T1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2" h="18">
                    <a:moveTo>
                      <a:pt x="54" y="0"/>
                    </a:moveTo>
                    <a:cubicBezTo>
                      <a:pt x="68" y="0"/>
                      <a:pt x="83" y="0"/>
                      <a:pt x="98" y="0"/>
                    </a:cubicBezTo>
                    <a:cubicBezTo>
                      <a:pt x="101" y="0"/>
                      <a:pt x="102" y="0"/>
                      <a:pt x="100" y="3"/>
                    </a:cubicBezTo>
                    <a:cubicBezTo>
                      <a:pt x="97" y="7"/>
                      <a:pt x="95" y="11"/>
                      <a:pt x="92" y="16"/>
                    </a:cubicBezTo>
                    <a:cubicBezTo>
                      <a:pt x="91" y="17"/>
                      <a:pt x="90" y="18"/>
                      <a:pt x="89" y="18"/>
                    </a:cubicBezTo>
                    <a:cubicBezTo>
                      <a:pt x="62" y="17"/>
                      <a:pt x="36" y="17"/>
                      <a:pt x="9" y="17"/>
                    </a:cubicBezTo>
                    <a:cubicBezTo>
                      <a:pt x="4" y="17"/>
                      <a:pt x="0" y="14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24" y="0"/>
                      <a:pt x="39" y="0"/>
                      <a:pt x="54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defTabSz="257168">
                  <a:defRPr/>
                </a:pPr>
                <a:endParaRPr lang="en-GB" sz="9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2" name="Freeform 121"/>
              <p:cNvSpPr>
                <a:spLocks/>
              </p:cNvSpPr>
              <p:nvPr/>
            </p:nvSpPr>
            <p:spPr bwMode="auto">
              <a:xfrm>
                <a:off x="7453312" y="425451"/>
                <a:ext cx="77788" cy="36513"/>
              </a:xfrm>
              <a:custGeom>
                <a:avLst/>
                <a:gdLst>
                  <a:gd name="T0" fmla="*/ 39 w 39"/>
                  <a:gd name="T1" fmla="*/ 0 h 18"/>
                  <a:gd name="T2" fmla="*/ 39 w 39"/>
                  <a:gd name="T3" fmla="*/ 17 h 18"/>
                  <a:gd name="T4" fmla="*/ 37 w 39"/>
                  <a:gd name="T5" fmla="*/ 18 h 18"/>
                  <a:gd name="T6" fmla="*/ 9 w 39"/>
                  <a:gd name="T7" fmla="*/ 18 h 18"/>
                  <a:gd name="T8" fmla="*/ 0 w 39"/>
                  <a:gd name="T9" fmla="*/ 9 h 18"/>
                  <a:gd name="T10" fmla="*/ 9 w 39"/>
                  <a:gd name="T11" fmla="*/ 0 h 18"/>
                  <a:gd name="T12" fmla="*/ 39 w 39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18">
                    <a:moveTo>
                      <a:pt x="39" y="0"/>
                    </a:moveTo>
                    <a:cubicBezTo>
                      <a:pt x="39" y="6"/>
                      <a:pt x="39" y="12"/>
                      <a:pt x="39" y="17"/>
                    </a:cubicBezTo>
                    <a:cubicBezTo>
                      <a:pt x="39" y="18"/>
                      <a:pt x="38" y="18"/>
                      <a:pt x="37" y="18"/>
                    </a:cubicBezTo>
                    <a:cubicBezTo>
                      <a:pt x="28" y="18"/>
                      <a:pt x="19" y="18"/>
                      <a:pt x="9" y="18"/>
                    </a:cubicBezTo>
                    <a:cubicBezTo>
                      <a:pt x="4" y="18"/>
                      <a:pt x="0" y="14"/>
                      <a:pt x="0" y="9"/>
                    </a:cubicBezTo>
                    <a:cubicBezTo>
                      <a:pt x="0" y="4"/>
                      <a:pt x="3" y="0"/>
                      <a:pt x="9" y="0"/>
                    </a:cubicBezTo>
                    <a:cubicBezTo>
                      <a:pt x="19" y="0"/>
                      <a:pt x="29" y="0"/>
                      <a:pt x="3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defTabSz="257168">
                  <a:defRPr/>
                </a:pPr>
                <a:endParaRPr lang="en-GB" sz="9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3" name="Freeform 122"/>
              <p:cNvSpPr>
                <a:spLocks/>
              </p:cNvSpPr>
              <p:nvPr/>
            </p:nvSpPr>
            <p:spPr bwMode="auto">
              <a:xfrm>
                <a:off x="7453312" y="523876"/>
                <a:ext cx="77788" cy="34925"/>
              </a:xfrm>
              <a:custGeom>
                <a:avLst/>
                <a:gdLst>
                  <a:gd name="T0" fmla="*/ 39 w 39"/>
                  <a:gd name="T1" fmla="*/ 18 h 18"/>
                  <a:gd name="T2" fmla="*/ 8 w 39"/>
                  <a:gd name="T3" fmla="*/ 18 h 18"/>
                  <a:gd name="T4" fmla="*/ 0 w 39"/>
                  <a:gd name="T5" fmla="*/ 9 h 18"/>
                  <a:gd name="T6" fmla="*/ 8 w 39"/>
                  <a:gd name="T7" fmla="*/ 0 h 18"/>
                  <a:gd name="T8" fmla="*/ 39 w 39"/>
                  <a:gd name="T9" fmla="*/ 0 h 18"/>
                  <a:gd name="T10" fmla="*/ 39 w 39"/>
                  <a:gd name="T1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18">
                    <a:moveTo>
                      <a:pt x="39" y="18"/>
                    </a:moveTo>
                    <a:cubicBezTo>
                      <a:pt x="29" y="18"/>
                      <a:pt x="18" y="18"/>
                      <a:pt x="8" y="18"/>
                    </a:cubicBezTo>
                    <a:cubicBezTo>
                      <a:pt x="3" y="18"/>
                      <a:pt x="0" y="14"/>
                      <a:pt x="0" y="9"/>
                    </a:cubicBezTo>
                    <a:cubicBezTo>
                      <a:pt x="0" y="5"/>
                      <a:pt x="3" y="1"/>
                      <a:pt x="8" y="0"/>
                    </a:cubicBezTo>
                    <a:cubicBezTo>
                      <a:pt x="18" y="0"/>
                      <a:pt x="29" y="0"/>
                      <a:pt x="39" y="0"/>
                    </a:cubicBezTo>
                    <a:cubicBezTo>
                      <a:pt x="39" y="6"/>
                      <a:pt x="39" y="12"/>
                      <a:pt x="39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defTabSz="257168">
                  <a:defRPr/>
                </a:pPr>
                <a:endParaRPr lang="en-GB" sz="90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grpSp>
        <p:nvGrpSpPr>
          <p:cNvPr id="54" name="Group 53"/>
          <p:cNvGrpSpPr>
            <a:grpSpLocks/>
          </p:cNvGrpSpPr>
          <p:nvPr/>
        </p:nvGrpSpPr>
        <p:grpSpPr bwMode="auto">
          <a:xfrm>
            <a:off x="7779283" y="3394334"/>
            <a:ext cx="969962" cy="862608"/>
            <a:chOff x="10270092" y="3416235"/>
            <a:chExt cx="600503" cy="600503"/>
          </a:xfrm>
        </p:grpSpPr>
        <p:sp>
          <p:nvSpPr>
            <p:cNvPr id="55" name="Oval 54">
              <a:extLst>
                <a:ext uri="{FF2B5EF4-FFF2-40B4-BE49-F238E27FC236}">
                  <a16:creationId xmlns="" xmlns:a16="http://schemas.microsoft.com/office/drawing/2014/main" id="{F6490EBD-4481-0A40-8CFD-7744098F47D3}"/>
                </a:ext>
              </a:extLst>
            </p:cNvPr>
            <p:cNvSpPr/>
            <p:nvPr/>
          </p:nvSpPr>
          <p:spPr>
            <a:xfrm>
              <a:off x="10270092" y="3416235"/>
              <a:ext cx="600503" cy="60050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8">
                <a:defRPr/>
              </a:pPr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97310" name="Freeform 108"/>
            <p:cNvSpPr>
              <a:spLocks/>
            </p:cNvSpPr>
            <p:nvPr/>
          </p:nvSpPr>
          <p:spPr bwMode="auto">
            <a:xfrm>
              <a:off x="10416047" y="3504192"/>
              <a:ext cx="314948" cy="430078"/>
            </a:xfrm>
            <a:custGeom>
              <a:avLst/>
              <a:gdLst>
                <a:gd name="T0" fmla="*/ 2147483646 w 183"/>
                <a:gd name="T1" fmla="*/ 2147483646 h 280"/>
                <a:gd name="T2" fmla="*/ 2147483646 w 183"/>
                <a:gd name="T3" fmla="*/ 2147483646 h 280"/>
                <a:gd name="T4" fmla="*/ 2147483646 w 183"/>
                <a:gd name="T5" fmla="*/ 2147483646 h 280"/>
                <a:gd name="T6" fmla="*/ 2147483646 w 183"/>
                <a:gd name="T7" fmla="*/ 2147483646 h 280"/>
                <a:gd name="T8" fmla="*/ 2147483646 w 183"/>
                <a:gd name="T9" fmla="*/ 2147483646 h 280"/>
                <a:gd name="T10" fmla="*/ 2147483646 w 183"/>
                <a:gd name="T11" fmla="*/ 2147483646 h 280"/>
                <a:gd name="T12" fmla="*/ 2147483646 w 183"/>
                <a:gd name="T13" fmla="*/ 2147483646 h 280"/>
                <a:gd name="T14" fmla="*/ 2147483646 w 183"/>
                <a:gd name="T15" fmla="*/ 2147483646 h 280"/>
                <a:gd name="T16" fmla="*/ 2147483646 w 183"/>
                <a:gd name="T17" fmla="*/ 2147483646 h 280"/>
                <a:gd name="T18" fmla="*/ 2147483646 w 183"/>
                <a:gd name="T19" fmla="*/ 2147483646 h 280"/>
                <a:gd name="T20" fmla="*/ 2147483646 w 183"/>
                <a:gd name="T21" fmla="*/ 2147483646 h 280"/>
                <a:gd name="T22" fmla="*/ 2147483646 w 183"/>
                <a:gd name="T23" fmla="*/ 2147483646 h 280"/>
                <a:gd name="T24" fmla="*/ 2147483646 w 183"/>
                <a:gd name="T25" fmla="*/ 2147483646 h 280"/>
                <a:gd name="T26" fmla="*/ 2147483646 w 183"/>
                <a:gd name="T27" fmla="*/ 2147483646 h 280"/>
                <a:gd name="T28" fmla="*/ 2147483646 w 183"/>
                <a:gd name="T29" fmla="*/ 2147483646 h 280"/>
                <a:gd name="T30" fmla="*/ 2147483646 w 183"/>
                <a:gd name="T31" fmla="*/ 2147483646 h 280"/>
                <a:gd name="T32" fmla="*/ 2147483646 w 183"/>
                <a:gd name="T33" fmla="*/ 2147483646 h 280"/>
                <a:gd name="T34" fmla="*/ 2147483646 w 183"/>
                <a:gd name="T35" fmla="*/ 2147483646 h 280"/>
                <a:gd name="T36" fmla="*/ 2147483646 w 183"/>
                <a:gd name="T37" fmla="*/ 2147483646 h 280"/>
                <a:gd name="T38" fmla="*/ 2147483646 w 183"/>
                <a:gd name="T39" fmla="*/ 2147483646 h 280"/>
                <a:gd name="T40" fmla="*/ 2147483646 w 183"/>
                <a:gd name="T41" fmla="*/ 2147483646 h 280"/>
                <a:gd name="T42" fmla="*/ 2147483646 w 183"/>
                <a:gd name="T43" fmla="*/ 2147483646 h 280"/>
                <a:gd name="T44" fmla="*/ 2147483646 w 183"/>
                <a:gd name="T45" fmla="*/ 2147483646 h 280"/>
                <a:gd name="T46" fmla="*/ 2147483646 w 183"/>
                <a:gd name="T47" fmla="*/ 2147483646 h 280"/>
                <a:gd name="T48" fmla="*/ 2147483646 w 183"/>
                <a:gd name="T49" fmla="*/ 2147483646 h 280"/>
                <a:gd name="T50" fmla="*/ 2147483646 w 183"/>
                <a:gd name="T51" fmla="*/ 2147483646 h 280"/>
                <a:gd name="T52" fmla="*/ 2147483646 w 183"/>
                <a:gd name="T53" fmla="*/ 2147483646 h 280"/>
                <a:gd name="T54" fmla="*/ 2147483646 w 183"/>
                <a:gd name="T55" fmla="*/ 2147483646 h 280"/>
                <a:gd name="T56" fmla="*/ 2147483646 w 183"/>
                <a:gd name="T57" fmla="*/ 2147483646 h 280"/>
                <a:gd name="T58" fmla="*/ 2147483646 w 183"/>
                <a:gd name="T59" fmla="*/ 2147483646 h 280"/>
                <a:gd name="T60" fmla="*/ 2147483646 w 183"/>
                <a:gd name="T61" fmla="*/ 2147483646 h 280"/>
                <a:gd name="T62" fmla="*/ 2147483646 w 183"/>
                <a:gd name="T63" fmla="*/ 2147483646 h 280"/>
                <a:gd name="T64" fmla="*/ 2147483646 w 183"/>
                <a:gd name="T65" fmla="*/ 2147483646 h 280"/>
                <a:gd name="T66" fmla="*/ 2147483646 w 183"/>
                <a:gd name="T67" fmla="*/ 2147483646 h 280"/>
                <a:gd name="T68" fmla="*/ 2147483646 w 183"/>
                <a:gd name="T69" fmla="*/ 2147483646 h 280"/>
                <a:gd name="T70" fmla="*/ 2147483646 w 183"/>
                <a:gd name="T71" fmla="*/ 2147483646 h 280"/>
                <a:gd name="T72" fmla="*/ 2147483646 w 183"/>
                <a:gd name="T73" fmla="*/ 2147483646 h 280"/>
                <a:gd name="T74" fmla="*/ 2147483646 w 183"/>
                <a:gd name="T75" fmla="*/ 2147483646 h 280"/>
                <a:gd name="T76" fmla="*/ 2147483646 w 183"/>
                <a:gd name="T77" fmla="*/ 2147483646 h 280"/>
                <a:gd name="T78" fmla="*/ 2147483646 w 183"/>
                <a:gd name="T79" fmla="*/ 2147483646 h 280"/>
                <a:gd name="T80" fmla="*/ 2147483646 w 183"/>
                <a:gd name="T81" fmla="*/ 2147483646 h 280"/>
                <a:gd name="T82" fmla="*/ 2147483646 w 183"/>
                <a:gd name="T83" fmla="*/ 2147483646 h 280"/>
                <a:gd name="T84" fmla="*/ 2147483646 w 183"/>
                <a:gd name="T85" fmla="*/ 2147483646 h 280"/>
                <a:gd name="T86" fmla="*/ 2147483646 w 183"/>
                <a:gd name="T87" fmla="*/ 2147483646 h 280"/>
                <a:gd name="T88" fmla="*/ 2147483646 w 183"/>
                <a:gd name="T89" fmla="*/ 2147483646 h 280"/>
                <a:gd name="T90" fmla="*/ 2147483646 w 183"/>
                <a:gd name="T91" fmla="*/ 2147483646 h 280"/>
                <a:gd name="T92" fmla="*/ 2147483646 w 183"/>
                <a:gd name="T93" fmla="*/ 2147483646 h 280"/>
                <a:gd name="T94" fmla="*/ 2147483646 w 183"/>
                <a:gd name="T95" fmla="*/ 2147483646 h 280"/>
                <a:gd name="T96" fmla="*/ 2147483646 w 183"/>
                <a:gd name="T97" fmla="*/ 2147483646 h 280"/>
                <a:gd name="T98" fmla="*/ 2147483646 w 183"/>
                <a:gd name="T99" fmla="*/ 2147483646 h 280"/>
                <a:gd name="T100" fmla="*/ 2147483646 w 183"/>
                <a:gd name="T101" fmla="*/ 2147483646 h 280"/>
                <a:gd name="T102" fmla="*/ 2147483646 w 183"/>
                <a:gd name="T103" fmla="*/ 2147483646 h 280"/>
                <a:gd name="T104" fmla="*/ 2147483646 w 183"/>
                <a:gd name="T105" fmla="*/ 2147483646 h 280"/>
                <a:gd name="T106" fmla="*/ 2147483646 w 183"/>
                <a:gd name="T107" fmla="*/ 2147483646 h 28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83" h="280">
                  <a:moveTo>
                    <a:pt x="109" y="146"/>
                  </a:moveTo>
                  <a:cubicBezTo>
                    <a:pt x="108" y="145"/>
                    <a:pt x="106" y="145"/>
                    <a:pt x="105" y="145"/>
                  </a:cubicBezTo>
                  <a:cubicBezTo>
                    <a:pt x="100" y="145"/>
                    <a:pt x="102" y="141"/>
                    <a:pt x="102" y="138"/>
                  </a:cubicBezTo>
                  <a:cubicBezTo>
                    <a:pt x="101" y="135"/>
                    <a:pt x="104" y="136"/>
                    <a:pt x="105" y="136"/>
                  </a:cubicBezTo>
                  <a:cubicBezTo>
                    <a:pt x="108" y="135"/>
                    <a:pt x="110" y="135"/>
                    <a:pt x="110" y="132"/>
                  </a:cubicBezTo>
                  <a:cubicBezTo>
                    <a:pt x="110" y="129"/>
                    <a:pt x="107" y="128"/>
                    <a:pt x="105" y="128"/>
                  </a:cubicBezTo>
                  <a:cubicBezTo>
                    <a:pt x="102" y="129"/>
                    <a:pt x="101" y="127"/>
                    <a:pt x="102" y="124"/>
                  </a:cubicBezTo>
                  <a:cubicBezTo>
                    <a:pt x="102" y="123"/>
                    <a:pt x="102" y="121"/>
                    <a:pt x="102" y="119"/>
                  </a:cubicBezTo>
                  <a:cubicBezTo>
                    <a:pt x="102" y="118"/>
                    <a:pt x="103" y="118"/>
                    <a:pt x="103" y="118"/>
                  </a:cubicBezTo>
                  <a:cubicBezTo>
                    <a:pt x="108" y="123"/>
                    <a:pt x="113" y="127"/>
                    <a:pt x="117" y="132"/>
                  </a:cubicBezTo>
                  <a:cubicBezTo>
                    <a:pt x="121" y="136"/>
                    <a:pt x="124" y="141"/>
                    <a:pt x="127" y="146"/>
                  </a:cubicBezTo>
                  <a:cubicBezTo>
                    <a:pt x="128" y="147"/>
                    <a:pt x="129" y="148"/>
                    <a:pt x="131" y="147"/>
                  </a:cubicBezTo>
                  <a:cubicBezTo>
                    <a:pt x="133" y="146"/>
                    <a:pt x="133" y="144"/>
                    <a:pt x="132" y="142"/>
                  </a:cubicBezTo>
                  <a:cubicBezTo>
                    <a:pt x="131" y="141"/>
                    <a:pt x="129" y="139"/>
                    <a:pt x="128" y="137"/>
                  </a:cubicBezTo>
                  <a:cubicBezTo>
                    <a:pt x="122" y="128"/>
                    <a:pt x="116" y="120"/>
                    <a:pt x="107" y="114"/>
                  </a:cubicBezTo>
                  <a:cubicBezTo>
                    <a:pt x="101" y="110"/>
                    <a:pt x="100" y="107"/>
                    <a:pt x="102" y="100"/>
                  </a:cubicBezTo>
                  <a:cubicBezTo>
                    <a:pt x="103" y="100"/>
                    <a:pt x="104" y="101"/>
                    <a:pt x="104" y="101"/>
                  </a:cubicBezTo>
                  <a:cubicBezTo>
                    <a:pt x="104" y="102"/>
                    <a:pt x="105" y="103"/>
                    <a:pt x="106" y="104"/>
                  </a:cubicBezTo>
                  <a:cubicBezTo>
                    <a:pt x="107" y="106"/>
                    <a:pt x="109" y="109"/>
                    <a:pt x="111" y="111"/>
                  </a:cubicBezTo>
                  <a:cubicBezTo>
                    <a:pt x="122" y="125"/>
                    <a:pt x="134" y="138"/>
                    <a:pt x="148" y="149"/>
                  </a:cubicBezTo>
                  <a:cubicBezTo>
                    <a:pt x="152" y="152"/>
                    <a:pt x="157" y="155"/>
                    <a:pt x="162" y="156"/>
                  </a:cubicBezTo>
                  <a:cubicBezTo>
                    <a:pt x="168" y="157"/>
                    <a:pt x="173" y="154"/>
                    <a:pt x="175" y="150"/>
                  </a:cubicBezTo>
                  <a:cubicBezTo>
                    <a:pt x="176" y="148"/>
                    <a:pt x="176" y="147"/>
                    <a:pt x="175" y="146"/>
                  </a:cubicBezTo>
                  <a:cubicBezTo>
                    <a:pt x="173" y="145"/>
                    <a:pt x="172" y="146"/>
                    <a:pt x="171" y="147"/>
                  </a:cubicBezTo>
                  <a:cubicBezTo>
                    <a:pt x="166" y="152"/>
                    <a:pt x="164" y="152"/>
                    <a:pt x="158" y="149"/>
                  </a:cubicBezTo>
                  <a:cubicBezTo>
                    <a:pt x="150" y="145"/>
                    <a:pt x="144" y="139"/>
                    <a:pt x="137" y="133"/>
                  </a:cubicBezTo>
                  <a:cubicBezTo>
                    <a:pt x="140" y="132"/>
                    <a:pt x="141" y="133"/>
                    <a:pt x="142" y="134"/>
                  </a:cubicBezTo>
                  <a:cubicBezTo>
                    <a:pt x="147" y="137"/>
                    <a:pt x="152" y="140"/>
                    <a:pt x="158" y="141"/>
                  </a:cubicBezTo>
                  <a:cubicBezTo>
                    <a:pt x="167" y="143"/>
                    <a:pt x="175" y="140"/>
                    <a:pt x="179" y="132"/>
                  </a:cubicBezTo>
                  <a:cubicBezTo>
                    <a:pt x="180" y="131"/>
                    <a:pt x="180" y="129"/>
                    <a:pt x="179" y="128"/>
                  </a:cubicBezTo>
                  <a:cubicBezTo>
                    <a:pt x="177" y="127"/>
                    <a:pt x="176" y="128"/>
                    <a:pt x="175" y="129"/>
                  </a:cubicBezTo>
                  <a:cubicBezTo>
                    <a:pt x="169" y="137"/>
                    <a:pt x="164" y="138"/>
                    <a:pt x="156" y="135"/>
                  </a:cubicBezTo>
                  <a:cubicBezTo>
                    <a:pt x="145" y="131"/>
                    <a:pt x="137" y="125"/>
                    <a:pt x="128" y="117"/>
                  </a:cubicBezTo>
                  <a:cubicBezTo>
                    <a:pt x="128" y="117"/>
                    <a:pt x="128" y="116"/>
                    <a:pt x="128" y="116"/>
                  </a:cubicBezTo>
                  <a:cubicBezTo>
                    <a:pt x="129" y="115"/>
                    <a:pt x="130" y="116"/>
                    <a:pt x="132" y="117"/>
                  </a:cubicBezTo>
                  <a:cubicBezTo>
                    <a:pt x="139" y="120"/>
                    <a:pt x="146" y="123"/>
                    <a:pt x="154" y="125"/>
                  </a:cubicBezTo>
                  <a:cubicBezTo>
                    <a:pt x="166" y="127"/>
                    <a:pt x="176" y="123"/>
                    <a:pt x="181" y="114"/>
                  </a:cubicBezTo>
                  <a:cubicBezTo>
                    <a:pt x="182" y="113"/>
                    <a:pt x="183" y="111"/>
                    <a:pt x="181" y="109"/>
                  </a:cubicBezTo>
                  <a:cubicBezTo>
                    <a:pt x="178" y="108"/>
                    <a:pt x="177" y="110"/>
                    <a:pt x="177" y="112"/>
                  </a:cubicBezTo>
                  <a:cubicBezTo>
                    <a:pt x="173" y="118"/>
                    <a:pt x="168" y="120"/>
                    <a:pt x="161" y="120"/>
                  </a:cubicBezTo>
                  <a:cubicBezTo>
                    <a:pt x="156" y="120"/>
                    <a:pt x="152" y="119"/>
                    <a:pt x="147" y="118"/>
                  </a:cubicBezTo>
                  <a:cubicBezTo>
                    <a:pt x="137" y="115"/>
                    <a:pt x="128" y="109"/>
                    <a:pt x="118" y="103"/>
                  </a:cubicBezTo>
                  <a:cubicBezTo>
                    <a:pt x="116" y="101"/>
                    <a:pt x="114" y="99"/>
                    <a:pt x="112" y="98"/>
                  </a:cubicBezTo>
                  <a:cubicBezTo>
                    <a:pt x="112" y="97"/>
                    <a:pt x="111" y="97"/>
                    <a:pt x="111" y="97"/>
                  </a:cubicBezTo>
                  <a:cubicBezTo>
                    <a:pt x="111" y="96"/>
                    <a:pt x="110" y="95"/>
                    <a:pt x="109" y="94"/>
                  </a:cubicBezTo>
                  <a:cubicBezTo>
                    <a:pt x="118" y="97"/>
                    <a:pt x="126" y="102"/>
                    <a:pt x="134" y="104"/>
                  </a:cubicBezTo>
                  <a:cubicBezTo>
                    <a:pt x="139" y="106"/>
                    <a:pt x="143" y="107"/>
                    <a:pt x="148" y="108"/>
                  </a:cubicBezTo>
                  <a:cubicBezTo>
                    <a:pt x="152" y="109"/>
                    <a:pt x="156" y="108"/>
                    <a:pt x="160" y="108"/>
                  </a:cubicBezTo>
                  <a:cubicBezTo>
                    <a:pt x="169" y="108"/>
                    <a:pt x="177" y="103"/>
                    <a:pt x="182" y="95"/>
                  </a:cubicBezTo>
                  <a:cubicBezTo>
                    <a:pt x="182" y="93"/>
                    <a:pt x="183" y="91"/>
                    <a:pt x="181" y="90"/>
                  </a:cubicBezTo>
                  <a:cubicBezTo>
                    <a:pt x="179" y="89"/>
                    <a:pt x="178" y="90"/>
                    <a:pt x="177" y="92"/>
                  </a:cubicBezTo>
                  <a:cubicBezTo>
                    <a:pt x="174" y="98"/>
                    <a:pt x="169" y="101"/>
                    <a:pt x="162" y="103"/>
                  </a:cubicBezTo>
                  <a:cubicBezTo>
                    <a:pt x="158" y="103"/>
                    <a:pt x="155" y="103"/>
                    <a:pt x="151" y="103"/>
                  </a:cubicBezTo>
                  <a:cubicBezTo>
                    <a:pt x="146" y="102"/>
                    <a:pt x="141" y="101"/>
                    <a:pt x="136" y="100"/>
                  </a:cubicBezTo>
                  <a:cubicBezTo>
                    <a:pt x="126" y="96"/>
                    <a:pt x="117" y="91"/>
                    <a:pt x="108" y="86"/>
                  </a:cubicBezTo>
                  <a:cubicBezTo>
                    <a:pt x="108" y="86"/>
                    <a:pt x="107" y="86"/>
                    <a:pt x="106" y="85"/>
                  </a:cubicBezTo>
                  <a:cubicBezTo>
                    <a:pt x="106" y="79"/>
                    <a:pt x="106" y="79"/>
                    <a:pt x="111" y="81"/>
                  </a:cubicBezTo>
                  <a:cubicBezTo>
                    <a:pt x="126" y="88"/>
                    <a:pt x="141" y="92"/>
                    <a:pt x="157" y="90"/>
                  </a:cubicBezTo>
                  <a:cubicBezTo>
                    <a:pt x="167" y="89"/>
                    <a:pt x="174" y="84"/>
                    <a:pt x="179" y="76"/>
                  </a:cubicBezTo>
                  <a:cubicBezTo>
                    <a:pt x="180" y="74"/>
                    <a:pt x="182" y="72"/>
                    <a:pt x="180" y="70"/>
                  </a:cubicBezTo>
                  <a:cubicBezTo>
                    <a:pt x="177" y="69"/>
                    <a:pt x="176" y="71"/>
                    <a:pt x="175" y="73"/>
                  </a:cubicBezTo>
                  <a:cubicBezTo>
                    <a:pt x="172" y="79"/>
                    <a:pt x="166" y="83"/>
                    <a:pt x="159" y="84"/>
                  </a:cubicBezTo>
                  <a:cubicBezTo>
                    <a:pt x="153" y="86"/>
                    <a:pt x="148" y="85"/>
                    <a:pt x="142" y="85"/>
                  </a:cubicBezTo>
                  <a:cubicBezTo>
                    <a:pt x="131" y="84"/>
                    <a:pt x="122" y="80"/>
                    <a:pt x="112" y="76"/>
                  </a:cubicBezTo>
                  <a:cubicBezTo>
                    <a:pt x="111" y="75"/>
                    <a:pt x="108" y="75"/>
                    <a:pt x="107" y="73"/>
                  </a:cubicBezTo>
                  <a:cubicBezTo>
                    <a:pt x="107" y="72"/>
                    <a:pt x="107" y="70"/>
                    <a:pt x="107" y="69"/>
                  </a:cubicBezTo>
                  <a:cubicBezTo>
                    <a:pt x="108" y="69"/>
                    <a:pt x="108" y="69"/>
                    <a:pt x="109" y="69"/>
                  </a:cubicBezTo>
                  <a:cubicBezTo>
                    <a:pt x="115" y="71"/>
                    <a:pt x="121" y="71"/>
                    <a:pt x="127" y="72"/>
                  </a:cubicBezTo>
                  <a:cubicBezTo>
                    <a:pt x="139" y="73"/>
                    <a:pt x="150" y="73"/>
                    <a:pt x="161" y="68"/>
                  </a:cubicBezTo>
                  <a:cubicBezTo>
                    <a:pt x="167" y="66"/>
                    <a:pt x="173" y="61"/>
                    <a:pt x="176" y="55"/>
                  </a:cubicBezTo>
                  <a:cubicBezTo>
                    <a:pt x="177" y="53"/>
                    <a:pt x="177" y="52"/>
                    <a:pt x="175" y="51"/>
                  </a:cubicBezTo>
                  <a:cubicBezTo>
                    <a:pt x="173" y="50"/>
                    <a:pt x="172" y="51"/>
                    <a:pt x="171" y="52"/>
                  </a:cubicBezTo>
                  <a:cubicBezTo>
                    <a:pt x="170" y="55"/>
                    <a:pt x="169" y="57"/>
                    <a:pt x="167" y="59"/>
                  </a:cubicBezTo>
                  <a:cubicBezTo>
                    <a:pt x="160" y="65"/>
                    <a:pt x="152" y="66"/>
                    <a:pt x="144" y="67"/>
                  </a:cubicBezTo>
                  <a:cubicBezTo>
                    <a:pt x="132" y="68"/>
                    <a:pt x="120" y="66"/>
                    <a:pt x="109" y="64"/>
                  </a:cubicBezTo>
                  <a:cubicBezTo>
                    <a:pt x="107" y="62"/>
                    <a:pt x="108" y="59"/>
                    <a:pt x="107" y="57"/>
                  </a:cubicBezTo>
                  <a:cubicBezTo>
                    <a:pt x="108" y="56"/>
                    <a:pt x="108" y="55"/>
                    <a:pt x="108" y="54"/>
                  </a:cubicBezTo>
                  <a:cubicBezTo>
                    <a:pt x="108" y="54"/>
                    <a:pt x="108" y="54"/>
                    <a:pt x="108" y="54"/>
                  </a:cubicBezTo>
                  <a:cubicBezTo>
                    <a:pt x="114" y="54"/>
                    <a:pt x="120" y="54"/>
                    <a:pt x="126" y="54"/>
                  </a:cubicBezTo>
                  <a:cubicBezTo>
                    <a:pt x="136" y="54"/>
                    <a:pt x="146" y="53"/>
                    <a:pt x="155" y="49"/>
                  </a:cubicBezTo>
                  <a:cubicBezTo>
                    <a:pt x="161" y="46"/>
                    <a:pt x="166" y="43"/>
                    <a:pt x="169" y="38"/>
                  </a:cubicBezTo>
                  <a:cubicBezTo>
                    <a:pt x="170" y="36"/>
                    <a:pt x="171" y="35"/>
                    <a:pt x="169" y="33"/>
                  </a:cubicBezTo>
                  <a:cubicBezTo>
                    <a:pt x="167" y="32"/>
                    <a:pt x="166" y="33"/>
                    <a:pt x="165" y="34"/>
                  </a:cubicBezTo>
                  <a:cubicBezTo>
                    <a:pt x="160" y="42"/>
                    <a:pt x="152" y="45"/>
                    <a:pt x="144" y="47"/>
                  </a:cubicBezTo>
                  <a:cubicBezTo>
                    <a:pt x="133" y="49"/>
                    <a:pt x="121" y="49"/>
                    <a:pt x="110" y="49"/>
                  </a:cubicBezTo>
                  <a:cubicBezTo>
                    <a:pt x="106" y="49"/>
                    <a:pt x="107" y="46"/>
                    <a:pt x="107" y="43"/>
                  </a:cubicBezTo>
                  <a:cubicBezTo>
                    <a:pt x="107" y="37"/>
                    <a:pt x="107" y="38"/>
                    <a:pt x="113" y="37"/>
                  </a:cubicBezTo>
                  <a:cubicBezTo>
                    <a:pt x="122" y="37"/>
                    <a:pt x="131" y="36"/>
                    <a:pt x="140" y="32"/>
                  </a:cubicBezTo>
                  <a:cubicBezTo>
                    <a:pt x="147" y="30"/>
                    <a:pt x="153" y="26"/>
                    <a:pt x="157" y="20"/>
                  </a:cubicBezTo>
                  <a:cubicBezTo>
                    <a:pt x="158" y="19"/>
                    <a:pt x="159" y="17"/>
                    <a:pt x="157" y="16"/>
                  </a:cubicBezTo>
                  <a:cubicBezTo>
                    <a:pt x="155" y="14"/>
                    <a:pt x="154" y="15"/>
                    <a:pt x="153" y="17"/>
                  </a:cubicBezTo>
                  <a:cubicBezTo>
                    <a:pt x="150" y="21"/>
                    <a:pt x="146" y="24"/>
                    <a:pt x="142" y="26"/>
                  </a:cubicBezTo>
                  <a:cubicBezTo>
                    <a:pt x="131" y="31"/>
                    <a:pt x="119" y="32"/>
                    <a:pt x="108" y="32"/>
                  </a:cubicBezTo>
                  <a:cubicBezTo>
                    <a:pt x="106" y="32"/>
                    <a:pt x="105" y="32"/>
                    <a:pt x="105" y="30"/>
                  </a:cubicBezTo>
                  <a:cubicBezTo>
                    <a:pt x="105" y="27"/>
                    <a:pt x="107" y="25"/>
                    <a:pt x="109" y="24"/>
                  </a:cubicBezTo>
                  <a:cubicBezTo>
                    <a:pt x="117" y="22"/>
                    <a:pt x="125" y="21"/>
                    <a:pt x="132" y="16"/>
                  </a:cubicBezTo>
                  <a:cubicBezTo>
                    <a:pt x="136" y="14"/>
                    <a:pt x="140" y="11"/>
                    <a:pt x="142" y="6"/>
                  </a:cubicBezTo>
                  <a:cubicBezTo>
                    <a:pt x="142" y="4"/>
                    <a:pt x="143" y="2"/>
                    <a:pt x="140" y="1"/>
                  </a:cubicBezTo>
                  <a:cubicBezTo>
                    <a:pt x="138" y="1"/>
                    <a:pt x="138" y="3"/>
                    <a:pt x="137" y="4"/>
                  </a:cubicBezTo>
                  <a:cubicBezTo>
                    <a:pt x="134" y="11"/>
                    <a:pt x="118" y="19"/>
                    <a:pt x="112" y="18"/>
                  </a:cubicBezTo>
                  <a:cubicBezTo>
                    <a:pt x="111" y="18"/>
                    <a:pt x="111" y="18"/>
                    <a:pt x="111" y="18"/>
                  </a:cubicBezTo>
                  <a:cubicBezTo>
                    <a:pt x="107" y="16"/>
                    <a:pt x="103" y="15"/>
                    <a:pt x="99" y="14"/>
                  </a:cubicBezTo>
                  <a:cubicBezTo>
                    <a:pt x="99" y="10"/>
                    <a:pt x="97" y="8"/>
                    <a:pt x="95" y="7"/>
                  </a:cubicBezTo>
                  <a:cubicBezTo>
                    <a:pt x="91" y="4"/>
                    <a:pt x="88" y="5"/>
                    <a:pt x="84" y="10"/>
                  </a:cubicBezTo>
                  <a:cubicBezTo>
                    <a:pt x="82" y="14"/>
                    <a:pt x="73" y="19"/>
                    <a:pt x="68" y="18"/>
                  </a:cubicBezTo>
                  <a:cubicBezTo>
                    <a:pt x="62" y="16"/>
                    <a:pt x="56" y="14"/>
                    <a:pt x="51" y="10"/>
                  </a:cubicBezTo>
                  <a:cubicBezTo>
                    <a:pt x="49" y="9"/>
                    <a:pt x="47" y="7"/>
                    <a:pt x="46" y="5"/>
                  </a:cubicBezTo>
                  <a:cubicBezTo>
                    <a:pt x="46" y="3"/>
                    <a:pt x="45" y="0"/>
                    <a:pt x="43" y="2"/>
                  </a:cubicBezTo>
                  <a:cubicBezTo>
                    <a:pt x="40" y="3"/>
                    <a:pt x="41" y="5"/>
                    <a:pt x="42" y="7"/>
                  </a:cubicBezTo>
                  <a:cubicBezTo>
                    <a:pt x="43" y="10"/>
                    <a:pt x="44" y="12"/>
                    <a:pt x="47" y="14"/>
                  </a:cubicBezTo>
                  <a:cubicBezTo>
                    <a:pt x="50" y="16"/>
                    <a:pt x="54" y="18"/>
                    <a:pt x="57" y="20"/>
                  </a:cubicBezTo>
                  <a:cubicBezTo>
                    <a:pt x="64" y="22"/>
                    <a:pt x="71" y="23"/>
                    <a:pt x="77" y="26"/>
                  </a:cubicBezTo>
                  <a:cubicBezTo>
                    <a:pt x="79" y="32"/>
                    <a:pt x="79" y="32"/>
                    <a:pt x="72" y="32"/>
                  </a:cubicBezTo>
                  <a:cubicBezTo>
                    <a:pt x="71" y="32"/>
                    <a:pt x="70" y="32"/>
                    <a:pt x="69" y="32"/>
                  </a:cubicBezTo>
                  <a:cubicBezTo>
                    <a:pt x="66" y="32"/>
                    <a:pt x="64" y="32"/>
                    <a:pt x="62" y="32"/>
                  </a:cubicBezTo>
                  <a:cubicBezTo>
                    <a:pt x="50" y="30"/>
                    <a:pt x="38" y="27"/>
                    <a:pt x="30" y="16"/>
                  </a:cubicBezTo>
                  <a:cubicBezTo>
                    <a:pt x="29" y="15"/>
                    <a:pt x="28" y="15"/>
                    <a:pt x="26" y="16"/>
                  </a:cubicBezTo>
                  <a:cubicBezTo>
                    <a:pt x="25" y="17"/>
                    <a:pt x="25" y="18"/>
                    <a:pt x="26" y="19"/>
                  </a:cubicBezTo>
                  <a:cubicBezTo>
                    <a:pt x="28" y="23"/>
                    <a:pt x="32" y="26"/>
                    <a:pt x="35" y="29"/>
                  </a:cubicBezTo>
                  <a:cubicBezTo>
                    <a:pt x="45" y="34"/>
                    <a:pt x="56" y="37"/>
                    <a:pt x="67" y="37"/>
                  </a:cubicBezTo>
                  <a:cubicBezTo>
                    <a:pt x="70" y="37"/>
                    <a:pt x="73" y="37"/>
                    <a:pt x="76" y="37"/>
                  </a:cubicBezTo>
                  <a:cubicBezTo>
                    <a:pt x="76" y="40"/>
                    <a:pt x="76" y="43"/>
                    <a:pt x="76" y="46"/>
                  </a:cubicBezTo>
                  <a:cubicBezTo>
                    <a:pt x="76" y="48"/>
                    <a:pt x="75" y="48"/>
                    <a:pt x="73" y="49"/>
                  </a:cubicBezTo>
                  <a:cubicBezTo>
                    <a:pt x="62" y="50"/>
                    <a:pt x="50" y="49"/>
                    <a:pt x="38" y="47"/>
                  </a:cubicBezTo>
                  <a:cubicBezTo>
                    <a:pt x="31" y="45"/>
                    <a:pt x="23" y="42"/>
                    <a:pt x="19" y="35"/>
                  </a:cubicBezTo>
                  <a:cubicBezTo>
                    <a:pt x="17" y="34"/>
                    <a:pt x="16" y="32"/>
                    <a:pt x="14" y="33"/>
                  </a:cubicBezTo>
                  <a:cubicBezTo>
                    <a:pt x="12" y="35"/>
                    <a:pt x="13" y="37"/>
                    <a:pt x="14" y="38"/>
                  </a:cubicBezTo>
                  <a:cubicBezTo>
                    <a:pt x="19" y="45"/>
                    <a:pt x="25" y="48"/>
                    <a:pt x="32" y="50"/>
                  </a:cubicBezTo>
                  <a:cubicBezTo>
                    <a:pt x="45" y="54"/>
                    <a:pt x="58" y="55"/>
                    <a:pt x="71" y="54"/>
                  </a:cubicBezTo>
                  <a:cubicBezTo>
                    <a:pt x="73" y="54"/>
                    <a:pt x="76" y="52"/>
                    <a:pt x="75" y="55"/>
                  </a:cubicBezTo>
                  <a:cubicBezTo>
                    <a:pt x="75" y="58"/>
                    <a:pt x="78" y="63"/>
                    <a:pt x="72" y="64"/>
                  </a:cubicBezTo>
                  <a:cubicBezTo>
                    <a:pt x="61" y="67"/>
                    <a:pt x="50" y="68"/>
                    <a:pt x="38" y="67"/>
                  </a:cubicBezTo>
                  <a:cubicBezTo>
                    <a:pt x="27" y="66"/>
                    <a:pt x="17" y="63"/>
                    <a:pt x="12" y="52"/>
                  </a:cubicBezTo>
                  <a:cubicBezTo>
                    <a:pt x="11" y="51"/>
                    <a:pt x="10" y="50"/>
                    <a:pt x="8" y="51"/>
                  </a:cubicBezTo>
                  <a:cubicBezTo>
                    <a:pt x="6" y="52"/>
                    <a:pt x="6" y="53"/>
                    <a:pt x="7" y="55"/>
                  </a:cubicBezTo>
                  <a:cubicBezTo>
                    <a:pt x="12" y="63"/>
                    <a:pt x="19" y="68"/>
                    <a:pt x="29" y="71"/>
                  </a:cubicBezTo>
                  <a:cubicBezTo>
                    <a:pt x="43" y="74"/>
                    <a:pt x="58" y="72"/>
                    <a:pt x="72" y="69"/>
                  </a:cubicBezTo>
                  <a:cubicBezTo>
                    <a:pt x="74" y="69"/>
                    <a:pt x="76" y="69"/>
                    <a:pt x="76" y="72"/>
                  </a:cubicBezTo>
                  <a:cubicBezTo>
                    <a:pt x="76" y="73"/>
                    <a:pt x="76" y="74"/>
                    <a:pt x="74" y="75"/>
                  </a:cubicBezTo>
                  <a:cubicBezTo>
                    <a:pt x="72" y="76"/>
                    <a:pt x="70" y="77"/>
                    <a:pt x="69" y="77"/>
                  </a:cubicBezTo>
                  <a:cubicBezTo>
                    <a:pt x="67" y="78"/>
                    <a:pt x="65" y="78"/>
                    <a:pt x="64" y="79"/>
                  </a:cubicBezTo>
                  <a:cubicBezTo>
                    <a:pt x="53" y="83"/>
                    <a:pt x="42" y="86"/>
                    <a:pt x="30" y="85"/>
                  </a:cubicBezTo>
                  <a:cubicBezTo>
                    <a:pt x="21" y="85"/>
                    <a:pt x="13" y="81"/>
                    <a:pt x="8" y="73"/>
                  </a:cubicBezTo>
                  <a:cubicBezTo>
                    <a:pt x="7" y="71"/>
                    <a:pt x="6" y="69"/>
                    <a:pt x="4" y="70"/>
                  </a:cubicBezTo>
                  <a:cubicBezTo>
                    <a:pt x="1" y="72"/>
                    <a:pt x="2" y="74"/>
                    <a:pt x="3" y="75"/>
                  </a:cubicBezTo>
                  <a:cubicBezTo>
                    <a:pt x="9" y="84"/>
                    <a:pt x="17" y="89"/>
                    <a:pt x="27" y="90"/>
                  </a:cubicBezTo>
                  <a:cubicBezTo>
                    <a:pt x="41" y="92"/>
                    <a:pt x="54" y="88"/>
                    <a:pt x="67" y="83"/>
                  </a:cubicBezTo>
                  <a:cubicBezTo>
                    <a:pt x="69" y="82"/>
                    <a:pt x="72" y="81"/>
                    <a:pt x="74" y="80"/>
                  </a:cubicBezTo>
                  <a:cubicBezTo>
                    <a:pt x="76" y="79"/>
                    <a:pt x="77" y="80"/>
                    <a:pt x="77" y="82"/>
                  </a:cubicBezTo>
                  <a:cubicBezTo>
                    <a:pt x="77" y="83"/>
                    <a:pt x="77" y="84"/>
                    <a:pt x="77" y="85"/>
                  </a:cubicBezTo>
                  <a:cubicBezTo>
                    <a:pt x="77" y="85"/>
                    <a:pt x="76" y="86"/>
                    <a:pt x="76" y="86"/>
                  </a:cubicBezTo>
                  <a:cubicBezTo>
                    <a:pt x="75" y="86"/>
                    <a:pt x="73" y="87"/>
                    <a:pt x="72" y="88"/>
                  </a:cubicBezTo>
                  <a:cubicBezTo>
                    <a:pt x="60" y="95"/>
                    <a:pt x="48" y="100"/>
                    <a:pt x="34" y="103"/>
                  </a:cubicBezTo>
                  <a:cubicBezTo>
                    <a:pt x="23" y="104"/>
                    <a:pt x="12" y="103"/>
                    <a:pt x="6" y="92"/>
                  </a:cubicBezTo>
                  <a:cubicBezTo>
                    <a:pt x="5" y="90"/>
                    <a:pt x="4" y="89"/>
                    <a:pt x="2" y="90"/>
                  </a:cubicBezTo>
                  <a:cubicBezTo>
                    <a:pt x="0" y="91"/>
                    <a:pt x="1" y="93"/>
                    <a:pt x="1" y="94"/>
                  </a:cubicBezTo>
                  <a:cubicBezTo>
                    <a:pt x="7" y="103"/>
                    <a:pt x="15" y="108"/>
                    <a:pt x="25" y="108"/>
                  </a:cubicBezTo>
                  <a:cubicBezTo>
                    <a:pt x="41" y="109"/>
                    <a:pt x="56" y="102"/>
                    <a:pt x="70" y="95"/>
                  </a:cubicBezTo>
                  <a:cubicBezTo>
                    <a:pt x="71" y="95"/>
                    <a:pt x="72" y="94"/>
                    <a:pt x="73" y="95"/>
                  </a:cubicBezTo>
                  <a:cubicBezTo>
                    <a:pt x="73" y="96"/>
                    <a:pt x="72" y="97"/>
                    <a:pt x="71" y="97"/>
                  </a:cubicBezTo>
                  <a:cubicBezTo>
                    <a:pt x="64" y="104"/>
                    <a:pt x="56" y="108"/>
                    <a:pt x="48" y="113"/>
                  </a:cubicBezTo>
                  <a:cubicBezTo>
                    <a:pt x="42" y="116"/>
                    <a:pt x="36" y="118"/>
                    <a:pt x="29" y="120"/>
                  </a:cubicBezTo>
                  <a:cubicBezTo>
                    <a:pt x="20" y="121"/>
                    <a:pt x="11" y="121"/>
                    <a:pt x="6" y="111"/>
                  </a:cubicBezTo>
                  <a:cubicBezTo>
                    <a:pt x="5" y="109"/>
                    <a:pt x="4" y="108"/>
                    <a:pt x="2" y="109"/>
                  </a:cubicBezTo>
                  <a:cubicBezTo>
                    <a:pt x="1" y="111"/>
                    <a:pt x="1" y="112"/>
                    <a:pt x="2" y="114"/>
                  </a:cubicBezTo>
                  <a:cubicBezTo>
                    <a:pt x="5" y="121"/>
                    <a:pt x="11" y="125"/>
                    <a:pt x="19" y="125"/>
                  </a:cubicBezTo>
                  <a:cubicBezTo>
                    <a:pt x="29" y="126"/>
                    <a:pt x="37" y="123"/>
                    <a:pt x="46" y="119"/>
                  </a:cubicBezTo>
                  <a:cubicBezTo>
                    <a:pt x="50" y="119"/>
                    <a:pt x="53" y="115"/>
                    <a:pt x="57" y="115"/>
                  </a:cubicBezTo>
                  <a:cubicBezTo>
                    <a:pt x="47" y="125"/>
                    <a:pt x="36" y="133"/>
                    <a:pt x="22" y="136"/>
                  </a:cubicBezTo>
                  <a:cubicBezTo>
                    <a:pt x="16" y="137"/>
                    <a:pt x="11" y="135"/>
                    <a:pt x="9" y="130"/>
                  </a:cubicBezTo>
                  <a:cubicBezTo>
                    <a:pt x="8" y="128"/>
                    <a:pt x="7" y="127"/>
                    <a:pt x="5" y="128"/>
                  </a:cubicBezTo>
                  <a:cubicBezTo>
                    <a:pt x="3" y="129"/>
                    <a:pt x="3" y="131"/>
                    <a:pt x="4" y="132"/>
                  </a:cubicBezTo>
                  <a:cubicBezTo>
                    <a:pt x="8" y="138"/>
                    <a:pt x="13" y="142"/>
                    <a:pt x="20" y="142"/>
                  </a:cubicBezTo>
                  <a:cubicBezTo>
                    <a:pt x="28" y="141"/>
                    <a:pt x="35" y="138"/>
                    <a:pt x="41" y="134"/>
                  </a:cubicBezTo>
                  <a:cubicBezTo>
                    <a:pt x="43" y="133"/>
                    <a:pt x="44" y="131"/>
                    <a:pt x="46" y="133"/>
                  </a:cubicBezTo>
                  <a:cubicBezTo>
                    <a:pt x="39" y="140"/>
                    <a:pt x="32" y="146"/>
                    <a:pt x="23" y="151"/>
                  </a:cubicBezTo>
                  <a:cubicBezTo>
                    <a:pt x="19" y="151"/>
                    <a:pt x="16" y="153"/>
                    <a:pt x="13" y="149"/>
                  </a:cubicBezTo>
                  <a:cubicBezTo>
                    <a:pt x="13" y="149"/>
                    <a:pt x="13" y="148"/>
                    <a:pt x="12" y="147"/>
                  </a:cubicBezTo>
                  <a:cubicBezTo>
                    <a:pt x="12" y="146"/>
                    <a:pt x="10" y="145"/>
                    <a:pt x="8" y="146"/>
                  </a:cubicBezTo>
                  <a:cubicBezTo>
                    <a:pt x="7" y="147"/>
                    <a:pt x="7" y="149"/>
                    <a:pt x="8" y="150"/>
                  </a:cubicBezTo>
                  <a:cubicBezTo>
                    <a:pt x="9" y="151"/>
                    <a:pt x="10" y="152"/>
                    <a:pt x="11" y="153"/>
                  </a:cubicBezTo>
                  <a:cubicBezTo>
                    <a:pt x="13" y="155"/>
                    <a:pt x="16" y="157"/>
                    <a:pt x="20" y="156"/>
                  </a:cubicBezTo>
                  <a:cubicBezTo>
                    <a:pt x="23" y="156"/>
                    <a:pt x="26" y="155"/>
                    <a:pt x="28" y="154"/>
                  </a:cubicBezTo>
                  <a:cubicBezTo>
                    <a:pt x="34" y="151"/>
                    <a:pt x="39" y="146"/>
                    <a:pt x="44" y="142"/>
                  </a:cubicBezTo>
                  <a:cubicBezTo>
                    <a:pt x="57" y="130"/>
                    <a:pt x="68" y="116"/>
                    <a:pt x="79" y="102"/>
                  </a:cubicBezTo>
                  <a:cubicBezTo>
                    <a:pt x="79" y="101"/>
                    <a:pt x="80" y="99"/>
                    <a:pt x="82" y="100"/>
                  </a:cubicBezTo>
                  <a:cubicBezTo>
                    <a:pt x="82" y="103"/>
                    <a:pt x="82" y="106"/>
                    <a:pt x="82" y="110"/>
                  </a:cubicBezTo>
                  <a:cubicBezTo>
                    <a:pt x="81" y="111"/>
                    <a:pt x="80" y="111"/>
                    <a:pt x="79" y="112"/>
                  </a:cubicBezTo>
                  <a:cubicBezTo>
                    <a:pt x="69" y="118"/>
                    <a:pt x="62" y="126"/>
                    <a:pt x="56" y="136"/>
                  </a:cubicBezTo>
                  <a:cubicBezTo>
                    <a:pt x="54" y="138"/>
                    <a:pt x="52" y="141"/>
                    <a:pt x="51" y="143"/>
                  </a:cubicBezTo>
                  <a:cubicBezTo>
                    <a:pt x="50" y="144"/>
                    <a:pt x="51" y="146"/>
                    <a:pt x="52" y="147"/>
                  </a:cubicBezTo>
                  <a:cubicBezTo>
                    <a:pt x="53" y="148"/>
                    <a:pt x="55" y="147"/>
                    <a:pt x="56" y="146"/>
                  </a:cubicBezTo>
                  <a:cubicBezTo>
                    <a:pt x="56" y="145"/>
                    <a:pt x="57" y="144"/>
                    <a:pt x="58" y="143"/>
                  </a:cubicBezTo>
                  <a:cubicBezTo>
                    <a:pt x="63" y="136"/>
                    <a:pt x="68" y="129"/>
                    <a:pt x="75" y="122"/>
                  </a:cubicBezTo>
                  <a:cubicBezTo>
                    <a:pt x="77" y="121"/>
                    <a:pt x="79" y="119"/>
                    <a:pt x="81" y="118"/>
                  </a:cubicBezTo>
                  <a:cubicBezTo>
                    <a:pt x="81" y="120"/>
                    <a:pt x="82" y="122"/>
                    <a:pt x="81" y="124"/>
                  </a:cubicBezTo>
                  <a:cubicBezTo>
                    <a:pt x="81" y="125"/>
                    <a:pt x="82" y="128"/>
                    <a:pt x="80" y="128"/>
                  </a:cubicBezTo>
                  <a:cubicBezTo>
                    <a:pt x="78" y="128"/>
                    <a:pt x="76" y="128"/>
                    <a:pt x="75" y="129"/>
                  </a:cubicBezTo>
                  <a:cubicBezTo>
                    <a:pt x="73" y="130"/>
                    <a:pt x="72" y="132"/>
                    <a:pt x="75" y="134"/>
                  </a:cubicBezTo>
                  <a:cubicBezTo>
                    <a:pt x="76" y="136"/>
                    <a:pt x="77" y="135"/>
                    <a:pt x="78" y="136"/>
                  </a:cubicBezTo>
                  <a:cubicBezTo>
                    <a:pt x="80" y="136"/>
                    <a:pt x="82" y="135"/>
                    <a:pt x="81" y="138"/>
                  </a:cubicBezTo>
                  <a:cubicBezTo>
                    <a:pt x="81" y="140"/>
                    <a:pt x="83" y="144"/>
                    <a:pt x="79" y="145"/>
                  </a:cubicBezTo>
                  <a:cubicBezTo>
                    <a:pt x="76" y="145"/>
                    <a:pt x="72" y="144"/>
                    <a:pt x="73" y="149"/>
                  </a:cubicBezTo>
                  <a:cubicBezTo>
                    <a:pt x="74" y="152"/>
                    <a:pt x="76" y="151"/>
                    <a:pt x="78" y="152"/>
                  </a:cubicBezTo>
                  <a:cubicBezTo>
                    <a:pt x="79" y="152"/>
                    <a:pt x="80" y="152"/>
                    <a:pt x="81" y="153"/>
                  </a:cubicBezTo>
                  <a:cubicBezTo>
                    <a:pt x="83" y="156"/>
                    <a:pt x="81" y="161"/>
                    <a:pt x="77" y="162"/>
                  </a:cubicBezTo>
                  <a:cubicBezTo>
                    <a:pt x="75" y="162"/>
                    <a:pt x="73" y="161"/>
                    <a:pt x="72" y="164"/>
                  </a:cubicBezTo>
                  <a:cubicBezTo>
                    <a:pt x="71" y="167"/>
                    <a:pt x="73" y="168"/>
                    <a:pt x="76" y="169"/>
                  </a:cubicBezTo>
                  <a:cubicBezTo>
                    <a:pt x="78" y="169"/>
                    <a:pt x="80" y="168"/>
                    <a:pt x="81" y="170"/>
                  </a:cubicBezTo>
                  <a:cubicBezTo>
                    <a:pt x="82" y="172"/>
                    <a:pt x="82" y="174"/>
                    <a:pt x="81" y="176"/>
                  </a:cubicBezTo>
                  <a:cubicBezTo>
                    <a:pt x="81" y="178"/>
                    <a:pt x="79" y="177"/>
                    <a:pt x="78" y="177"/>
                  </a:cubicBezTo>
                  <a:cubicBezTo>
                    <a:pt x="77" y="177"/>
                    <a:pt x="76" y="178"/>
                    <a:pt x="75" y="178"/>
                  </a:cubicBezTo>
                  <a:cubicBezTo>
                    <a:pt x="74" y="178"/>
                    <a:pt x="73" y="178"/>
                    <a:pt x="73" y="178"/>
                  </a:cubicBezTo>
                  <a:cubicBezTo>
                    <a:pt x="71" y="178"/>
                    <a:pt x="68" y="179"/>
                    <a:pt x="68" y="181"/>
                  </a:cubicBezTo>
                  <a:cubicBezTo>
                    <a:pt x="68" y="183"/>
                    <a:pt x="70" y="184"/>
                    <a:pt x="72" y="185"/>
                  </a:cubicBezTo>
                  <a:cubicBezTo>
                    <a:pt x="74" y="186"/>
                    <a:pt x="77" y="185"/>
                    <a:pt x="79" y="185"/>
                  </a:cubicBezTo>
                  <a:cubicBezTo>
                    <a:pt x="81" y="185"/>
                    <a:pt x="82" y="186"/>
                    <a:pt x="81" y="187"/>
                  </a:cubicBezTo>
                  <a:cubicBezTo>
                    <a:pt x="81" y="189"/>
                    <a:pt x="83" y="192"/>
                    <a:pt x="79" y="191"/>
                  </a:cubicBezTo>
                  <a:cubicBezTo>
                    <a:pt x="78" y="191"/>
                    <a:pt x="77" y="191"/>
                    <a:pt x="76" y="191"/>
                  </a:cubicBezTo>
                  <a:cubicBezTo>
                    <a:pt x="73" y="189"/>
                    <a:pt x="71" y="188"/>
                    <a:pt x="68" y="187"/>
                  </a:cubicBezTo>
                  <a:cubicBezTo>
                    <a:pt x="67" y="186"/>
                    <a:pt x="66" y="186"/>
                    <a:pt x="64" y="186"/>
                  </a:cubicBezTo>
                  <a:cubicBezTo>
                    <a:pt x="62" y="184"/>
                    <a:pt x="60" y="183"/>
                    <a:pt x="58" y="182"/>
                  </a:cubicBezTo>
                  <a:cubicBezTo>
                    <a:pt x="57" y="182"/>
                    <a:pt x="56" y="181"/>
                    <a:pt x="56" y="181"/>
                  </a:cubicBezTo>
                  <a:cubicBezTo>
                    <a:pt x="53" y="179"/>
                    <a:pt x="50" y="178"/>
                    <a:pt x="46" y="178"/>
                  </a:cubicBezTo>
                  <a:cubicBezTo>
                    <a:pt x="45" y="177"/>
                    <a:pt x="44" y="177"/>
                    <a:pt x="43" y="177"/>
                  </a:cubicBezTo>
                  <a:cubicBezTo>
                    <a:pt x="32" y="177"/>
                    <a:pt x="25" y="183"/>
                    <a:pt x="25" y="195"/>
                  </a:cubicBezTo>
                  <a:cubicBezTo>
                    <a:pt x="24" y="197"/>
                    <a:pt x="24" y="198"/>
                    <a:pt x="25" y="199"/>
                  </a:cubicBezTo>
                  <a:cubicBezTo>
                    <a:pt x="25" y="202"/>
                    <a:pt x="26" y="205"/>
                    <a:pt x="28" y="208"/>
                  </a:cubicBezTo>
                  <a:cubicBezTo>
                    <a:pt x="28" y="209"/>
                    <a:pt x="29" y="210"/>
                    <a:pt x="29" y="210"/>
                  </a:cubicBezTo>
                  <a:cubicBezTo>
                    <a:pt x="31" y="213"/>
                    <a:pt x="33" y="215"/>
                    <a:pt x="34" y="218"/>
                  </a:cubicBezTo>
                  <a:cubicBezTo>
                    <a:pt x="34" y="218"/>
                    <a:pt x="35" y="218"/>
                    <a:pt x="35" y="219"/>
                  </a:cubicBezTo>
                  <a:cubicBezTo>
                    <a:pt x="37" y="222"/>
                    <a:pt x="38" y="225"/>
                    <a:pt x="40" y="228"/>
                  </a:cubicBezTo>
                  <a:cubicBezTo>
                    <a:pt x="40" y="228"/>
                    <a:pt x="41" y="229"/>
                    <a:pt x="41" y="229"/>
                  </a:cubicBezTo>
                  <a:cubicBezTo>
                    <a:pt x="42" y="232"/>
                    <a:pt x="43" y="234"/>
                    <a:pt x="45" y="237"/>
                  </a:cubicBezTo>
                  <a:cubicBezTo>
                    <a:pt x="45" y="238"/>
                    <a:pt x="45" y="239"/>
                    <a:pt x="46" y="240"/>
                  </a:cubicBezTo>
                  <a:cubicBezTo>
                    <a:pt x="47" y="243"/>
                    <a:pt x="48" y="246"/>
                    <a:pt x="49" y="249"/>
                  </a:cubicBezTo>
                  <a:cubicBezTo>
                    <a:pt x="49" y="249"/>
                    <a:pt x="49" y="249"/>
                    <a:pt x="49" y="249"/>
                  </a:cubicBezTo>
                  <a:cubicBezTo>
                    <a:pt x="50" y="254"/>
                    <a:pt x="50" y="258"/>
                    <a:pt x="51" y="262"/>
                  </a:cubicBezTo>
                  <a:cubicBezTo>
                    <a:pt x="51" y="266"/>
                    <a:pt x="52" y="270"/>
                    <a:pt x="56" y="272"/>
                  </a:cubicBezTo>
                  <a:cubicBezTo>
                    <a:pt x="56" y="273"/>
                    <a:pt x="57" y="274"/>
                    <a:pt x="58" y="274"/>
                  </a:cubicBezTo>
                  <a:cubicBezTo>
                    <a:pt x="60" y="276"/>
                    <a:pt x="62" y="279"/>
                    <a:pt x="66" y="279"/>
                  </a:cubicBezTo>
                  <a:cubicBezTo>
                    <a:pt x="67" y="280"/>
                    <a:pt x="68" y="280"/>
                    <a:pt x="69" y="279"/>
                  </a:cubicBezTo>
                  <a:cubicBezTo>
                    <a:pt x="74" y="278"/>
                    <a:pt x="78" y="275"/>
                    <a:pt x="82" y="272"/>
                  </a:cubicBezTo>
                  <a:cubicBezTo>
                    <a:pt x="91" y="265"/>
                    <a:pt x="92" y="265"/>
                    <a:pt x="101" y="272"/>
                  </a:cubicBezTo>
                  <a:cubicBezTo>
                    <a:pt x="105" y="275"/>
                    <a:pt x="108" y="278"/>
                    <a:pt x="113" y="279"/>
                  </a:cubicBezTo>
                  <a:cubicBezTo>
                    <a:pt x="114" y="280"/>
                    <a:pt x="116" y="280"/>
                    <a:pt x="118" y="279"/>
                  </a:cubicBezTo>
                  <a:cubicBezTo>
                    <a:pt x="126" y="275"/>
                    <a:pt x="133" y="269"/>
                    <a:pt x="132" y="258"/>
                  </a:cubicBezTo>
                  <a:cubicBezTo>
                    <a:pt x="133" y="253"/>
                    <a:pt x="134" y="249"/>
                    <a:pt x="135" y="244"/>
                  </a:cubicBezTo>
                  <a:cubicBezTo>
                    <a:pt x="136" y="242"/>
                    <a:pt x="137" y="240"/>
                    <a:pt x="138" y="237"/>
                  </a:cubicBezTo>
                  <a:cubicBezTo>
                    <a:pt x="142" y="228"/>
                    <a:pt x="148" y="220"/>
                    <a:pt x="153" y="211"/>
                  </a:cubicBezTo>
                  <a:cubicBezTo>
                    <a:pt x="156" y="208"/>
                    <a:pt x="157" y="205"/>
                    <a:pt x="158" y="202"/>
                  </a:cubicBezTo>
                  <a:cubicBezTo>
                    <a:pt x="159" y="198"/>
                    <a:pt x="159" y="193"/>
                    <a:pt x="157" y="189"/>
                  </a:cubicBezTo>
                  <a:cubicBezTo>
                    <a:pt x="157" y="189"/>
                    <a:pt x="157" y="189"/>
                    <a:pt x="157" y="188"/>
                  </a:cubicBezTo>
                  <a:cubicBezTo>
                    <a:pt x="156" y="185"/>
                    <a:pt x="154" y="182"/>
                    <a:pt x="151" y="180"/>
                  </a:cubicBezTo>
                  <a:cubicBezTo>
                    <a:pt x="150" y="179"/>
                    <a:pt x="149" y="179"/>
                    <a:pt x="148" y="178"/>
                  </a:cubicBezTo>
                  <a:cubicBezTo>
                    <a:pt x="144" y="177"/>
                    <a:pt x="141" y="177"/>
                    <a:pt x="137" y="178"/>
                  </a:cubicBezTo>
                  <a:cubicBezTo>
                    <a:pt x="135" y="178"/>
                    <a:pt x="134" y="178"/>
                    <a:pt x="132" y="179"/>
                  </a:cubicBezTo>
                  <a:cubicBezTo>
                    <a:pt x="124" y="183"/>
                    <a:pt x="117" y="186"/>
                    <a:pt x="109" y="190"/>
                  </a:cubicBezTo>
                  <a:cubicBezTo>
                    <a:pt x="107" y="190"/>
                    <a:pt x="106" y="190"/>
                    <a:pt x="104" y="191"/>
                  </a:cubicBezTo>
                  <a:cubicBezTo>
                    <a:pt x="100" y="192"/>
                    <a:pt x="103" y="188"/>
                    <a:pt x="101" y="186"/>
                  </a:cubicBezTo>
                  <a:cubicBezTo>
                    <a:pt x="102" y="186"/>
                    <a:pt x="102" y="185"/>
                    <a:pt x="103" y="185"/>
                  </a:cubicBezTo>
                  <a:cubicBezTo>
                    <a:pt x="104" y="186"/>
                    <a:pt x="106" y="186"/>
                    <a:pt x="108" y="185"/>
                  </a:cubicBezTo>
                  <a:cubicBezTo>
                    <a:pt x="111" y="185"/>
                    <a:pt x="115" y="185"/>
                    <a:pt x="115" y="181"/>
                  </a:cubicBezTo>
                  <a:cubicBezTo>
                    <a:pt x="115" y="177"/>
                    <a:pt x="111" y="178"/>
                    <a:pt x="108" y="178"/>
                  </a:cubicBezTo>
                  <a:cubicBezTo>
                    <a:pt x="106" y="177"/>
                    <a:pt x="104" y="177"/>
                    <a:pt x="103" y="177"/>
                  </a:cubicBezTo>
                  <a:cubicBezTo>
                    <a:pt x="100" y="176"/>
                    <a:pt x="102" y="173"/>
                    <a:pt x="101" y="171"/>
                  </a:cubicBezTo>
                  <a:cubicBezTo>
                    <a:pt x="102" y="169"/>
                    <a:pt x="103" y="169"/>
                    <a:pt x="104" y="169"/>
                  </a:cubicBezTo>
                  <a:cubicBezTo>
                    <a:pt x="106" y="169"/>
                    <a:pt x="109" y="169"/>
                    <a:pt x="110" y="167"/>
                  </a:cubicBezTo>
                  <a:cubicBezTo>
                    <a:pt x="112" y="166"/>
                    <a:pt x="113" y="164"/>
                    <a:pt x="110" y="163"/>
                  </a:cubicBezTo>
                  <a:cubicBezTo>
                    <a:pt x="108" y="162"/>
                    <a:pt x="106" y="160"/>
                    <a:pt x="103" y="161"/>
                  </a:cubicBezTo>
                  <a:cubicBezTo>
                    <a:pt x="102" y="161"/>
                    <a:pt x="102" y="160"/>
                    <a:pt x="102" y="159"/>
                  </a:cubicBezTo>
                  <a:cubicBezTo>
                    <a:pt x="102" y="156"/>
                    <a:pt x="102" y="154"/>
                    <a:pt x="102" y="152"/>
                  </a:cubicBezTo>
                  <a:cubicBezTo>
                    <a:pt x="103" y="152"/>
                    <a:pt x="104" y="152"/>
                    <a:pt x="105" y="152"/>
                  </a:cubicBezTo>
                  <a:cubicBezTo>
                    <a:pt x="111" y="151"/>
                    <a:pt x="112" y="149"/>
                    <a:pt x="109" y="1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ru-RU"/>
            </a:p>
          </p:txBody>
        </p:sp>
      </p:grpSp>
      <p:grpSp>
        <p:nvGrpSpPr>
          <p:cNvPr id="57" name="Group 56"/>
          <p:cNvGrpSpPr>
            <a:grpSpLocks/>
          </p:cNvGrpSpPr>
          <p:nvPr/>
        </p:nvGrpSpPr>
        <p:grpSpPr bwMode="auto">
          <a:xfrm>
            <a:off x="419980" y="4777538"/>
            <a:ext cx="1158181" cy="1018934"/>
            <a:chOff x="3555119" y="4858473"/>
            <a:chExt cx="600503" cy="600503"/>
          </a:xfrm>
        </p:grpSpPr>
        <p:sp>
          <p:nvSpPr>
            <p:cNvPr id="58" name="Oval 57">
              <a:extLst>
                <a:ext uri="{FF2B5EF4-FFF2-40B4-BE49-F238E27FC236}">
                  <a16:creationId xmlns="" xmlns:a16="http://schemas.microsoft.com/office/drawing/2014/main" id="{A313B4FF-E07A-544C-AF12-1017CC2A87D3}"/>
                </a:ext>
              </a:extLst>
            </p:cNvPr>
            <p:cNvSpPr/>
            <p:nvPr/>
          </p:nvSpPr>
          <p:spPr>
            <a:xfrm>
              <a:off x="3555119" y="4858473"/>
              <a:ext cx="600503" cy="60050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8">
                <a:defRPr/>
              </a:pPr>
              <a:endParaRPr lang="en-US" sz="900">
                <a:solidFill>
                  <a:srgbClr val="000000"/>
                </a:solidFill>
              </a:endParaRPr>
            </a:p>
          </p:txBody>
        </p:sp>
        <p:grpSp>
          <p:nvGrpSpPr>
            <p:cNvPr id="97305" name="Group 58"/>
            <p:cNvGrpSpPr>
              <a:grpSpLocks/>
            </p:cNvGrpSpPr>
            <p:nvPr/>
          </p:nvGrpSpPr>
          <p:grpSpPr bwMode="auto">
            <a:xfrm>
              <a:off x="3706873" y="4948218"/>
              <a:ext cx="303867" cy="421012"/>
              <a:chOff x="6167335" y="3997614"/>
              <a:chExt cx="179388" cy="279400"/>
            </a:xfrm>
          </p:grpSpPr>
          <p:sp>
            <p:nvSpPr>
              <p:cNvPr id="97306" name="Freeform 184"/>
              <p:cNvSpPr>
                <a:spLocks noEditPoints="1"/>
              </p:cNvSpPr>
              <p:nvPr/>
            </p:nvSpPr>
            <p:spPr bwMode="auto">
              <a:xfrm>
                <a:off x="6246710" y="4118264"/>
                <a:ext cx="100013" cy="158750"/>
              </a:xfrm>
              <a:custGeom>
                <a:avLst/>
                <a:gdLst>
                  <a:gd name="T0" fmla="*/ 2147483646 w 59"/>
                  <a:gd name="T1" fmla="*/ 2147483646 h 94"/>
                  <a:gd name="T2" fmla="*/ 2147483646 w 59"/>
                  <a:gd name="T3" fmla="*/ 2147483646 h 94"/>
                  <a:gd name="T4" fmla="*/ 2147483646 w 59"/>
                  <a:gd name="T5" fmla="*/ 2147483646 h 94"/>
                  <a:gd name="T6" fmla="*/ 2147483646 w 59"/>
                  <a:gd name="T7" fmla="*/ 2147483646 h 94"/>
                  <a:gd name="T8" fmla="*/ 2147483646 w 59"/>
                  <a:gd name="T9" fmla="*/ 0 h 94"/>
                  <a:gd name="T10" fmla="*/ 2147483646 w 59"/>
                  <a:gd name="T11" fmla="*/ 0 h 94"/>
                  <a:gd name="T12" fmla="*/ 2147483646 w 59"/>
                  <a:gd name="T13" fmla="*/ 0 h 94"/>
                  <a:gd name="T14" fmla="*/ 2147483646 w 59"/>
                  <a:gd name="T15" fmla="*/ 0 h 94"/>
                  <a:gd name="T16" fmla="*/ 2147483646 w 59"/>
                  <a:gd name="T17" fmla="*/ 0 h 94"/>
                  <a:gd name="T18" fmla="*/ 2147483646 w 59"/>
                  <a:gd name="T19" fmla="*/ 0 h 94"/>
                  <a:gd name="T20" fmla="*/ 2147483646 w 59"/>
                  <a:gd name="T21" fmla="*/ 2147483646 h 94"/>
                  <a:gd name="T22" fmla="*/ 2147483646 w 59"/>
                  <a:gd name="T23" fmla="*/ 2147483646 h 94"/>
                  <a:gd name="T24" fmla="*/ 2147483646 w 59"/>
                  <a:gd name="T25" fmla="*/ 2147483646 h 94"/>
                  <a:gd name="T26" fmla="*/ 0 w 59"/>
                  <a:gd name="T27" fmla="*/ 2147483646 h 94"/>
                  <a:gd name="T28" fmla="*/ 2147483646 w 59"/>
                  <a:gd name="T29" fmla="*/ 2147483646 h 94"/>
                  <a:gd name="T30" fmla="*/ 2147483646 w 59"/>
                  <a:gd name="T31" fmla="*/ 2147483646 h 94"/>
                  <a:gd name="T32" fmla="*/ 2147483646 w 59"/>
                  <a:gd name="T33" fmla="*/ 2147483646 h 94"/>
                  <a:gd name="T34" fmla="*/ 2147483646 w 59"/>
                  <a:gd name="T35" fmla="*/ 2147483646 h 94"/>
                  <a:gd name="T36" fmla="*/ 2147483646 w 59"/>
                  <a:gd name="T37" fmla="*/ 2147483646 h 94"/>
                  <a:gd name="T38" fmla="*/ 2147483646 w 59"/>
                  <a:gd name="T39" fmla="*/ 2147483646 h 94"/>
                  <a:gd name="T40" fmla="*/ 2147483646 w 59"/>
                  <a:gd name="T41" fmla="*/ 2147483646 h 94"/>
                  <a:gd name="T42" fmla="*/ 2147483646 w 59"/>
                  <a:gd name="T43" fmla="*/ 2147483646 h 94"/>
                  <a:gd name="T44" fmla="*/ 2147483646 w 59"/>
                  <a:gd name="T45" fmla="*/ 2147483646 h 94"/>
                  <a:gd name="T46" fmla="*/ 2147483646 w 59"/>
                  <a:gd name="T47" fmla="*/ 2147483646 h 94"/>
                  <a:gd name="T48" fmla="*/ 2147483646 w 59"/>
                  <a:gd name="T49" fmla="*/ 2147483646 h 94"/>
                  <a:gd name="T50" fmla="*/ 2147483646 w 59"/>
                  <a:gd name="T51" fmla="*/ 2147483646 h 94"/>
                  <a:gd name="T52" fmla="*/ 2147483646 w 59"/>
                  <a:gd name="T53" fmla="*/ 2147483646 h 94"/>
                  <a:gd name="T54" fmla="*/ 2147483646 w 59"/>
                  <a:gd name="T55" fmla="*/ 2147483646 h 94"/>
                  <a:gd name="T56" fmla="*/ 2147483646 w 59"/>
                  <a:gd name="T57" fmla="*/ 2147483646 h 94"/>
                  <a:gd name="T58" fmla="*/ 2147483646 w 59"/>
                  <a:gd name="T59" fmla="*/ 2147483646 h 94"/>
                  <a:gd name="T60" fmla="*/ 2147483646 w 59"/>
                  <a:gd name="T61" fmla="*/ 2147483646 h 94"/>
                  <a:gd name="T62" fmla="*/ 2147483646 w 59"/>
                  <a:gd name="T63" fmla="*/ 2147483646 h 94"/>
                  <a:gd name="T64" fmla="*/ 2147483646 w 59"/>
                  <a:gd name="T65" fmla="*/ 2147483646 h 94"/>
                  <a:gd name="T66" fmla="*/ 2147483646 w 59"/>
                  <a:gd name="T67" fmla="*/ 2147483646 h 94"/>
                  <a:gd name="T68" fmla="*/ 2147483646 w 59"/>
                  <a:gd name="T69" fmla="*/ 2147483646 h 94"/>
                  <a:gd name="T70" fmla="*/ 2147483646 w 59"/>
                  <a:gd name="T71" fmla="*/ 2147483646 h 94"/>
                  <a:gd name="T72" fmla="*/ 2147483646 w 59"/>
                  <a:gd name="T73" fmla="*/ 2147483646 h 94"/>
                  <a:gd name="T74" fmla="*/ 2147483646 w 59"/>
                  <a:gd name="T75" fmla="*/ 2147483646 h 94"/>
                  <a:gd name="T76" fmla="*/ 2147483646 w 59"/>
                  <a:gd name="T77" fmla="*/ 2147483646 h 9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59" h="94">
                    <a:moveTo>
                      <a:pt x="58" y="88"/>
                    </a:moveTo>
                    <a:cubicBezTo>
                      <a:pt x="58" y="84"/>
                      <a:pt x="58" y="84"/>
                      <a:pt x="58" y="84"/>
                    </a:cubicBezTo>
                    <a:cubicBezTo>
                      <a:pt x="57" y="85"/>
                      <a:pt x="57" y="85"/>
                      <a:pt x="57" y="85"/>
                    </a:cubicBezTo>
                    <a:cubicBezTo>
                      <a:pt x="46" y="2"/>
                      <a:pt x="46" y="2"/>
                      <a:pt x="46" y="2"/>
                    </a:cubicBezTo>
                    <a:cubicBezTo>
                      <a:pt x="46" y="1"/>
                      <a:pt x="45" y="0"/>
                      <a:pt x="44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2" y="1"/>
                      <a:pt x="12" y="2"/>
                    </a:cubicBezTo>
                    <a:cubicBezTo>
                      <a:pt x="2" y="85"/>
                      <a:pt x="2" y="85"/>
                      <a:pt x="2" y="85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91"/>
                      <a:pt x="1" y="93"/>
                      <a:pt x="3" y="93"/>
                    </a:cubicBezTo>
                    <a:cubicBezTo>
                      <a:pt x="5" y="94"/>
                      <a:pt x="7" y="92"/>
                      <a:pt x="8" y="90"/>
                    </a:cubicBezTo>
                    <a:cubicBezTo>
                      <a:pt x="8" y="86"/>
                      <a:pt x="8" y="86"/>
                      <a:pt x="8" y="86"/>
                    </a:cubicBezTo>
                    <a:cubicBezTo>
                      <a:pt x="7" y="86"/>
                      <a:pt x="7" y="86"/>
                      <a:pt x="7" y="86"/>
                    </a:cubicBezTo>
                    <a:cubicBezTo>
                      <a:pt x="10" y="57"/>
                      <a:pt x="10" y="57"/>
                      <a:pt x="10" y="57"/>
                    </a:cubicBezTo>
                    <a:cubicBezTo>
                      <a:pt x="48" y="57"/>
                      <a:pt x="48" y="57"/>
                      <a:pt x="48" y="57"/>
                    </a:cubicBezTo>
                    <a:cubicBezTo>
                      <a:pt x="52" y="86"/>
                      <a:pt x="52" y="86"/>
                      <a:pt x="52" y="86"/>
                    </a:cubicBezTo>
                    <a:cubicBezTo>
                      <a:pt x="50" y="86"/>
                      <a:pt x="50" y="86"/>
                      <a:pt x="50" y="86"/>
                    </a:cubicBezTo>
                    <a:cubicBezTo>
                      <a:pt x="51" y="90"/>
                      <a:pt x="51" y="90"/>
                      <a:pt x="51" y="90"/>
                    </a:cubicBezTo>
                    <a:cubicBezTo>
                      <a:pt x="51" y="92"/>
                      <a:pt x="53" y="94"/>
                      <a:pt x="55" y="93"/>
                    </a:cubicBezTo>
                    <a:cubicBezTo>
                      <a:pt x="57" y="93"/>
                      <a:pt x="59" y="91"/>
                      <a:pt x="58" y="88"/>
                    </a:cubicBezTo>
                    <a:close/>
                    <a:moveTo>
                      <a:pt x="17" y="6"/>
                    </a:moveTo>
                    <a:cubicBezTo>
                      <a:pt x="20" y="6"/>
                      <a:pt x="20" y="6"/>
                      <a:pt x="20" y="6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4" y="20"/>
                      <a:pt x="44" y="20"/>
                      <a:pt x="44" y="20"/>
                    </a:cubicBezTo>
                    <a:cubicBezTo>
                      <a:pt x="15" y="20"/>
                      <a:pt x="15" y="20"/>
                      <a:pt x="15" y="20"/>
                    </a:cubicBezTo>
                    <a:lnTo>
                      <a:pt x="17" y="6"/>
                    </a:lnTo>
                    <a:close/>
                    <a:moveTo>
                      <a:pt x="11" y="53"/>
                    </a:moveTo>
                    <a:cubicBezTo>
                      <a:pt x="14" y="24"/>
                      <a:pt x="14" y="24"/>
                      <a:pt x="14" y="24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8" y="53"/>
                      <a:pt x="48" y="53"/>
                      <a:pt x="48" y="53"/>
                    </a:cubicBezTo>
                    <a:lnTo>
                      <a:pt x="11" y="5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ru-RU"/>
              </a:p>
            </p:txBody>
          </p:sp>
          <p:sp>
            <p:nvSpPr>
              <p:cNvPr id="97307" name="Freeform 185"/>
              <p:cNvSpPr>
                <a:spLocks/>
              </p:cNvSpPr>
              <p:nvPr/>
            </p:nvSpPr>
            <p:spPr bwMode="auto">
              <a:xfrm>
                <a:off x="6167335" y="4026189"/>
                <a:ext cx="134938" cy="249238"/>
              </a:xfrm>
              <a:custGeom>
                <a:avLst/>
                <a:gdLst>
                  <a:gd name="T0" fmla="*/ 2147483646 w 80"/>
                  <a:gd name="T1" fmla="*/ 2147483646 h 147"/>
                  <a:gd name="T2" fmla="*/ 2147483646 w 80"/>
                  <a:gd name="T3" fmla="*/ 2147483646 h 147"/>
                  <a:gd name="T4" fmla="*/ 2147483646 w 80"/>
                  <a:gd name="T5" fmla="*/ 2147483646 h 147"/>
                  <a:gd name="T6" fmla="*/ 2147483646 w 80"/>
                  <a:gd name="T7" fmla="*/ 2147483646 h 147"/>
                  <a:gd name="T8" fmla="*/ 2147483646 w 80"/>
                  <a:gd name="T9" fmla="*/ 2147483646 h 147"/>
                  <a:gd name="T10" fmla="*/ 2147483646 w 80"/>
                  <a:gd name="T11" fmla="*/ 2147483646 h 147"/>
                  <a:gd name="T12" fmla="*/ 2147483646 w 80"/>
                  <a:gd name="T13" fmla="*/ 2147483646 h 147"/>
                  <a:gd name="T14" fmla="*/ 2147483646 w 80"/>
                  <a:gd name="T15" fmla="*/ 2147483646 h 147"/>
                  <a:gd name="T16" fmla="*/ 2147483646 w 80"/>
                  <a:gd name="T17" fmla="*/ 2147483646 h 147"/>
                  <a:gd name="T18" fmla="*/ 2147483646 w 80"/>
                  <a:gd name="T19" fmla="*/ 2147483646 h 147"/>
                  <a:gd name="T20" fmla="*/ 2147483646 w 80"/>
                  <a:gd name="T21" fmla="*/ 2147483646 h 147"/>
                  <a:gd name="T22" fmla="*/ 2147483646 w 80"/>
                  <a:gd name="T23" fmla="*/ 2147483646 h 147"/>
                  <a:gd name="T24" fmla="*/ 2147483646 w 80"/>
                  <a:gd name="T25" fmla="*/ 2147483646 h 147"/>
                  <a:gd name="T26" fmla="*/ 2147483646 w 80"/>
                  <a:gd name="T27" fmla="*/ 2147483646 h 147"/>
                  <a:gd name="T28" fmla="*/ 2147483646 w 80"/>
                  <a:gd name="T29" fmla="*/ 2147483646 h 147"/>
                  <a:gd name="T30" fmla="*/ 2147483646 w 80"/>
                  <a:gd name="T31" fmla="*/ 2147483646 h 147"/>
                  <a:gd name="T32" fmla="*/ 2147483646 w 80"/>
                  <a:gd name="T33" fmla="*/ 2147483646 h 147"/>
                  <a:gd name="T34" fmla="*/ 2147483646 w 80"/>
                  <a:gd name="T35" fmla="*/ 2147483646 h 147"/>
                  <a:gd name="T36" fmla="*/ 2147483646 w 80"/>
                  <a:gd name="T37" fmla="*/ 2147483646 h 147"/>
                  <a:gd name="T38" fmla="*/ 2147483646 w 80"/>
                  <a:gd name="T39" fmla="*/ 2147483646 h 147"/>
                  <a:gd name="T40" fmla="*/ 2147483646 w 80"/>
                  <a:gd name="T41" fmla="*/ 2147483646 h 147"/>
                  <a:gd name="T42" fmla="*/ 2147483646 w 80"/>
                  <a:gd name="T43" fmla="*/ 2147483646 h 147"/>
                  <a:gd name="T44" fmla="*/ 2147483646 w 80"/>
                  <a:gd name="T45" fmla="*/ 2147483646 h 147"/>
                  <a:gd name="T46" fmla="*/ 2147483646 w 80"/>
                  <a:gd name="T47" fmla="*/ 2147483646 h 147"/>
                  <a:gd name="T48" fmla="*/ 2147483646 w 80"/>
                  <a:gd name="T49" fmla="*/ 2147483646 h 147"/>
                  <a:gd name="T50" fmla="*/ 2147483646 w 80"/>
                  <a:gd name="T51" fmla="*/ 2147483646 h 147"/>
                  <a:gd name="T52" fmla="*/ 2147483646 w 80"/>
                  <a:gd name="T53" fmla="*/ 2147483646 h 147"/>
                  <a:gd name="T54" fmla="*/ 2147483646 w 80"/>
                  <a:gd name="T55" fmla="*/ 2147483646 h 147"/>
                  <a:gd name="T56" fmla="*/ 2147483646 w 80"/>
                  <a:gd name="T57" fmla="*/ 2147483646 h 147"/>
                  <a:gd name="T58" fmla="*/ 2147483646 w 80"/>
                  <a:gd name="T59" fmla="*/ 2147483646 h 147"/>
                  <a:gd name="T60" fmla="*/ 2147483646 w 80"/>
                  <a:gd name="T61" fmla="*/ 2147483646 h 147"/>
                  <a:gd name="T62" fmla="*/ 2147483646 w 80"/>
                  <a:gd name="T63" fmla="*/ 2147483646 h 147"/>
                  <a:gd name="T64" fmla="*/ 2147483646 w 80"/>
                  <a:gd name="T65" fmla="*/ 2147483646 h 14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147">
                    <a:moveTo>
                      <a:pt x="56" y="30"/>
                    </a:moveTo>
                    <a:cubicBezTo>
                      <a:pt x="60" y="13"/>
                      <a:pt x="60" y="13"/>
                      <a:pt x="60" y="13"/>
                    </a:cubicBezTo>
                    <a:cubicBezTo>
                      <a:pt x="61" y="11"/>
                      <a:pt x="62" y="8"/>
                      <a:pt x="61" y="6"/>
                    </a:cubicBezTo>
                    <a:cubicBezTo>
                      <a:pt x="59" y="2"/>
                      <a:pt x="55" y="0"/>
                      <a:pt x="51" y="1"/>
                    </a:cubicBezTo>
                    <a:cubicBezTo>
                      <a:pt x="37" y="6"/>
                      <a:pt x="10" y="24"/>
                      <a:pt x="10" y="58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10" y="59"/>
                      <a:pt x="10" y="61"/>
                      <a:pt x="11" y="62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2" y="135"/>
                      <a:pt x="2" y="135"/>
                      <a:pt x="2" y="135"/>
                    </a:cubicBezTo>
                    <a:cubicBezTo>
                      <a:pt x="0" y="139"/>
                      <a:pt x="1" y="143"/>
                      <a:pt x="5" y="145"/>
                    </a:cubicBezTo>
                    <a:cubicBezTo>
                      <a:pt x="6" y="146"/>
                      <a:pt x="7" y="146"/>
                      <a:pt x="8" y="146"/>
                    </a:cubicBezTo>
                    <a:cubicBezTo>
                      <a:pt x="11" y="146"/>
                      <a:pt x="14" y="144"/>
                      <a:pt x="15" y="141"/>
                    </a:cubicBezTo>
                    <a:cubicBezTo>
                      <a:pt x="34" y="100"/>
                      <a:pt x="34" y="100"/>
                      <a:pt x="34" y="100"/>
                    </a:cubicBezTo>
                    <a:cubicBezTo>
                      <a:pt x="35" y="99"/>
                      <a:pt x="35" y="97"/>
                      <a:pt x="34" y="96"/>
                    </a:cubicBezTo>
                    <a:cubicBezTo>
                      <a:pt x="32" y="88"/>
                      <a:pt x="32" y="88"/>
                      <a:pt x="32" y="88"/>
                    </a:cubicBezTo>
                    <a:cubicBezTo>
                      <a:pt x="34" y="89"/>
                      <a:pt x="36" y="91"/>
                      <a:pt x="38" y="92"/>
                    </a:cubicBezTo>
                    <a:cubicBezTo>
                      <a:pt x="30" y="139"/>
                      <a:pt x="30" y="139"/>
                      <a:pt x="30" y="139"/>
                    </a:cubicBezTo>
                    <a:cubicBezTo>
                      <a:pt x="30" y="143"/>
                      <a:pt x="32" y="147"/>
                      <a:pt x="37" y="147"/>
                    </a:cubicBezTo>
                    <a:cubicBezTo>
                      <a:pt x="37" y="147"/>
                      <a:pt x="37" y="147"/>
                      <a:pt x="38" y="147"/>
                    </a:cubicBezTo>
                    <a:cubicBezTo>
                      <a:pt x="41" y="147"/>
                      <a:pt x="45" y="145"/>
                      <a:pt x="45" y="141"/>
                    </a:cubicBezTo>
                    <a:cubicBezTo>
                      <a:pt x="54" y="90"/>
                      <a:pt x="54" y="90"/>
                      <a:pt x="54" y="90"/>
                    </a:cubicBezTo>
                    <a:cubicBezTo>
                      <a:pt x="54" y="87"/>
                      <a:pt x="53" y="85"/>
                      <a:pt x="51" y="83"/>
                    </a:cubicBezTo>
                    <a:cubicBezTo>
                      <a:pt x="39" y="74"/>
                      <a:pt x="28" y="63"/>
                      <a:pt x="25" y="58"/>
                    </a:cubicBezTo>
                    <a:cubicBezTo>
                      <a:pt x="25" y="57"/>
                      <a:pt x="25" y="57"/>
                      <a:pt x="25" y="57"/>
                    </a:cubicBezTo>
                    <a:cubicBezTo>
                      <a:pt x="25" y="41"/>
                      <a:pt x="34" y="30"/>
                      <a:pt x="42" y="24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33"/>
                      <a:pt x="40" y="36"/>
                      <a:pt x="42" y="38"/>
                    </a:cubicBezTo>
                    <a:cubicBezTo>
                      <a:pt x="67" y="60"/>
                      <a:pt x="67" y="60"/>
                      <a:pt x="67" y="60"/>
                    </a:cubicBezTo>
                    <a:cubicBezTo>
                      <a:pt x="68" y="61"/>
                      <a:pt x="70" y="62"/>
                      <a:pt x="72" y="62"/>
                    </a:cubicBezTo>
                    <a:cubicBezTo>
                      <a:pt x="74" y="62"/>
                      <a:pt x="76" y="61"/>
                      <a:pt x="77" y="60"/>
                    </a:cubicBezTo>
                    <a:cubicBezTo>
                      <a:pt x="80" y="57"/>
                      <a:pt x="80" y="52"/>
                      <a:pt x="77" y="49"/>
                    </a:cubicBezTo>
                    <a:lnTo>
                      <a:pt x="56" y="3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ru-RU"/>
              </a:p>
            </p:txBody>
          </p:sp>
          <p:sp>
            <p:nvSpPr>
              <p:cNvPr id="97308" name="Oval 186"/>
              <p:cNvSpPr>
                <a:spLocks noChangeArrowheads="1"/>
              </p:cNvSpPr>
              <p:nvPr/>
            </p:nvSpPr>
            <p:spPr bwMode="auto">
              <a:xfrm>
                <a:off x="6267347" y="3997614"/>
                <a:ext cx="39688" cy="412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>
                <a:lvl1pPr defTabSz="255588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255588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255588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255588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255588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255588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255588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255588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255588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GB" altLang="ru-RU" sz="9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63" name="Group 62"/>
          <p:cNvGrpSpPr>
            <a:grpSpLocks/>
          </p:cNvGrpSpPr>
          <p:nvPr/>
        </p:nvGrpSpPr>
        <p:grpSpPr bwMode="auto">
          <a:xfrm>
            <a:off x="7602205" y="2023051"/>
            <a:ext cx="1111820" cy="1049984"/>
            <a:chOff x="8160692" y="1686137"/>
            <a:chExt cx="600503" cy="605238"/>
          </a:xfrm>
        </p:grpSpPr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EDF703E4-A416-634D-B64B-5EE085ED34BE}"/>
                </a:ext>
              </a:extLst>
            </p:cNvPr>
            <p:cNvSpPr/>
            <p:nvPr/>
          </p:nvSpPr>
          <p:spPr>
            <a:xfrm>
              <a:off x="8160692" y="1686137"/>
              <a:ext cx="600503" cy="60049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8">
                <a:defRPr/>
              </a:pPr>
              <a:endParaRPr lang="en-US" sz="900" dirty="0">
                <a:solidFill>
                  <a:srgbClr val="000000"/>
                </a:solidFill>
              </a:endParaRPr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8320189" y="1686137"/>
              <a:ext cx="259232" cy="605238"/>
              <a:chOff x="1063625" y="3757613"/>
              <a:chExt cx="536575" cy="1408290"/>
            </a:xfrm>
            <a:solidFill>
              <a:schemeClr val="bg1"/>
            </a:solidFill>
          </p:grpSpPr>
          <p:sp>
            <p:nvSpPr>
              <p:cNvPr id="66" name="Freeform 59"/>
              <p:cNvSpPr>
                <a:spLocks/>
              </p:cNvSpPr>
              <p:nvPr/>
            </p:nvSpPr>
            <p:spPr bwMode="auto">
              <a:xfrm>
                <a:off x="1143000" y="3757613"/>
                <a:ext cx="430213" cy="695325"/>
              </a:xfrm>
              <a:custGeom>
                <a:avLst/>
                <a:gdLst>
                  <a:gd name="T0" fmla="*/ 110 w 567"/>
                  <a:gd name="T1" fmla="*/ 822 h 916"/>
                  <a:gd name="T2" fmla="*/ 239 w 567"/>
                  <a:gd name="T3" fmla="*/ 797 h 916"/>
                  <a:gd name="T4" fmla="*/ 329 w 567"/>
                  <a:gd name="T5" fmla="*/ 893 h 916"/>
                  <a:gd name="T6" fmla="*/ 500 w 567"/>
                  <a:gd name="T7" fmla="*/ 806 h 916"/>
                  <a:gd name="T8" fmla="*/ 413 w 567"/>
                  <a:gd name="T9" fmla="*/ 635 h 916"/>
                  <a:gd name="T10" fmla="*/ 400 w 567"/>
                  <a:gd name="T11" fmla="*/ 631 h 916"/>
                  <a:gd name="T12" fmla="*/ 550 w 567"/>
                  <a:gd name="T13" fmla="*/ 149 h 916"/>
                  <a:gd name="T14" fmla="*/ 486 w 567"/>
                  <a:gd name="T15" fmla="*/ 24 h 916"/>
                  <a:gd name="T16" fmla="*/ 465 w 567"/>
                  <a:gd name="T17" fmla="*/ 17 h 916"/>
                  <a:gd name="T18" fmla="*/ 339 w 567"/>
                  <a:gd name="T19" fmla="*/ 81 h 916"/>
                  <a:gd name="T20" fmla="*/ 190 w 567"/>
                  <a:gd name="T21" fmla="*/ 563 h 916"/>
                  <a:gd name="T22" fmla="*/ 23 w 567"/>
                  <a:gd name="T23" fmla="*/ 651 h 916"/>
                  <a:gd name="T24" fmla="*/ 110 w 567"/>
                  <a:gd name="T25" fmla="*/ 822 h 9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67" h="916">
                    <a:moveTo>
                      <a:pt x="110" y="822"/>
                    </a:moveTo>
                    <a:cubicBezTo>
                      <a:pt x="156" y="837"/>
                      <a:pt x="205" y="826"/>
                      <a:pt x="239" y="797"/>
                    </a:cubicBezTo>
                    <a:cubicBezTo>
                      <a:pt x="250" y="841"/>
                      <a:pt x="283" y="878"/>
                      <a:pt x="329" y="893"/>
                    </a:cubicBezTo>
                    <a:cubicBezTo>
                      <a:pt x="401" y="916"/>
                      <a:pt x="477" y="877"/>
                      <a:pt x="500" y="806"/>
                    </a:cubicBezTo>
                    <a:cubicBezTo>
                      <a:pt x="523" y="735"/>
                      <a:pt x="484" y="658"/>
                      <a:pt x="413" y="635"/>
                    </a:cubicBezTo>
                    <a:cubicBezTo>
                      <a:pt x="409" y="633"/>
                      <a:pt x="405" y="632"/>
                      <a:pt x="400" y="631"/>
                    </a:cubicBezTo>
                    <a:cubicBezTo>
                      <a:pt x="550" y="149"/>
                      <a:pt x="550" y="149"/>
                      <a:pt x="550" y="149"/>
                    </a:cubicBezTo>
                    <a:cubicBezTo>
                      <a:pt x="567" y="97"/>
                      <a:pt x="538" y="41"/>
                      <a:pt x="486" y="24"/>
                    </a:cubicBezTo>
                    <a:cubicBezTo>
                      <a:pt x="465" y="17"/>
                      <a:pt x="465" y="17"/>
                      <a:pt x="465" y="17"/>
                    </a:cubicBezTo>
                    <a:cubicBezTo>
                      <a:pt x="413" y="0"/>
                      <a:pt x="356" y="29"/>
                      <a:pt x="339" y="81"/>
                    </a:cubicBezTo>
                    <a:cubicBezTo>
                      <a:pt x="190" y="563"/>
                      <a:pt x="190" y="563"/>
                      <a:pt x="190" y="563"/>
                    </a:cubicBezTo>
                    <a:cubicBezTo>
                      <a:pt x="120" y="542"/>
                      <a:pt x="46" y="581"/>
                      <a:pt x="23" y="651"/>
                    </a:cubicBezTo>
                    <a:cubicBezTo>
                      <a:pt x="0" y="722"/>
                      <a:pt x="39" y="799"/>
                      <a:pt x="110" y="8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defTabSz="257168">
                  <a:defRPr/>
                </a:pPr>
                <a:endParaRPr lang="en-GB" sz="9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" name="Freeform 60"/>
              <p:cNvSpPr>
                <a:spLocks/>
              </p:cNvSpPr>
              <p:nvPr/>
            </p:nvSpPr>
            <p:spPr bwMode="auto">
              <a:xfrm>
                <a:off x="1127126" y="4491214"/>
                <a:ext cx="473074" cy="674689"/>
              </a:xfrm>
              <a:custGeom>
                <a:avLst/>
                <a:gdLst>
                  <a:gd name="T0" fmla="*/ 602 w 623"/>
                  <a:gd name="T1" fmla="*/ 730 h 888"/>
                  <a:gd name="T2" fmla="*/ 422 w 623"/>
                  <a:gd name="T3" fmla="*/ 278 h 888"/>
                  <a:gd name="T4" fmla="*/ 494 w 623"/>
                  <a:gd name="T5" fmla="*/ 103 h 888"/>
                  <a:gd name="T6" fmla="*/ 317 w 623"/>
                  <a:gd name="T7" fmla="*/ 28 h 888"/>
                  <a:gd name="T8" fmla="*/ 234 w 623"/>
                  <a:gd name="T9" fmla="*/ 130 h 888"/>
                  <a:gd name="T10" fmla="*/ 103 w 623"/>
                  <a:gd name="T11" fmla="*/ 114 h 888"/>
                  <a:gd name="T12" fmla="*/ 28 w 623"/>
                  <a:gd name="T13" fmla="*/ 290 h 888"/>
                  <a:gd name="T14" fmla="*/ 204 w 623"/>
                  <a:gd name="T15" fmla="*/ 366 h 888"/>
                  <a:gd name="T16" fmla="*/ 216 w 623"/>
                  <a:gd name="T17" fmla="*/ 360 h 888"/>
                  <a:gd name="T18" fmla="*/ 397 w 623"/>
                  <a:gd name="T19" fmla="*/ 813 h 888"/>
                  <a:gd name="T20" fmla="*/ 526 w 623"/>
                  <a:gd name="T21" fmla="*/ 868 h 888"/>
                  <a:gd name="T22" fmla="*/ 547 w 623"/>
                  <a:gd name="T23" fmla="*/ 860 h 888"/>
                  <a:gd name="T24" fmla="*/ 602 w 623"/>
                  <a:gd name="T25" fmla="*/ 73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3" h="888">
                    <a:moveTo>
                      <a:pt x="602" y="730"/>
                    </a:moveTo>
                    <a:cubicBezTo>
                      <a:pt x="422" y="278"/>
                      <a:pt x="422" y="278"/>
                      <a:pt x="422" y="278"/>
                    </a:cubicBezTo>
                    <a:cubicBezTo>
                      <a:pt x="489" y="249"/>
                      <a:pt x="521" y="171"/>
                      <a:pt x="494" y="103"/>
                    </a:cubicBezTo>
                    <a:cubicBezTo>
                      <a:pt x="466" y="33"/>
                      <a:pt x="386" y="0"/>
                      <a:pt x="317" y="28"/>
                    </a:cubicBezTo>
                    <a:cubicBezTo>
                      <a:pt x="272" y="46"/>
                      <a:pt x="242" y="85"/>
                      <a:pt x="234" y="130"/>
                    </a:cubicBezTo>
                    <a:cubicBezTo>
                      <a:pt x="197" y="103"/>
                      <a:pt x="148" y="95"/>
                      <a:pt x="103" y="114"/>
                    </a:cubicBezTo>
                    <a:cubicBezTo>
                      <a:pt x="33" y="142"/>
                      <a:pt x="0" y="221"/>
                      <a:pt x="28" y="290"/>
                    </a:cubicBezTo>
                    <a:cubicBezTo>
                      <a:pt x="56" y="360"/>
                      <a:pt x="135" y="394"/>
                      <a:pt x="204" y="366"/>
                    </a:cubicBezTo>
                    <a:cubicBezTo>
                      <a:pt x="209" y="364"/>
                      <a:pt x="213" y="362"/>
                      <a:pt x="216" y="360"/>
                    </a:cubicBezTo>
                    <a:cubicBezTo>
                      <a:pt x="397" y="813"/>
                      <a:pt x="397" y="813"/>
                      <a:pt x="397" y="813"/>
                    </a:cubicBezTo>
                    <a:cubicBezTo>
                      <a:pt x="417" y="864"/>
                      <a:pt x="475" y="888"/>
                      <a:pt x="526" y="868"/>
                    </a:cubicBezTo>
                    <a:cubicBezTo>
                      <a:pt x="547" y="860"/>
                      <a:pt x="547" y="860"/>
                      <a:pt x="547" y="860"/>
                    </a:cubicBezTo>
                    <a:cubicBezTo>
                      <a:pt x="598" y="839"/>
                      <a:pt x="623" y="781"/>
                      <a:pt x="602" y="7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defTabSz="257168">
                  <a:defRPr/>
                </a:pPr>
                <a:endParaRPr lang="en-GB" sz="9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8" name="Freeform 61"/>
              <p:cNvSpPr>
                <a:spLocks/>
              </p:cNvSpPr>
              <p:nvPr/>
            </p:nvSpPr>
            <p:spPr bwMode="auto">
              <a:xfrm>
                <a:off x="1063625" y="4306888"/>
                <a:ext cx="309563" cy="317500"/>
              </a:xfrm>
              <a:custGeom>
                <a:avLst/>
                <a:gdLst>
                  <a:gd name="T0" fmla="*/ 305 w 407"/>
                  <a:gd name="T1" fmla="*/ 234 h 418"/>
                  <a:gd name="T2" fmla="*/ 290 w 407"/>
                  <a:gd name="T3" fmla="*/ 161 h 418"/>
                  <a:gd name="T4" fmla="*/ 80 w 407"/>
                  <a:gd name="T5" fmla="*/ 103 h 418"/>
                  <a:gd name="T6" fmla="*/ 5 w 407"/>
                  <a:gd name="T7" fmla="*/ 225 h 418"/>
                  <a:gd name="T8" fmla="*/ 82 w 407"/>
                  <a:gd name="T9" fmla="*/ 343 h 418"/>
                  <a:gd name="T10" fmla="*/ 305 w 407"/>
                  <a:gd name="T11" fmla="*/ 234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7" h="418">
                    <a:moveTo>
                      <a:pt x="305" y="234"/>
                    </a:moveTo>
                    <a:cubicBezTo>
                      <a:pt x="407" y="225"/>
                      <a:pt x="397" y="126"/>
                      <a:pt x="290" y="161"/>
                    </a:cubicBezTo>
                    <a:cubicBezTo>
                      <a:pt x="290" y="161"/>
                      <a:pt x="132" y="205"/>
                      <a:pt x="80" y="103"/>
                    </a:cubicBezTo>
                    <a:cubicBezTo>
                      <a:pt x="29" y="0"/>
                      <a:pt x="0" y="158"/>
                      <a:pt x="5" y="225"/>
                    </a:cubicBezTo>
                    <a:cubicBezTo>
                      <a:pt x="9" y="291"/>
                      <a:pt x="45" y="418"/>
                      <a:pt x="82" y="343"/>
                    </a:cubicBezTo>
                    <a:cubicBezTo>
                      <a:pt x="111" y="284"/>
                      <a:pt x="203" y="242"/>
                      <a:pt x="305" y="23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lIns="51435" tIns="25718" rIns="51435" bIns="25718"/>
              <a:lstStyle/>
              <a:p>
                <a:pPr defTabSz="257168">
                  <a:defRPr/>
                </a:pPr>
                <a:endParaRPr lang="en-GB" sz="90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sp>
        <p:nvSpPr>
          <p:cNvPr id="69" name="Content Placeholder 2"/>
          <p:cNvSpPr txBox="1">
            <a:spLocks/>
          </p:cNvSpPr>
          <p:nvPr/>
        </p:nvSpPr>
        <p:spPr bwMode="auto">
          <a:xfrm>
            <a:off x="5249043" y="2636613"/>
            <a:ext cx="1476375" cy="606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35" tIns="25718" rIns="51435" bIns="25718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ru-RU" sz="2000" b="1" dirty="0">
                <a:solidFill>
                  <a:srgbClr val="0460A9"/>
                </a:solidFill>
                <a:cs typeface="Times New Roman" panose="02020603050405020304" pitchFamily="18" charset="0"/>
              </a:rPr>
              <a:t>&gt;6</a:t>
            </a:r>
            <a:br>
              <a:rPr lang="en-US" altLang="ru-RU" sz="2000" b="1" dirty="0">
                <a:solidFill>
                  <a:srgbClr val="0460A9"/>
                </a:solidFill>
                <a:cs typeface="Times New Roman" panose="02020603050405020304" pitchFamily="18" charset="0"/>
              </a:rPr>
            </a:br>
            <a:r>
              <a:rPr lang="ru-RU" altLang="ru-RU" sz="2000" b="1" i="1" dirty="0">
                <a:solidFill>
                  <a:srgbClr val="0460A9"/>
                </a:solidFill>
                <a:cs typeface="Arial" panose="020B0604020202020204" pitchFamily="34" charset="0"/>
              </a:rPr>
              <a:t>месяцев</a:t>
            </a:r>
            <a:endParaRPr lang="en-GB" altLang="ru-RU" sz="2000" b="1" i="1" dirty="0">
              <a:solidFill>
                <a:srgbClr val="0460A9"/>
              </a:solidFill>
              <a:cs typeface="Arial" panose="020B0604020202020204" pitchFamily="34" charset="0"/>
            </a:endParaRPr>
          </a:p>
        </p:txBody>
      </p:sp>
      <p:sp>
        <p:nvSpPr>
          <p:cNvPr id="70" name="Content Placeholder 2"/>
          <p:cNvSpPr txBox="1">
            <a:spLocks/>
          </p:cNvSpPr>
          <p:nvPr/>
        </p:nvSpPr>
        <p:spPr bwMode="auto">
          <a:xfrm>
            <a:off x="4613076" y="3548063"/>
            <a:ext cx="2976761" cy="212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5" tIns="25718" rIns="51435" bIns="25718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7000"/>
              </a:lnSpc>
              <a:spcBef>
                <a:spcPts val="1000"/>
              </a:spcBef>
              <a:spcAft>
                <a:spcPts val="450"/>
              </a:spcAft>
              <a:buNone/>
            </a:pPr>
            <a:r>
              <a:rPr lang="ru-RU" altLang="ru-RU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с большей вероятностью приобретут </a:t>
            </a:r>
            <a:r>
              <a:rPr lang="ru-RU" altLang="ru-RU" sz="1800" dirty="0">
                <a:solidFill>
                  <a:srgbClr val="E74A21"/>
                </a:solidFill>
                <a:cs typeface="Times New Roman" panose="02020603050405020304" pitchFamily="18" charset="0"/>
              </a:rPr>
              <a:t>необратимые структурные повреждения </a:t>
            </a:r>
            <a:r>
              <a:rPr lang="ru-RU" altLang="ru-RU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и </a:t>
            </a:r>
            <a:r>
              <a:rPr lang="ru-RU" altLang="ru-RU" sz="1800" dirty="0">
                <a:solidFill>
                  <a:srgbClr val="E74A21"/>
                </a:solidFill>
                <a:cs typeface="Times New Roman" panose="02020603050405020304" pitchFamily="18" charset="0"/>
              </a:rPr>
              <a:t>функциональные ограничения </a:t>
            </a:r>
            <a:r>
              <a:rPr lang="ru-RU" altLang="ru-RU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и </a:t>
            </a:r>
            <a:r>
              <a:rPr lang="ru-RU" altLang="ru-RU" sz="1800" dirty="0">
                <a:solidFill>
                  <a:srgbClr val="E74A21"/>
                </a:solidFill>
                <a:cs typeface="Times New Roman" panose="02020603050405020304" pitchFamily="18" charset="0"/>
              </a:rPr>
              <a:t>с</a:t>
            </a:r>
            <a:r>
              <a:rPr lang="ru-RU" altLang="ru-RU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1800" dirty="0">
                <a:solidFill>
                  <a:srgbClr val="E74A21"/>
                </a:solidFill>
                <a:cs typeface="Times New Roman" panose="02020603050405020304" pitchFamily="18" charset="0"/>
              </a:rPr>
              <a:t>меньшей вероятностью достигнут ремиссии</a:t>
            </a:r>
            <a:endParaRPr lang="en-GB" altLang="ru-RU" sz="1800" baseline="30000" dirty="0">
              <a:solidFill>
                <a:srgbClr val="0460A9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9518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>
          <a:xfrm>
            <a:off x="411523" y="308555"/>
            <a:ext cx="11351491" cy="965200"/>
          </a:xfrm>
        </p:spPr>
        <p:txBody>
          <a:bodyPr>
            <a:normAutofit/>
          </a:bodyPr>
          <a:lstStyle/>
          <a:p>
            <a:r>
              <a:rPr kumimoji="1" lang="ru-RU" altLang="ru-RU" sz="2800" b="1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Направление  в выявлении предикторов </a:t>
            </a:r>
            <a:r>
              <a:rPr kumimoji="1" lang="ru-RU" altLang="ru-RU" sz="2800" b="1" dirty="0" err="1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ПсА</a:t>
            </a:r>
            <a:r>
              <a:rPr kumimoji="1" lang="ru-RU" altLang="ru-RU" sz="2800" b="1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 – вторичная профилактика </a:t>
            </a:r>
            <a:endParaRPr kumimoji="1" lang="en-US" altLang="ru-RU" sz="2800" b="1" baseline="30000" dirty="0">
              <a:solidFill>
                <a:schemeClr val="accent1">
                  <a:lumMod val="7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523" y="1930762"/>
            <a:ext cx="6299490" cy="3611418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257175" indent="-257175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  <a:defRPr/>
            </a:pPr>
            <a:r>
              <a:rPr lang="ru-RU" sz="1800" dirty="0" smtClean="0"/>
              <a:t>Риски </a:t>
            </a:r>
            <a:r>
              <a:rPr lang="ru-RU" sz="1800" dirty="0"/>
              <a:t>развития </a:t>
            </a:r>
            <a:r>
              <a:rPr lang="ru-RU" sz="1800" dirty="0" err="1"/>
              <a:t>ПсА</a:t>
            </a:r>
            <a:r>
              <a:rPr lang="ru-RU" sz="1800" dirty="0"/>
              <a:t>: </a:t>
            </a:r>
            <a:r>
              <a:rPr lang="ru-RU" sz="1800" dirty="0" err="1"/>
              <a:t>коморбидная</a:t>
            </a:r>
            <a:r>
              <a:rPr lang="ru-RU" sz="1800" dirty="0"/>
              <a:t> патология (увеит, </a:t>
            </a:r>
            <a:r>
              <a:rPr lang="ru-RU" sz="1800" dirty="0" err="1"/>
              <a:t>гиперхолестеринемия</a:t>
            </a:r>
            <a:r>
              <a:rPr lang="ru-RU" sz="1800" dirty="0"/>
              <a:t>, </a:t>
            </a:r>
            <a:r>
              <a:rPr lang="ru-RU" sz="1800" dirty="0" err="1"/>
              <a:t>гиперурикемия</a:t>
            </a:r>
            <a:r>
              <a:rPr lang="ru-RU" sz="1800" dirty="0"/>
              <a:t>, депрессия, заболевания щитовидно железы), ожирение, курение, травма, поражение ногтевых пластин (возможно форма </a:t>
            </a:r>
            <a:r>
              <a:rPr lang="ru-RU" sz="1800" dirty="0" err="1"/>
              <a:t>энтезита</a:t>
            </a:r>
            <a:r>
              <a:rPr lang="ru-RU" sz="1800" dirty="0"/>
              <a:t>), длительность предшествующего псориаза (</a:t>
            </a:r>
            <a:r>
              <a:rPr lang="en-US" sz="1800" dirty="0"/>
              <a:t>&gt;</a:t>
            </a:r>
            <a:r>
              <a:rPr lang="ru-RU" sz="1800" dirty="0"/>
              <a:t>25 лет), псориаз в</a:t>
            </a:r>
            <a:r>
              <a:rPr lang="en-US" sz="1800" dirty="0"/>
              <a:t>/</a:t>
            </a:r>
            <a:r>
              <a:rPr lang="ru-RU" sz="1800" dirty="0"/>
              <a:t>ч головы, лечение </a:t>
            </a:r>
            <a:r>
              <a:rPr lang="ru-RU" sz="1800" dirty="0" err="1"/>
              <a:t>ретиноидами</a:t>
            </a:r>
            <a:r>
              <a:rPr lang="ru-RU" sz="1800" dirty="0"/>
              <a:t>, наличие </a:t>
            </a:r>
            <a:r>
              <a:rPr lang="ru-RU" sz="1800" dirty="0" err="1"/>
              <a:t>ПсА</a:t>
            </a:r>
            <a:r>
              <a:rPr lang="ru-RU" sz="1800" dirty="0"/>
              <a:t> у родственников (</a:t>
            </a:r>
            <a:r>
              <a:rPr lang="en-US" sz="1800" dirty="0"/>
              <a:t>HLA</a:t>
            </a:r>
            <a:r>
              <a:rPr lang="ru-RU" sz="1800" dirty="0"/>
              <a:t>), </a:t>
            </a:r>
          </a:p>
          <a:p>
            <a:pPr marL="257175" indent="-257175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  <a:defRPr/>
            </a:pPr>
            <a:r>
              <a:rPr lang="ru-RU" sz="1800" dirty="0"/>
              <a:t>Развитие неспецифических мышечно-скелетных симптомов</a:t>
            </a:r>
          </a:p>
          <a:p>
            <a:pPr marL="257175" indent="-257175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  <a:defRPr/>
            </a:pPr>
            <a:r>
              <a:rPr lang="ru-RU" sz="1800" dirty="0"/>
              <a:t>Выявление </a:t>
            </a:r>
            <a:r>
              <a:rPr lang="ru-RU" sz="1800" dirty="0" err="1"/>
              <a:t>преклинической</a:t>
            </a:r>
            <a:r>
              <a:rPr lang="ru-RU" sz="1800" dirty="0"/>
              <a:t> (</a:t>
            </a:r>
            <a:r>
              <a:rPr lang="ru-RU" sz="1800" dirty="0" err="1"/>
              <a:t>продормальной</a:t>
            </a:r>
            <a:r>
              <a:rPr lang="ru-RU" sz="1800" dirty="0"/>
              <a:t>) стадии </a:t>
            </a:r>
            <a:r>
              <a:rPr lang="ru-RU" sz="1800" dirty="0" err="1"/>
              <a:t>ПсА</a:t>
            </a:r>
            <a:r>
              <a:rPr lang="ru-RU" sz="1800" dirty="0"/>
              <a:t>  (субклинические «</a:t>
            </a:r>
            <a:r>
              <a:rPr lang="ru-RU" sz="1800" dirty="0" err="1"/>
              <a:t>синовио-энтезиальные</a:t>
            </a:r>
            <a:r>
              <a:rPr lang="ru-RU" sz="1800" dirty="0"/>
              <a:t>» симптомы возникают задолго до первых проявлений </a:t>
            </a:r>
            <a:r>
              <a:rPr lang="ru-RU" sz="1800" dirty="0" err="1"/>
              <a:t>ПсА</a:t>
            </a:r>
            <a:r>
              <a:rPr lang="ru-RU" sz="1800" dirty="0"/>
              <a:t>), артралгии, скованность, недомогание</a:t>
            </a:r>
          </a:p>
          <a:p>
            <a:pPr marL="0" indent="0">
              <a:spcBef>
                <a:spcPts val="450"/>
              </a:spcBef>
              <a:spcAft>
                <a:spcPts val="450"/>
              </a:spcAft>
              <a:buNone/>
              <a:defRPr/>
            </a:pPr>
            <a:endParaRPr lang="ru-RU" sz="1800" dirty="0"/>
          </a:p>
          <a:p>
            <a:pPr>
              <a:spcBef>
                <a:spcPts val="450"/>
              </a:spcBef>
              <a:spcAft>
                <a:spcPts val="450"/>
              </a:spcAft>
              <a:defRPr/>
            </a:pP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225570" y="6199187"/>
            <a:ext cx="14398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600" dirty="0" err="1">
                <a:latin typeface="Courier New" panose="02070309020205020404" pitchFamily="49" charset="0"/>
              </a:rPr>
              <a:t>ПсА</a:t>
            </a:r>
            <a:r>
              <a:rPr lang="ru-RU" altLang="ru-RU" sz="600" dirty="0">
                <a:latin typeface="Courier New" panose="02070309020205020404" pitchFamily="49" charset="0"/>
              </a:rPr>
              <a:t> – псориатический артрит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600" dirty="0" err="1">
                <a:latin typeface="Courier New" panose="02070309020205020404" pitchFamily="49" charset="0"/>
              </a:rPr>
              <a:t>ПсО</a:t>
            </a:r>
            <a:r>
              <a:rPr lang="ru-RU" altLang="ru-RU" sz="600" dirty="0">
                <a:latin typeface="Courier New" panose="02070309020205020404" pitchFamily="49" charset="0"/>
              </a:rPr>
              <a:t> - псориаз</a:t>
            </a:r>
            <a:endParaRPr lang="en-US" altLang="ru-RU" sz="600" dirty="0">
              <a:latin typeface="Courier New" panose="02070309020205020404" pitchFamily="49" charset="0"/>
            </a:endParaRPr>
          </a:p>
        </p:txBody>
      </p:sp>
      <p:pic>
        <p:nvPicPr>
          <p:cNvPr id="94213" name="Picture 2" descr="ÐÐ°ÑÑÐ¸Ð½ÐºÐ¸ Ð¿Ð¾ Ð·Ð°Ð¿ÑÐ¾ÑÑ psoriatic arthritis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908" y="1700213"/>
            <a:ext cx="4710256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31273" y="6475412"/>
            <a:ext cx="1124238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050" dirty="0"/>
              <a:t>Насонов Е.Л., </a:t>
            </a:r>
            <a:r>
              <a:rPr lang="ru-RU" sz="1050" dirty="0" err="1"/>
              <a:t>Коротаева</a:t>
            </a:r>
            <a:r>
              <a:rPr lang="ru-RU" sz="1050" dirty="0"/>
              <a:t> Т.В., Лила А.М., </a:t>
            </a:r>
            <a:r>
              <a:rPr lang="ru-RU" sz="1050" dirty="0" err="1"/>
              <a:t>Кубанов</a:t>
            </a:r>
            <a:r>
              <a:rPr lang="ru-RU" sz="1050" dirty="0"/>
              <a:t> А.А. Можно ли предотвратить развитие псориатического артрита у пациентов с псориазом</a:t>
            </a:r>
            <a:r>
              <a:rPr lang="en-US" sz="1050" dirty="0"/>
              <a:t>?</a:t>
            </a:r>
            <a:r>
              <a:rPr lang="ru-RU" sz="1050" dirty="0"/>
              <a:t> Научно-практическая ревматология.-2019 (57) 3.</a:t>
            </a:r>
          </a:p>
        </p:txBody>
      </p:sp>
    </p:spTree>
    <p:extLst>
      <p:ext uri="{BB962C8B-B14F-4D97-AF65-F5344CB8AC3E}">
        <p14:creationId xmlns:p14="http://schemas.microsoft.com/office/powerpoint/2010/main" val="376873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>
            <a:extLst>
              <a:ext uri="{FF2B5EF4-FFF2-40B4-BE49-F238E27FC236}">
                <a16:creationId xmlns="" xmlns:a16="http://schemas.microsoft.com/office/drawing/2014/main" id="{D30B2753-DC13-4B85-988E-7E049893F3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056" y="224632"/>
            <a:ext cx="3451514" cy="720725"/>
          </a:xfrm>
        </p:spPr>
        <p:txBody>
          <a:bodyPr/>
          <a:lstStyle/>
          <a:p>
            <a:r>
              <a:rPr lang="ru-RU" altLang="ru-RU" sz="2800" b="1" dirty="0">
                <a:solidFill>
                  <a:schemeClr val="accent1">
                    <a:lumMod val="75000"/>
                  </a:schemeClr>
                </a:solidFill>
              </a:rPr>
              <a:t>Факторы риска </a:t>
            </a:r>
            <a:r>
              <a:rPr lang="ru-RU" altLang="ru-RU" sz="2800" b="1" dirty="0" err="1">
                <a:solidFill>
                  <a:schemeClr val="accent1">
                    <a:lumMod val="75000"/>
                  </a:schemeClr>
                </a:solidFill>
              </a:rPr>
              <a:t>ПсА</a:t>
            </a:r>
            <a:endParaRPr lang="en-US" alt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5779" name="Content Placeholder 3">
            <a:extLst>
              <a:ext uri="{FF2B5EF4-FFF2-40B4-BE49-F238E27FC236}">
                <a16:creationId xmlns="" xmlns:a16="http://schemas.microsoft.com/office/drawing/2014/main" id="{D41B7FD2-8A3C-407E-BAC9-1E571CDC5F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7" t="13361" r="37846" b="700"/>
          <a:stretch>
            <a:fillRect/>
          </a:stretch>
        </p:blipFill>
        <p:spPr>
          <a:xfrm>
            <a:off x="2386013" y="1835150"/>
            <a:ext cx="3868737" cy="4327525"/>
          </a:xfr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61B3C9D-B5D3-410D-A528-6EB802CF5B8A}"/>
              </a:ext>
            </a:extLst>
          </p:cNvPr>
          <p:cNvSpPr/>
          <p:nvPr/>
        </p:nvSpPr>
        <p:spPr>
          <a:xfrm>
            <a:off x="3740150" y="776288"/>
            <a:ext cx="3651250" cy="1258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Пациент с псориазом с повышенным риском ПсА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080B42D-BDD4-4900-998A-A13C56DAEC6E}"/>
              </a:ext>
            </a:extLst>
          </p:cNvPr>
          <p:cNvSpPr/>
          <p:nvPr/>
        </p:nvSpPr>
        <p:spPr>
          <a:xfrm>
            <a:off x="2182813" y="1171575"/>
            <a:ext cx="1760537" cy="468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Фенотип псориаза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0C32DF3-11A4-45BF-94CD-982C1A9E8081}"/>
              </a:ext>
            </a:extLst>
          </p:cNvPr>
          <p:cNvSpPr/>
          <p:nvPr/>
        </p:nvSpPr>
        <p:spPr>
          <a:xfrm>
            <a:off x="6931025" y="1155700"/>
            <a:ext cx="3062288" cy="468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Другие риски ПсА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824D6C1-4B1E-4574-8AF1-42421B96995B}"/>
              </a:ext>
            </a:extLst>
          </p:cNvPr>
          <p:cNvSpPr/>
          <p:nvPr/>
        </p:nvSpPr>
        <p:spPr>
          <a:xfrm>
            <a:off x="6888163" y="1901825"/>
            <a:ext cx="4795837" cy="361949"/>
          </a:xfrm>
          <a:prstGeom prst="rect">
            <a:avLst/>
          </a:prstGeom>
          <a:solidFill>
            <a:srgbClr val="2044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Родственник с ПсА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F6F59FD-7EF8-48A3-A3BA-F0C578B9F14D}"/>
              </a:ext>
            </a:extLst>
          </p:cNvPr>
          <p:cNvSpPr/>
          <p:nvPr/>
        </p:nvSpPr>
        <p:spPr>
          <a:xfrm>
            <a:off x="6935788" y="2401888"/>
            <a:ext cx="4748212" cy="388938"/>
          </a:xfrm>
          <a:prstGeom prst="rect">
            <a:avLst/>
          </a:prstGeom>
          <a:solidFill>
            <a:srgbClr val="2044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Тяжелый псориаз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DFF6CF0-FB64-4AC0-A1C1-25983AF3396A}"/>
              </a:ext>
            </a:extLst>
          </p:cNvPr>
          <p:cNvSpPr/>
          <p:nvPr/>
        </p:nvSpPr>
        <p:spPr>
          <a:xfrm>
            <a:off x="6932613" y="2945101"/>
            <a:ext cx="4751387" cy="323850"/>
          </a:xfrm>
          <a:prstGeom prst="rect">
            <a:avLst/>
          </a:prstGeom>
          <a:solidFill>
            <a:srgbClr val="2044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Ожирение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7A329CB-9A66-42D3-AFAD-88D8DF325310}"/>
              </a:ext>
            </a:extLst>
          </p:cNvPr>
          <p:cNvSpPr/>
          <p:nvPr/>
        </p:nvSpPr>
        <p:spPr>
          <a:xfrm>
            <a:off x="6926263" y="3440113"/>
            <a:ext cx="4757737" cy="647700"/>
          </a:xfrm>
          <a:prstGeom prst="rect">
            <a:avLst/>
          </a:prstGeom>
          <a:solidFill>
            <a:srgbClr val="2044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Субклиническое костно-мышечное воспаление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D78FA74A-02E7-4B99-B627-2FDFAA1289A1}"/>
              </a:ext>
            </a:extLst>
          </p:cNvPr>
          <p:cNvSpPr/>
          <p:nvPr/>
        </p:nvSpPr>
        <p:spPr>
          <a:xfrm>
            <a:off x="6931025" y="4222750"/>
            <a:ext cx="4752975" cy="1858963"/>
          </a:xfrm>
          <a:prstGeom prst="rect">
            <a:avLst/>
          </a:prstGeom>
          <a:solidFill>
            <a:srgbClr val="2044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Биомаркеры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сыворотки: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white"/>
                </a:solidFill>
                <a:latin typeface="Century Gothic" panose="020B0502020202020204" pitchFamily="34" charset="0"/>
              </a:rPr>
              <a:t>к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летки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типа 17, CD8</a:t>
            </a:r>
            <a:r>
              <a:rPr kumimoji="0" lang="ru-RU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+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преостеокласты</a:t>
            </a:r>
            <a:r>
              <a:rPr lang="ru-RU" dirty="0">
                <a:solidFill>
                  <a:prstClr val="white"/>
                </a:solidFill>
                <a:latin typeface="Century Gothic" panose="020B0502020202020204" pitchFamily="34" charset="0"/>
              </a:rPr>
              <a:t>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Фактор: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CXCL10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BB6B2DD-3DFD-4393-B765-37E97EA39DB3}"/>
              </a:ext>
            </a:extLst>
          </p:cNvPr>
          <p:cNvSpPr/>
          <p:nvPr/>
        </p:nvSpPr>
        <p:spPr>
          <a:xfrm>
            <a:off x="192088" y="6297613"/>
            <a:ext cx="5238750" cy="1952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CXCL10 </a:t>
            </a:r>
            <a:r>
              <a:rPr kumimoji="0" lang="ru-RU" sz="6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- </a:t>
            </a:r>
            <a:r>
              <a:rPr kumimoji="0" lang="fr-FR" sz="6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CXC- </a:t>
            </a:r>
            <a:r>
              <a:rPr kumimoji="0" lang="fr-FR" sz="67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chemokine</a:t>
            </a:r>
            <a:r>
              <a:rPr kumimoji="0" lang="ru-RU" sz="6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6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ligand 10</a:t>
            </a: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4AF1EEC-E3D4-4725-BD67-1931E47C2234}"/>
              </a:ext>
            </a:extLst>
          </p:cNvPr>
          <p:cNvSpPr/>
          <p:nvPr/>
        </p:nvSpPr>
        <p:spPr>
          <a:xfrm>
            <a:off x="2408238" y="1835150"/>
            <a:ext cx="1308100" cy="3238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Волосистой части головы</a:t>
            </a:r>
            <a:endParaRPr kumimoji="0" lang="en-US" sz="8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6D0A347-B4AD-4020-94AE-AB1504E0A7C6}"/>
              </a:ext>
            </a:extLst>
          </p:cNvPr>
          <p:cNvSpPr/>
          <p:nvPr/>
        </p:nvSpPr>
        <p:spPr>
          <a:xfrm>
            <a:off x="2386013" y="3343275"/>
            <a:ext cx="1330325" cy="3238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Инверсный псориаз</a:t>
            </a:r>
            <a:endParaRPr kumimoji="0" lang="en-US" sz="8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5B33BED8-00D9-4DFB-A963-8DB937401E88}"/>
              </a:ext>
            </a:extLst>
          </p:cNvPr>
          <p:cNvSpPr/>
          <p:nvPr/>
        </p:nvSpPr>
        <p:spPr>
          <a:xfrm>
            <a:off x="2386013" y="4657725"/>
            <a:ext cx="1330325" cy="3238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Псориаз ногтей</a:t>
            </a:r>
            <a:endParaRPr kumimoji="0" lang="en-US" sz="8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8D26A6D-D932-4803-AB1D-B5356633FD75}"/>
              </a:ext>
            </a:extLst>
          </p:cNvPr>
          <p:cNvSpPr/>
          <p:nvPr/>
        </p:nvSpPr>
        <p:spPr>
          <a:xfrm>
            <a:off x="4817629" y="6492875"/>
            <a:ext cx="7038975" cy="1968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 </a:t>
            </a:r>
            <a:r>
              <a:rPr kumimoji="0" lang="pt-BR" sz="67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Rev</a:t>
            </a:r>
            <a:r>
              <a:rPr kumimoji="0" lang="pt-BR" sz="6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pt-BR" sz="67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Rheumatol</a:t>
            </a:r>
            <a:r>
              <a:rPr kumimoji="0" lang="pt-BR" sz="6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2019 Mar;15(3):153-166. </a:t>
            </a:r>
            <a:r>
              <a:rPr kumimoji="0" lang="pt-BR" sz="67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doi</a:t>
            </a:r>
            <a:r>
              <a:rPr kumimoji="0" lang="pt-BR" sz="6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10.1038/s41584-019-0175-0.</a:t>
            </a: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4636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6F75DC6-1B61-C840-A549-80404F05E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855" y="3141806"/>
            <a:ext cx="10515600" cy="80673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РИСКА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ПРЕДИКТОР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0D8AA6-95AC-2748-964A-DC10CB9811C8}"/>
              </a:ext>
            </a:extLst>
          </p:cNvPr>
          <p:cNvSpPr txBox="1"/>
          <p:nvPr/>
        </p:nvSpPr>
        <p:spPr>
          <a:xfrm>
            <a:off x="791662" y="4185786"/>
            <a:ext cx="43252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ФР+  =  заболевание +/-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FE6368B-649D-4E4D-ABAC-A8DF0B863343}"/>
              </a:ext>
            </a:extLst>
          </p:cNvPr>
          <p:cNvSpPr txBox="1"/>
          <p:nvPr/>
        </p:nvSpPr>
        <p:spPr>
          <a:xfrm>
            <a:off x="7229303" y="4112619"/>
            <a:ext cx="4590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 =  заболевание +++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4AA4FE7-FD2A-AE42-A67A-F4BC8A953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6" b="97361" l="8333" r="95444">
                        <a14:foregroundMark x1="42556" y1="82502" x2="42556" y2="825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956" y="488950"/>
            <a:ext cx="2127254" cy="24156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5910204-3BB0-354B-9B9E-33501AEEE0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7" b="97449" l="10000" r="94324">
                        <a14:foregroundMark x1="53784" y1="85918" x2="53784" y2="859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88451" y="488950"/>
            <a:ext cx="912018" cy="24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E0AF4BF-5853-E64C-AE29-482E50081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41" y="3672461"/>
            <a:ext cx="6973211" cy="30722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95C4ACD-B57F-F34E-BCF8-DBC00B6A4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84" y="556400"/>
            <a:ext cx="6934868" cy="30673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D48451C-DEFA-2345-9AC0-7615155A9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1077" y="762001"/>
            <a:ext cx="4092951" cy="192578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8F31856-BB81-1647-8F7D-AD9D009071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1077" y="4378036"/>
            <a:ext cx="4040851" cy="21680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A2C3914-E2A0-7D4C-A4EA-1261C07C6C22}"/>
              </a:ext>
            </a:extLst>
          </p:cNvPr>
          <p:cNvSpPr txBox="1"/>
          <p:nvPr/>
        </p:nvSpPr>
        <p:spPr>
          <a:xfrm>
            <a:off x="1385455" y="40158"/>
            <a:ext cx="9522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шансов и рисков развития ПсА у пациентов с и без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псориатического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поражения ногтей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="" xmlns:a16="http://schemas.microsoft.com/office/drawing/2014/main" id="{FB93061D-1287-304E-BB38-3490588DD10A}"/>
              </a:ext>
            </a:extLst>
          </p:cNvPr>
          <p:cNvSpPr/>
          <p:nvPr/>
        </p:nvSpPr>
        <p:spPr>
          <a:xfrm>
            <a:off x="3574046" y="2904566"/>
            <a:ext cx="1183341" cy="23308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="" xmlns:a16="http://schemas.microsoft.com/office/drawing/2014/main" id="{1637DB37-3C09-774F-A648-DF52929022FA}"/>
              </a:ext>
            </a:extLst>
          </p:cNvPr>
          <p:cNvSpPr/>
          <p:nvPr/>
        </p:nvSpPr>
        <p:spPr>
          <a:xfrm>
            <a:off x="3574045" y="6025698"/>
            <a:ext cx="1183341" cy="23308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D7B7835A-7772-3041-ACAB-0D9CE78FD3F1}"/>
              </a:ext>
            </a:extLst>
          </p:cNvPr>
          <p:cNvCxnSpPr>
            <a:cxnSpLocks/>
            <a:stCxn id="13" idx="2"/>
            <a:endCxn id="17" idx="2"/>
          </p:cNvCxnSpPr>
          <p:nvPr/>
        </p:nvCxnSpPr>
        <p:spPr>
          <a:xfrm flipH="1" flipV="1">
            <a:off x="1757361" y="2226465"/>
            <a:ext cx="1816685" cy="794642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5C30E0E4-837C-2348-9C56-F8E25CEE1F0D}"/>
              </a:ext>
            </a:extLst>
          </p:cNvPr>
          <p:cNvSpPr/>
          <p:nvPr/>
        </p:nvSpPr>
        <p:spPr>
          <a:xfrm>
            <a:off x="125783" y="556400"/>
            <a:ext cx="3263153" cy="176825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 развития ПсА у пациентов с поражениями ногтей увеличивается в </a:t>
            </a:r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1.52</a:t>
            </a:r>
            <a:r>
              <a:rPr lang="ru-RU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сравнению с пациентами без поражения ногтей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1AA293FA-EA3A-244D-A78D-3CDD07C99B2F}"/>
              </a:ext>
            </a:extLst>
          </p:cNvPr>
          <p:cNvCxnSpPr>
            <a:cxnSpLocks/>
            <a:stCxn id="14" idx="2"/>
            <a:endCxn id="20" idx="2"/>
          </p:cNvCxnSpPr>
          <p:nvPr/>
        </p:nvCxnSpPr>
        <p:spPr>
          <a:xfrm flipH="1" flipV="1">
            <a:off x="1757360" y="5351232"/>
            <a:ext cx="1816685" cy="791007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кругленный прямоугольник 19">
            <a:extLst>
              <a:ext uri="{FF2B5EF4-FFF2-40B4-BE49-F238E27FC236}">
                <a16:creationId xmlns="" xmlns:a16="http://schemas.microsoft.com/office/drawing/2014/main" id="{4688182E-57A3-1D4A-9A1E-369090D0D2EB}"/>
              </a:ext>
            </a:extLst>
          </p:cNvPr>
          <p:cNvSpPr/>
          <p:nvPr/>
        </p:nvSpPr>
        <p:spPr>
          <a:xfrm>
            <a:off x="106612" y="3582973"/>
            <a:ext cx="3263153" cy="176825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Шансы развития ПсА у пациентов с поражениями ногтей увеличивается в</a:t>
            </a:r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2.76 </a:t>
            </a:r>
            <a:r>
              <a:rPr lang="ru-RU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 раза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сравнению с пациентами без поражения ногтей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50909" y="2687783"/>
            <a:ext cx="4068370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Поиск существующей литературы проводился в основных базах данных, таких как </a:t>
            </a:r>
            <a:r>
              <a:rPr lang="en-US" dirty="0"/>
              <a:t>PubMed</a:t>
            </a:r>
            <a:r>
              <a:rPr lang="ru-RU" dirty="0"/>
              <a:t> (</a:t>
            </a:r>
            <a:r>
              <a:rPr lang="en-US" dirty="0"/>
              <a:t>MEDLINE</a:t>
            </a:r>
            <a:r>
              <a:rPr lang="ru-RU" dirty="0"/>
              <a:t>), </a:t>
            </a:r>
            <a:r>
              <a:rPr lang="en-US" dirty="0"/>
              <a:t>EMBASE</a:t>
            </a:r>
            <a:r>
              <a:rPr lang="ru-RU" dirty="0"/>
              <a:t> и </a:t>
            </a:r>
            <a:r>
              <a:rPr lang="en-US" dirty="0"/>
              <a:t>Google Scholar</a:t>
            </a:r>
            <a:r>
              <a:rPr lang="ru-RU" dirty="0"/>
              <a:t> за период 10 лет до 20 февраля 2021 года.</a:t>
            </a:r>
          </a:p>
        </p:txBody>
      </p:sp>
    </p:spTree>
    <p:extLst>
      <p:ext uri="{BB962C8B-B14F-4D97-AF65-F5344CB8AC3E}">
        <p14:creationId xmlns:p14="http://schemas.microsoft.com/office/powerpoint/2010/main" val="218776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40925" y="88207"/>
            <a:ext cx="10972800" cy="1083646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Ведущую роль в развитии отечественной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дерматовенерологии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сыграл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С.П.Боткин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ИДЕИ С.П.БОТКИНА - ПРЕДТЕЧА РАЗВИТИЯ РУССКОЙ ДЕРМАТОЛОГИИ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322554" y="3145601"/>
            <a:ext cx="6655295" cy="141752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Многие русские врачи усердно и добросовестно трудились под его руководством над разработкой различных специальных вопросов: Виноградов, Покровский, Кошлаков, Лашкевич, Успенский, Пруссак, </a:t>
            </a:r>
            <a:r>
              <a:rPr lang="ru-RU" sz="1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Полотебнов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Подкопаев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др.</a:t>
            </a:r>
          </a:p>
          <a:p>
            <a:pPr marL="0" indent="0" algn="just">
              <a:buNone/>
            </a:pPr>
            <a:endParaRPr lang="ru-RU" sz="18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Содержимое 12" descr="IMG_718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989903" y="1317193"/>
            <a:ext cx="3240350" cy="4433888"/>
          </a:xfrm>
        </p:spPr>
      </p:pic>
      <p:sp>
        <p:nvSpPr>
          <p:cNvPr id="2" name="Прямоугольник 1"/>
          <p:cNvSpPr/>
          <p:nvPr/>
        </p:nvSpPr>
        <p:spPr>
          <a:xfrm>
            <a:off x="322555" y="1351548"/>
            <a:ext cx="66552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Одна из его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лекций посвящена сифилису печени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Впервые в  России применив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лабораторно-экспериментальный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 в обследовании 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больного,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С.П.Боткин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не увлекся механической 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оценкой  полученных  результатов,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поставив 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 первое  место  нервную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систему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разработал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свою неврогенную теорию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патогенеза многих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заболеваний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847860" y="5765085"/>
            <a:ext cx="35155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Сергей Петрович Боткин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1832–1889)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84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A4A0BEE0-F860-7445-A81F-A821A8692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74" y="885655"/>
            <a:ext cx="8340592" cy="27624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3F8AE03-730F-ED48-B7CF-C9C9420D4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48" y="3659331"/>
            <a:ext cx="8153245" cy="24920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8692902-28E4-8141-8B0D-DDAF79ED11B8}"/>
              </a:ext>
            </a:extLst>
          </p:cNvPr>
          <p:cNvSpPr txBox="1"/>
          <p:nvPr/>
        </p:nvSpPr>
        <p:spPr>
          <a:xfrm>
            <a:off x="484710" y="167317"/>
            <a:ext cx="11322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шансов и рисков развития ПсА у пациентов с и без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псориатического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поражения волосистой части головы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67795D6-85E5-B14B-B5EF-CE6BC9897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7697" y="1326889"/>
            <a:ext cx="3332595" cy="22198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A809B96B-401B-624A-9FCF-C238E5404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7697" y="3867149"/>
            <a:ext cx="3234760" cy="2145724"/>
          </a:xfrm>
          <a:prstGeom prst="rect">
            <a:avLst/>
          </a:prstGeom>
        </p:spPr>
      </p:pic>
      <p:sp>
        <p:nvSpPr>
          <p:cNvPr id="19" name="Овал 18">
            <a:extLst>
              <a:ext uri="{FF2B5EF4-FFF2-40B4-BE49-F238E27FC236}">
                <a16:creationId xmlns="" xmlns:a16="http://schemas.microsoft.com/office/drawing/2014/main" id="{E5AD72B4-AF28-7F47-9001-C2260D5C6FD2}"/>
              </a:ext>
            </a:extLst>
          </p:cNvPr>
          <p:cNvSpPr/>
          <p:nvPr/>
        </p:nvSpPr>
        <p:spPr>
          <a:xfrm>
            <a:off x="4490180" y="5337486"/>
            <a:ext cx="1147610" cy="21874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="" xmlns:a16="http://schemas.microsoft.com/office/drawing/2014/main" id="{AF8FD963-48F4-994F-93F4-09F85253A696}"/>
              </a:ext>
            </a:extLst>
          </p:cNvPr>
          <p:cNvCxnSpPr>
            <a:cxnSpLocks/>
            <a:stCxn id="19" idx="6"/>
          </p:cNvCxnSpPr>
          <p:nvPr/>
        </p:nvCxnSpPr>
        <p:spPr>
          <a:xfrm flipV="1">
            <a:off x="5637790" y="4636243"/>
            <a:ext cx="3075463" cy="81061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кругленный прямоугольник 20">
            <a:extLst>
              <a:ext uri="{FF2B5EF4-FFF2-40B4-BE49-F238E27FC236}">
                <a16:creationId xmlns="" xmlns:a16="http://schemas.microsoft.com/office/drawing/2014/main" id="{64CFA17C-75A6-9C4D-9FA3-A9A11F95E67B}"/>
              </a:ext>
            </a:extLst>
          </p:cNvPr>
          <p:cNvSpPr/>
          <p:nvPr/>
        </p:nvSpPr>
        <p:spPr>
          <a:xfrm>
            <a:off x="8677835" y="4234519"/>
            <a:ext cx="3129205" cy="803448"/>
          </a:xfrm>
          <a:prstGeom prst="roundRect">
            <a:avLst/>
          </a:prstGeom>
          <a:solidFill>
            <a:srgbClr val="FAECEE"/>
          </a:solidFill>
          <a:ln>
            <a:solidFill>
              <a:srgbClr val="FAE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статистической значимости относительно рисков развития ПсА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A2718866-6A00-1B4B-B0B2-713392EB7BFB}"/>
              </a:ext>
            </a:extLst>
          </p:cNvPr>
          <p:cNvCxnSpPr>
            <a:cxnSpLocks/>
            <a:endCxn id="16" idx="2"/>
          </p:cNvCxnSpPr>
          <p:nvPr/>
        </p:nvCxnSpPr>
        <p:spPr>
          <a:xfrm flipH="1" flipV="1">
            <a:off x="2375643" y="2286813"/>
            <a:ext cx="2079118" cy="61367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кругленный прямоугольник 15">
            <a:extLst>
              <a:ext uri="{FF2B5EF4-FFF2-40B4-BE49-F238E27FC236}">
                <a16:creationId xmlns="" xmlns:a16="http://schemas.microsoft.com/office/drawing/2014/main" id="{CBDDF707-7FD0-8B43-BFC0-8B3133969714}"/>
              </a:ext>
            </a:extLst>
          </p:cNvPr>
          <p:cNvSpPr/>
          <p:nvPr/>
        </p:nvSpPr>
        <p:spPr>
          <a:xfrm>
            <a:off x="744066" y="518554"/>
            <a:ext cx="3263153" cy="176825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Шансы развития ПсА у пациентов с псориазом ВЧГ увеличивается в </a:t>
            </a:r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1.68</a:t>
            </a:r>
            <a:r>
              <a:rPr lang="ru-RU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сравнению с пациентами без псориаза ВЧГ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="" xmlns:a16="http://schemas.microsoft.com/office/drawing/2014/main" id="{3447D0DF-78C0-F540-84D3-3D8A16999E82}"/>
              </a:ext>
            </a:extLst>
          </p:cNvPr>
          <p:cNvSpPr/>
          <p:nvPr/>
        </p:nvSpPr>
        <p:spPr>
          <a:xfrm>
            <a:off x="4454761" y="2750649"/>
            <a:ext cx="1183341" cy="23308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5C36B00D-D8A8-EE46-9C86-D41139837A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1005" y="5934005"/>
            <a:ext cx="889000" cy="2286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FD7F3988-D72A-2D4C-8B04-64E069E115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5875" y="5946705"/>
            <a:ext cx="889000" cy="2159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84710" y="6148102"/>
            <a:ext cx="1159677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Поиск существующей литературы проводился в основных базах данных, таких как </a:t>
            </a:r>
            <a:r>
              <a:rPr lang="en-US" dirty="0"/>
              <a:t>PubMed</a:t>
            </a:r>
            <a:r>
              <a:rPr lang="ru-RU" dirty="0"/>
              <a:t> (</a:t>
            </a:r>
            <a:r>
              <a:rPr lang="en-US" dirty="0"/>
              <a:t>MEDLINE</a:t>
            </a:r>
            <a:r>
              <a:rPr lang="ru-RU" dirty="0"/>
              <a:t>), </a:t>
            </a:r>
            <a:r>
              <a:rPr lang="en-US" dirty="0"/>
              <a:t>EMBASE</a:t>
            </a:r>
            <a:r>
              <a:rPr lang="ru-RU" dirty="0"/>
              <a:t> и </a:t>
            </a:r>
            <a:r>
              <a:rPr lang="en-US" dirty="0"/>
              <a:t>Google Scholar</a:t>
            </a:r>
            <a:r>
              <a:rPr lang="ru-RU" dirty="0"/>
              <a:t> за период 10 лет до 20 февраля 2021 года.</a:t>
            </a:r>
          </a:p>
        </p:txBody>
      </p:sp>
    </p:spTree>
    <p:extLst>
      <p:ext uri="{BB962C8B-B14F-4D97-AF65-F5344CB8AC3E}">
        <p14:creationId xmlns:p14="http://schemas.microsoft.com/office/powerpoint/2010/main" val="110944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F243FF87-1A6E-AA43-817F-10B9459610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509" y="3817831"/>
            <a:ext cx="8266787" cy="238178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EBCA2CE-868C-A44C-8071-E6717568A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09" y="1179888"/>
            <a:ext cx="8266787" cy="23945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452FD9D-4D05-EE4A-ACB2-39256198C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6947" y="4058131"/>
            <a:ext cx="3256544" cy="21746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82E9E90-208A-BC45-A291-B45445074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6947" y="1396220"/>
            <a:ext cx="3256544" cy="21782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D6C1D30-7938-0D42-A4D8-FA7055F2660B}"/>
              </a:ext>
            </a:extLst>
          </p:cNvPr>
          <p:cNvSpPr txBox="1"/>
          <p:nvPr/>
        </p:nvSpPr>
        <p:spPr>
          <a:xfrm>
            <a:off x="1787236" y="326899"/>
            <a:ext cx="825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Оценка шансов и рисков развития ПсА у пациентов с инверсным псориазом и без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xmlns="" id="{1C0B2EC4-902F-BC40-8D68-F0569EDA0C9D}"/>
              </a:ext>
            </a:extLst>
          </p:cNvPr>
          <p:cNvSpPr/>
          <p:nvPr/>
        </p:nvSpPr>
        <p:spPr>
          <a:xfrm>
            <a:off x="4490180" y="5337486"/>
            <a:ext cx="1147610" cy="21874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8114A5BD-EE40-CF45-B192-12D65E7B885B}"/>
              </a:ext>
            </a:extLst>
          </p:cNvPr>
          <p:cNvCxnSpPr>
            <a:cxnSpLocks/>
            <a:stCxn id="13" idx="6"/>
            <a:endCxn id="15" idx="1"/>
          </p:cNvCxnSpPr>
          <p:nvPr/>
        </p:nvCxnSpPr>
        <p:spPr>
          <a:xfrm flipV="1">
            <a:off x="5637790" y="3903582"/>
            <a:ext cx="3069157" cy="15432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306BC750-15B6-7F42-8EFE-7DD385EFB6CA}"/>
              </a:ext>
            </a:extLst>
          </p:cNvPr>
          <p:cNvSpPr/>
          <p:nvPr/>
        </p:nvSpPr>
        <p:spPr>
          <a:xfrm>
            <a:off x="8706947" y="3501858"/>
            <a:ext cx="3129205" cy="803448"/>
          </a:xfrm>
          <a:prstGeom prst="roundRect">
            <a:avLst/>
          </a:prstGeom>
          <a:solidFill>
            <a:srgbClr val="FAECEE"/>
          </a:solidFill>
          <a:ln>
            <a:solidFill>
              <a:srgbClr val="FAE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статистической значимости относительно рисков развития ПсА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2A835A33-C1D9-784E-BC46-22B57D7F3F7B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5637790" y="2886635"/>
            <a:ext cx="3069157" cy="101694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FA82DE63-49F4-4341-9783-68B2DC0A9AA6}"/>
              </a:ext>
            </a:extLst>
          </p:cNvPr>
          <p:cNvSpPr/>
          <p:nvPr/>
        </p:nvSpPr>
        <p:spPr>
          <a:xfrm>
            <a:off x="4490180" y="2737041"/>
            <a:ext cx="1147610" cy="21874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61818" y="6140640"/>
            <a:ext cx="1137433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Поиск существующей литературы проводился в основных базах данных, таких как </a:t>
            </a:r>
            <a:r>
              <a:rPr lang="en-US" dirty="0"/>
              <a:t>PubMed</a:t>
            </a:r>
            <a:r>
              <a:rPr lang="ru-RU" dirty="0"/>
              <a:t> (</a:t>
            </a:r>
            <a:r>
              <a:rPr lang="en-US" dirty="0"/>
              <a:t>MEDLINE</a:t>
            </a:r>
            <a:r>
              <a:rPr lang="ru-RU" dirty="0"/>
              <a:t>), </a:t>
            </a:r>
            <a:r>
              <a:rPr lang="en-US" dirty="0"/>
              <a:t>EMBASE</a:t>
            </a:r>
            <a:r>
              <a:rPr lang="ru-RU" dirty="0"/>
              <a:t> и </a:t>
            </a:r>
            <a:r>
              <a:rPr lang="en-US" dirty="0"/>
              <a:t>Google Scholar</a:t>
            </a:r>
            <a:r>
              <a:rPr lang="ru-RU" dirty="0"/>
              <a:t> за период 10 лет до 20 февраля 2021 года.</a:t>
            </a:r>
          </a:p>
        </p:txBody>
      </p:sp>
    </p:spTree>
    <p:extLst>
      <p:ext uri="{BB962C8B-B14F-4D97-AF65-F5344CB8AC3E}">
        <p14:creationId xmlns:p14="http://schemas.microsoft.com/office/powerpoint/2010/main" val="301779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>
            <a:extLst>
              <a:ext uri="{FF2B5EF4-FFF2-40B4-BE49-F238E27FC236}">
                <a16:creationId xmlns="" xmlns:a16="http://schemas.microsoft.com/office/drawing/2014/main" id="{30BC13B5-81DA-9A4A-B402-343EC959C299}"/>
              </a:ext>
            </a:extLst>
          </p:cNvPr>
          <p:cNvGraphicFramePr/>
          <p:nvPr>
            <p:extLst/>
          </p:nvPr>
        </p:nvGraphicFramePr>
        <p:xfrm>
          <a:off x="6010275" y="82122"/>
          <a:ext cx="6181725" cy="4848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F7B9FC3-93AC-0F43-9205-AB380D7E9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95" y="185353"/>
            <a:ext cx="5955806" cy="47079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A984849-0A97-1545-AE9F-BF06A2ACF695}"/>
              </a:ext>
            </a:extLst>
          </p:cNvPr>
          <p:cNvSpPr txBox="1"/>
          <p:nvPr/>
        </p:nvSpPr>
        <p:spPr>
          <a:xfrm>
            <a:off x="172995" y="512805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Те пациенты, кто испытывал </a:t>
            </a:r>
            <a:r>
              <a:rPr lang="ru-RU" sz="1600" dirty="0">
                <a:solidFill>
                  <a:srgbClr val="C00000"/>
                </a:solidFill>
              </a:rPr>
              <a:t>боль в позвоночнике </a:t>
            </a:r>
            <a:r>
              <a:rPr lang="ru-RU" sz="1600" dirty="0"/>
              <a:t>статистически значимо (р=0,0001) чаще удовлетворяли критериям </a:t>
            </a:r>
            <a:r>
              <a:rPr lang="en-US" sz="1600" dirty="0"/>
              <a:t>ASAS</a:t>
            </a:r>
            <a:endParaRPr lang="ru-RU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C2190D5-F30B-5944-BB13-FB225A39D2F3}"/>
              </a:ext>
            </a:extLst>
          </p:cNvPr>
          <p:cNvSpPr txBox="1"/>
          <p:nvPr/>
        </p:nvSpPr>
        <p:spPr>
          <a:xfrm>
            <a:off x="172995" y="5357798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Те пациенты, кто испытывал </a:t>
            </a:r>
            <a:r>
              <a:rPr lang="ru-RU" sz="1600" dirty="0">
                <a:solidFill>
                  <a:srgbClr val="C00000"/>
                </a:solidFill>
              </a:rPr>
              <a:t>скованность в позвоночнике</a:t>
            </a:r>
            <a:r>
              <a:rPr lang="ru-RU" sz="1600" dirty="0"/>
              <a:t> статистически значимо (р=0,0001) чаще удовлетворяли критериям </a:t>
            </a:r>
            <a:r>
              <a:rPr lang="en-US" sz="1600" dirty="0"/>
              <a:t>ASAS</a:t>
            </a:r>
            <a:endParaRPr lang="ru-RU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086D455-3B80-5843-ADD3-AD4CD81820D6}"/>
              </a:ext>
            </a:extLst>
          </p:cNvPr>
          <p:cNvSpPr txBox="1"/>
          <p:nvPr/>
        </p:nvSpPr>
        <p:spPr>
          <a:xfrm>
            <a:off x="172995" y="5587542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Те пациенты, кто испытывал </a:t>
            </a:r>
            <a:r>
              <a:rPr lang="ru-RU" sz="1600" dirty="0">
                <a:solidFill>
                  <a:srgbClr val="C00000"/>
                </a:solidFill>
              </a:rPr>
              <a:t>боли в пятке при ходьбе</a:t>
            </a:r>
            <a:r>
              <a:rPr lang="ru-RU" sz="1600" dirty="0"/>
              <a:t> статистически значимо (р=0,002) чаще удовлетворяли критериям </a:t>
            </a:r>
            <a:r>
              <a:rPr lang="en-US" sz="1600" dirty="0"/>
              <a:t>ASAS</a:t>
            </a:r>
            <a:endParaRPr lang="ru-RU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51A93D2-D1D9-1E49-B36F-F0F69EF0A867}"/>
              </a:ext>
            </a:extLst>
          </p:cNvPr>
          <p:cNvSpPr txBox="1"/>
          <p:nvPr/>
        </p:nvSpPr>
        <p:spPr>
          <a:xfrm>
            <a:off x="172995" y="5817286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Те пациенты, кто испытывал </a:t>
            </a:r>
            <a:r>
              <a:rPr lang="ru-RU" sz="1600" dirty="0">
                <a:solidFill>
                  <a:srgbClr val="C00000"/>
                </a:solidFill>
              </a:rPr>
              <a:t>боль в шее</a:t>
            </a:r>
            <a:r>
              <a:rPr lang="ru-RU" sz="1600" dirty="0"/>
              <a:t> статистически значимо (р=0,001) чаще удовлетворяли критериям </a:t>
            </a:r>
            <a:r>
              <a:rPr lang="en-US" sz="1600" dirty="0"/>
              <a:t>ASAS</a:t>
            </a:r>
            <a:endParaRPr lang="ru-RU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A9935DD-D30C-B543-86B9-FFAC9786C6E2}"/>
              </a:ext>
            </a:extLst>
          </p:cNvPr>
          <p:cNvSpPr txBox="1"/>
          <p:nvPr/>
        </p:nvSpPr>
        <p:spPr>
          <a:xfrm>
            <a:off x="172995" y="6047030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Те пациенты, кто испытывал </a:t>
            </a:r>
            <a:r>
              <a:rPr lang="ru-RU" sz="1600" dirty="0">
                <a:solidFill>
                  <a:srgbClr val="C00000"/>
                </a:solidFill>
              </a:rPr>
              <a:t>скованность в шее</a:t>
            </a:r>
            <a:r>
              <a:rPr lang="ru-RU" sz="1600" dirty="0"/>
              <a:t>  статистически значимо (р=0,001) чаще удовлетворяли критериям </a:t>
            </a:r>
            <a:r>
              <a:rPr lang="en-US" sz="1600" dirty="0"/>
              <a:t>ASAS</a:t>
            </a:r>
            <a:endParaRPr lang="ru-RU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3F9E719-6474-8E49-BCCD-6FC92F943A98}"/>
              </a:ext>
            </a:extLst>
          </p:cNvPr>
          <p:cNvSpPr txBox="1"/>
          <p:nvPr/>
        </p:nvSpPr>
        <p:spPr>
          <a:xfrm>
            <a:off x="172995" y="627677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Те пациенты, кто испытывал </a:t>
            </a:r>
            <a:r>
              <a:rPr lang="ru-RU" sz="1600" dirty="0">
                <a:solidFill>
                  <a:srgbClr val="C00000"/>
                </a:solidFill>
              </a:rPr>
              <a:t>воспалительную боль в покое</a:t>
            </a:r>
            <a:r>
              <a:rPr lang="ru-RU" sz="1600" dirty="0"/>
              <a:t> статистически значимо (р=0,0001) чаще удовлетворяли критериям </a:t>
            </a:r>
            <a:r>
              <a:rPr lang="en-US" sz="1600" dirty="0"/>
              <a:t>ASAS</a:t>
            </a:r>
            <a:endParaRPr lang="ru-RU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28A7383-988F-A348-83AD-D6E563A6B0F9}"/>
              </a:ext>
            </a:extLst>
          </p:cNvPr>
          <p:cNvSpPr txBox="1"/>
          <p:nvPr/>
        </p:nvSpPr>
        <p:spPr>
          <a:xfrm>
            <a:off x="0" y="6506518"/>
            <a:ext cx="12364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Те пациенты, кто испытывал </a:t>
            </a:r>
            <a:r>
              <a:rPr lang="ru-RU" sz="1600" dirty="0">
                <a:solidFill>
                  <a:srgbClr val="C00000"/>
                </a:solidFill>
              </a:rPr>
              <a:t>воспалительную боль в ночное время </a:t>
            </a:r>
            <a:r>
              <a:rPr lang="ru-RU" sz="1600" dirty="0"/>
              <a:t>статистически значимо (р=0,0001) чаще удовлетворяли критериям </a:t>
            </a:r>
            <a:r>
              <a:rPr lang="en-US" sz="1600" dirty="0"/>
              <a:t>ASAS</a:t>
            </a:r>
            <a:endParaRPr lang="ru-RU" sz="1600" dirty="0"/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="" xmlns:a16="http://schemas.microsoft.com/office/drawing/2014/main" id="{93D81C39-AA06-E24F-92A8-8682791CCCC9}"/>
              </a:ext>
            </a:extLst>
          </p:cNvPr>
          <p:cNvSpPr/>
          <p:nvPr/>
        </p:nvSpPr>
        <p:spPr>
          <a:xfrm>
            <a:off x="8180172" y="5147618"/>
            <a:ext cx="4011828" cy="110455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ysClr val="windowText" lastClr="000000"/>
                </a:solidFill>
              </a:rPr>
              <a:t>Чаще удовлетворяли критериям </a:t>
            </a:r>
            <a:r>
              <a:rPr lang="en-US" dirty="0">
                <a:solidFill>
                  <a:sysClr val="windowText" lastClr="000000"/>
                </a:solidFill>
              </a:rPr>
              <a:t>ASAS</a:t>
            </a:r>
            <a:r>
              <a:rPr lang="ru-RU" dirty="0">
                <a:solidFill>
                  <a:sysClr val="windowText" lastClr="000000"/>
                </a:solidFill>
              </a:rPr>
              <a:t> = больше вероятность спондилита</a:t>
            </a: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="" xmlns:a16="http://schemas.microsoft.com/office/drawing/2014/main" id="{17BAFEFE-0329-8A41-8664-1C55F234E672}"/>
              </a:ext>
            </a:extLst>
          </p:cNvPr>
          <p:cNvSpPr/>
          <p:nvPr/>
        </p:nvSpPr>
        <p:spPr>
          <a:xfrm>
            <a:off x="5362831" y="1019433"/>
            <a:ext cx="647444" cy="320657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10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="" xmlns:a16="http://schemas.microsoft.com/office/drawing/2014/main" id="{5B17304F-492F-D140-B23B-245261DDDE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7943771"/>
              </p:ext>
            </p:extLst>
          </p:nvPr>
        </p:nvGraphicFramePr>
        <p:xfrm>
          <a:off x="524102" y="1635646"/>
          <a:ext cx="5986596" cy="49616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47831">
                  <a:extLst>
                    <a:ext uri="{9D8B030D-6E8A-4147-A177-3AD203B41FA5}">
                      <a16:colId xmlns="" xmlns:a16="http://schemas.microsoft.com/office/drawing/2014/main" val="1547758357"/>
                    </a:ext>
                  </a:extLst>
                </a:gridCol>
                <a:gridCol w="1385055">
                  <a:extLst>
                    <a:ext uri="{9D8B030D-6E8A-4147-A177-3AD203B41FA5}">
                      <a16:colId xmlns="" xmlns:a16="http://schemas.microsoft.com/office/drawing/2014/main" val="3391804760"/>
                    </a:ext>
                  </a:extLst>
                </a:gridCol>
                <a:gridCol w="1004464">
                  <a:extLst>
                    <a:ext uri="{9D8B030D-6E8A-4147-A177-3AD203B41FA5}">
                      <a16:colId xmlns="" xmlns:a16="http://schemas.microsoft.com/office/drawing/2014/main" val="2028553627"/>
                    </a:ext>
                  </a:extLst>
                </a:gridCol>
                <a:gridCol w="1349246">
                  <a:extLst>
                    <a:ext uri="{9D8B030D-6E8A-4147-A177-3AD203B41FA5}">
                      <a16:colId xmlns="" xmlns:a16="http://schemas.microsoft.com/office/drawing/2014/main" val="1693025863"/>
                    </a:ext>
                  </a:extLst>
                </a:gridCol>
              </a:tblGrid>
              <a:tr h="40211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 Отношение шансов для симптомов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Значение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95% доверительный интервал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8073273"/>
                  </a:ext>
                </a:extLst>
              </a:tr>
              <a:tr h="2010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Нижняя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Верхняя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12828952"/>
                  </a:ext>
                </a:extLst>
              </a:tr>
              <a:tr h="704196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Боли в пятке при ходьбе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4,125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1,606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10,592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67055920"/>
                  </a:ext>
                </a:extLst>
              </a:tr>
              <a:tr h="487763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Боль в шее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4,549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1,720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12,031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98052055"/>
                  </a:ext>
                </a:extLst>
              </a:tr>
              <a:tr h="621707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Скованность в шее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19,444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6,480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58,343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19986548"/>
                  </a:ext>
                </a:extLst>
              </a:tr>
              <a:tr h="621707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Боль в позвоночнике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15,000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4,646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48,427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87326595"/>
                  </a:ext>
                </a:extLst>
              </a:tr>
              <a:tr h="638885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Скованность в позвоночнике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34,857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7,583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160,230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2579298"/>
                  </a:ext>
                </a:extLst>
              </a:tr>
              <a:tr h="638885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Боль воспалительная в покое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111,667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14,011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890,001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34594115"/>
                  </a:ext>
                </a:extLst>
              </a:tr>
              <a:tr h="638885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Боль воспалительная в ночное время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12,614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4,342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36,645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1304969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E8EEF22-C453-0B4C-A1FC-CD038AEDA51C}"/>
              </a:ext>
            </a:extLst>
          </p:cNvPr>
          <p:cNvSpPr txBox="1"/>
          <p:nvPr/>
        </p:nvSpPr>
        <p:spPr>
          <a:xfrm>
            <a:off x="1508401" y="486903"/>
            <a:ext cx="10595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Оценка рисков развития спондилита у пациентов с псориазом кожи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B604BFA-EC2B-1840-8922-985A43EAAF3F}"/>
              </a:ext>
            </a:extLst>
          </p:cNvPr>
          <p:cNvSpPr txBox="1"/>
          <p:nvPr/>
        </p:nvSpPr>
        <p:spPr>
          <a:xfrm>
            <a:off x="7115680" y="1635646"/>
            <a:ext cx="4623738" cy="4955203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/>
              <a:t>Риски развития спондилита выше в:</a:t>
            </a:r>
          </a:p>
          <a:p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C00000"/>
                </a:solidFill>
              </a:rPr>
              <a:t>4</a:t>
            </a:r>
            <a:r>
              <a:rPr lang="ru-RU" sz="1600" dirty="0" smtClean="0"/>
              <a:t> </a:t>
            </a:r>
            <a:r>
              <a:rPr lang="ru-RU" sz="1600" dirty="0"/>
              <a:t>раза болях в пятке при ходьбе </a:t>
            </a:r>
            <a:br>
              <a:rPr lang="ru-RU" sz="1600" dirty="0"/>
            </a:b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C00000"/>
                </a:solidFill>
              </a:rPr>
              <a:t>4</a:t>
            </a:r>
            <a:r>
              <a:rPr lang="ru-RU" sz="1600" dirty="0" smtClean="0"/>
              <a:t> </a:t>
            </a:r>
            <a:r>
              <a:rPr lang="ru-RU" sz="1600" dirty="0"/>
              <a:t>раза при боли в шее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C00000"/>
                </a:solidFill>
              </a:rPr>
              <a:t>19</a:t>
            </a:r>
            <a:r>
              <a:rPr lang="ru-RU" sz="1600" dirty="0" smtClean="0"/>
              <a:t> </a:t>
            </a:r>
            <a:r>
              <a:rPr lang="ru-RU" sz="1600" dirty="0"/>
              <a:t>раза при скованности в шее</a:t>
            </a:r>
            <a:br>
              <a:rPr lang="ru-RU" sz="1600" dirty="0"/>
            </a:b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C00000"/>
                </a:solidFill>
              </a:rPr>
              <a:t>15</a:t>
            </a:r>
            <a:r>
              <a:rPr lang="ru-RU" sz="1600" dirty="0"/>
              <a:t> раз при боли в позвоночнике</a:t>
            </a:r>
            <a:br>
              <a:rPr lang="ru-RU" sz="1600" dirty="0"/>
            </a:b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C00000"/>
                </a:solidFill>
              </a:rPr>
              <a:t>35</a:t>
            </a:r>
            <a:r>
              <a:rPr lang="ru-RU" sz="1600" dirty="0" smtClean="0"/>
              <a:t> </a:t>
            </a:r>
            <a:r>
              <a:rPr lang="ru-RU" sz="1600" dirty="0"/>
              <a:t>раз при скованности в позвоночнике</a:t>
            </a:r>
            <a:br>
              <a:rPr lang="ru-RU" sz="1600" dirty="0"/>
            </a:b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C00000"/>
                </a:solidFill>
              </a:rPr>
              <a:t>112</a:t>
            </a:r>
            <a:r>
              <a:rPr lang="ru-RU" sz="1600" dirty="0" smtClean="0"/>
              <a:t> </a:t>
            </a:r>
            <a:r>
              <a:rPr lang="ru-RU" sz="1600" dirty="0"/>
              <a:t>раз при наличии боли в покое</a:t>
            </a:r>
            <a:br>
              <a:rPr lang="ru-RU" sz="1600" dirty="0"/>
            </a:b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C00000"/>
                </a:solidFill>
              </a:rPr>
              <a:t>13</a:t>
            </a:r>
            <a:r>
              <a:rPr lang="ru-RU" sz="1600" dirty="0" smtClean="0"/>
              <a:t> </a:t>
            </a:r>
            <a:r>
              <a:rPr lang="ru-RU" sz="1600" dirty="0"/>
              <a:t>раз при наличие ночной боли</a:t>
            </a:r>
          </a:p>
          <a:p>
            <a:endParaRPr lang="ru-RU" sz="1600" dirty="0"/>
          </a:p>
        </p:txBody>
      </p:sp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B0C40F00-FB1F-4894-BB37-33FBE5E078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33" t="16366" r="50825" b="14915"/>
          <a:stretch/>
        </p:blipFill>
        <p:spPr>
          <a:xfrm>
            <a:off x="538521" y="151424"/>
            <a:ext cx="1007515" cy="136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7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FIFTH TABLE">
            <a:extLst>
              <a:ext uri="{FF2B5EF4-FFF2-40B4-BE49-F238E27FC236}">
                <a16:creationId xmlns="" xmlns:a16="http://schemas.microsoft.com/office/drawing/2014/main" id="{647E1B48-61E2-884D-947B-B8B4D7D8CA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29243"/>
              </p:ext>
            </p:extLst>
          </p:nvPr>
        </p:nvGraphicFramePr>
        <p:xfrm>
          <a:off x="7736680" y="4629071"/>
          <a:ext cx="4353720" cy="1438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89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671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6759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62142">
                <a:tc>
                  <a:txBody>
                    <a:bodyPr/>
                    <a:lstStyle/>
                    <a:p>
                      <a:pPr rtl="0"/>
                      <a:endParaRPr lang="en-GB" sz="1000" b="1" i="0" baseline="3000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68592" marR="68592" marT="34307" marB="3430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000" b="1" i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ОШ</a:t>
                      </a:r>
                    </a:p>
                  </a:txBody>
                  <a:tcPr marL="68592" marR="68592" marT="34307" marB="3430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000" b="1" i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Распространенность</a:t>
                      </a:r>
                    </a:p>
                  </a:txBody>
                  <a:tcPr marL="68592" marR="68592" marT="34307" marB="3430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7997">
                <a:tc>
                  <a:txBody>
                    <a:bodyPr/>
                    <a:lstStyle/>
                    <a:p>
                      <a:pPr rtl="0"/>
                      <a:r>
                        <a:rPr lang="ru-RU" sz="1000" b="1" i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Болезнь Крона</a:t>
                      </a:r>
                      <a:endParaRPr lang="en-GB" sz="1000" b="1" i="0" baseline="3000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68592" marR="68592" marT="34307" marB="3430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2,49</a:t>
                      </a:r>
                      <a:r>
                        <a:rPr lang="ru-RU" sz="1000" b="0" i="0" baseline="3000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22</a:t>
                      </a:r>
                    </a:p>
                  </a:txBody>
                  <a:tcPr marL="68592" marR="68592" marT="34307" marB="34307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000" b="0" i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0,5 %</a:t>
                      </a:r>
                      <a:r>
                        <a:rPr lang="ru-RU" sz="1000" b="0" i="0" baseline="3000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17</a:t>
                      </a:r>
                    </a:p>
                  </a:txBody>
                  <a:tcPr marL="68592" marR="68592" marT="34307" marB="34307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7997">
                <a:tc>
                  <a:txBody>
                    <a:bodyPr/>
                    <a:lstStyle/>
                    <a:p>
                      <a:pPr rtl="0"/>
                      <a:r>
                        <a:rPr lang="ru-RU" sz="1000" b="1" i="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Язвенный колит</a:t>
                      </a:r>
                      <a:endParaRPr lang="en-GB" sz="1000" b="1" i="0" baseline="3000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68592" marR="68592" marT="34307" marB="3430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1,64</a:t>
                      </a:r>
                      <a:r>
                        <a:rPr lang="ru-RU" sz="1000" b="0" i="0" baseline="3000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22</a:t>
                      </a:r>
                    </a:p>
                  </a:txBody>
                  <a:tcPr marL="68592" marR="68592" marT="34307" marB="34307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000" b="0" i="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0,5 %</a:t>
                      </a:r>
                      <a:r>
                        <a:rPr lang="ru-RU" sz="1000" b="0" i="0" baseline="3000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17</a:t>
                      </a:r>
                    </a:p>
                  </a:txBody>
                  <a:tcPr marL="68592" marR="68592" marT="34307" marB="34307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37997">
                <a:tc>
                  <a:txBody>
                    <a:bodyPr/>
                    <a:lstStyle/>
                    <a:p>
                      <a:pPr rtl="0"/>
                      <a:r>
                        <a:rPr lang="ru-RU" sz="1000" b="1" i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Болезнь почек</a:t>
                      </a:r>
                    </a:p>
                  </a:txBody>
                  <a:tcPr marL="68592" marR="68592" marT="34307" marB="3430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000" b="0" i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1,28</a:t>
                      </a:r>
                      <a:r>
                        <a:rPr lang="ru-RU" sz="1000" b="0" i="0" baseline="3000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5</a:t>
                      </a:r>
                      <a:endParaRPr lang="en-GB" sz="1000" b="0" i="0" baseline="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68592" marR="68592" marT="34307" marB="34307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baseline="30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/>
                        </a:rPr>
                        <a:t>a</a:t>
                      </a:r>
                      <a:r>
                        <a:rPr lang="ru-RU" sz="1000" b="0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/>
                        </a:rPr>
                        <a:t> </a:t>
                      </a:r>
                      <a:endParaRPr lang="en-GB" sz="1000" b="0" i="0" baseline="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68592" marR="68592" marT="34307" marB="34307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2142">
                <a:tc>
                  <a:txBody>
                    <a:bodyPr/>
                    <a:lstStyle/>
                    <a:p>
                      <a:pPr rtl="0"/>
                      <a:r>
                        <a:rPr lang="ru-RU" sz="1000" b="1" i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Жировая болезнь печени</a:t>
                      </a:r>
                    </a:p>
                  </a:txBody>
                  <a:tcPr marL="68592" marR="68592" marT="34307" marB="3430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1,41</a:t>
                      </a:r>
                      <a:r>
                        <a:rPr lang="ru-RU" sz="1000" b="0" i="0" baseline="3000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5</a:t>
                      </a:r>
                      <a:endParaRPr lang="en-GB" sz="1000" b="0" i="0" baseline="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68592" marR="68592" marT="34307" marB="34307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000" b="0" i="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47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000" b="0" i="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59%</a:t>
                      </a:r>
                      <a:r>
                        <a:rPr lang="ru-RU" sz="1000" b="0" i="0" baseline="3000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20</a:t>
                      </a:r>
                    </a:p>
                  </a:txBody>
                  <a:tcPr marL="68592" marR="68592" marT="34307" marB="34307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7" name="FOURTH TABLE">
            <a:extLst>
              <a:ext uri="{FF2B5EF4-FFF2-40B4-BE49-F238E27FC236}">
                <a16:creationId xmlns="" xmlns:a16="http://schemas.microsoft.com/office/drawing/2014/main" id="{147B1D10-70C3-9547-82D7-997BA41A0F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390715"/>
              </p:ext>
            </p:extLst>
          </p:nvPr>
        </p:nvGraphicFramePr>
        <p:xfrm>
          <a:off x="7715251" y="2878577"/>
          <a:ext cx="4295412" cy="1820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32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3507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6705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12326">
                <a:tc>
                  <a:txBody>
                    <a:bodyPr/>
                    <a:lstStyle/>
                    <a:p>
                      <a:pPr rtl="0"/>
                      <a:endParaRPr lang="en-GB" sz="1000" b="1" i="0" baseline="3000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68585" marR="68585" marT="34249" marB="3424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ОШ</a:t>
                      </a:r>
                    </a:p>
                  </a:txBody>
                  <a:tcPr marL="68585" marR="68585" marT="34249" marB="3424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Распространенность</a:t>
                      </a:r>
                    </a:p>
                  </a:txBody>
                  <a:tcPr marL="68585" marR="68585" marT="34249" marB="3424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0412">
                <a:tc>
                  <a:txBody>
                    <a:bodyPr/>
                    <a:lstStyle/>
                    <a:p>
                      <a:pPr rtl="0"/>
                      <a:r>
                        <a:rPr lang="ru-RU" sz="1000" b="1" i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ИМ</a:t>
                      </a:r>
                      <a:endParaRPr lang="en-GB" sz="1000" b="1" i="0" baseline="3000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68585" marR="68585" marT="34249" marB="3424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1,34</a:t>
                      </a:r>
                      <a:r>
                        <a:rPr lang="ru-RU" sz="1000" b="0" i="0" baseline="3000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5</a:t>
                      </a:r>
                    </a:p>
                  </a:txBody>
                  <a:tcPr marL="68585" marR="68585" marT="34249" marB="34249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2–3%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14,15</a:t>
                      </a:r>
                    </a:p>
                  </a:txBody>
                  <a:tcPr marL="68585" marR="68585" marT="34249" marB="34249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0412">
                <a:tc>
                  <a:txBody>
                    <a:bodyPr/>
                    <a:lstStyle/>
                    <a:p>
                      <a:pPr rtl="0"/>
                      <a:r>
                        <a:rPr lang="ru-RU" sz="1000" b="1" i="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ЗПА/ЗПС</a:t>
                      </a:r>
                      <a:endParaRPr lang="en-GB" sz="1000" b="1" i="0" baseline="3000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68585" marR="68585" marT="34249" marB="3424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1,38</a:t>
                      </a:r>
                      <a:r>
                        <a:rPr lang="ru-RU" sz="1000" b="0" i="0" baseline="3000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5</a:t>
                      </a:r>
                    </a:p>
                  </a:txBody>
                  <a:tcPr marL="68585" marR="68585" marT="34249" marB="34249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baseline="30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/>
                        </a:rPr>
                        <a:t>a</a:t>
                      </a:r>
                      <a:endParaRPr lang="en-GB" sz="1000" b="0" i="0" baseline="3000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68585" marR="68585" marT="34249" marB="34249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2326">
                <a:tc>
                  <a:txBody>
                    <a:bodyPr/>
                    <a:lstStyle/>
                    <a:p>
                      <a:pPr rtl="0"/>
                      <a:r>
                        <a:rPr lang="ru-RU" sz="1000" b="1" i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Артериальная гипертензия</a:t>
                      </a:r>
                      <a:endParaRPr lang="en-GB" sz="1000" b="1" i="0" baseline="3000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68585" marR="68585" marT="34249" marB="3424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1,58</a:t>
                      </a:r>
                      <a:r>
                        <a:rPr lang="ru-RU" sz="1000" b="0" i="0" baseline="3000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16</a:t>
                      </a:r>
                    </a:p>
                  </a:txBody>
                  <a:tcPr marL="68585" marR="68585" marT="34249" marB="34249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40%</a:t>
                      </a:r>
                      <a:r>
                        <a:rPr lang="ru-RU" sz="1000" b="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68585" marR="68585" marT="34249" marB="34249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2326">
                <a:tc>
                  <a:txBody>
                    <a:bodyPr/>
                    <a:lstStyle/>
                    <a:p>
                      <a:pPr rtl="0"/>
                      <a:r>
                        <a:rPr lang="ru-RU" sz="1000" b="1" i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Коронарная недостаточность</a:t>
                      </a:r>
                    </a:p>
                  </a:txBody>
                  <a:tcPr marL="68585" marR="27002" marT="34249" marB="3424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1,27</a:t>
                      </a:r>
                      <a:r>
                        <a:rPr lang="ru-RU" sz="1000" b="0" i="0" baseline="3000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18</a:t>
                      </a:r>
                      <a:endParaRPr lang="en-GB" sz="1000" b="0" i="0" baseline="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68585" marR="68585" marT="34249" marB="34249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9 %</a:t>
                      </a:r>
                      <a:r>
                        <a:rPr lang="ru-RU" sz="1000" b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en-GB" sz="1000" b="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5" marR="68585" marT="34249" marB="34249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97363705"/>
                  </a:ext>
                </a:extLst>
              </a:tr>
              <a:tr h="190412">
                <a:tc>
                  <a:txBody>
                    <a:bodyPr/>
                    <a:lstStyle/>
                    <a:p>
                      <a:pPr rtl="0"/>
                      <a:r>
                        <a:rPr lang="ru-RU" sz="1000" b="1" i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Атеросклероз</a:t>
                      </a:r>
                    </a:p>
                  </a:txBody>
                  <a:tcPr marL="68585" marR="68585" marT="34249" marB="3424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1,27-1,33</a:t>
                      </a:r>
                      <a:r>
                        <a:rPr lang="ru-RU" sz="1000" b="0" i="0" baseline="3000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19</a:t>
                      </a:r>
                      <a:endParaRPr lang="en-GB" sz="1000" b="0" i="0" baseline="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68585" marR="68585" marT="34249" marB="34249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10-15%</a:t>
                      </a:r>
                      <a:r>
                        <a:rPr lang="ru-RU" sz="1000" b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68585" marR="68585" marT="34249" marB="34249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13217808"/>
                  </a:ext>
                </a:extLst>
              </a:tr>
              <a:tr h="190412">
                <a:tc>
                  <a:txBody>
                    <a:bodyPr/>
                    <a:lstStyle/>
                    <a:p>
                      <a:pPr rtl="0"/>
                      <a:r>
                        <a:rPr lang="ru-RU" sz="1000" b="1" i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ХОБЛ</a:t>
                      </a:r>
                    </a:p>
                  </a:txBody>
                  <a:tcPr marL="68585" marR="68585" marT="34249" marB="3424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1,27</a:t>
                      </a:r>
                      <a:r>
                        <a:rPr lang="ru-RU" sz="10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21</a:t>
                      </a:r>
                      <a:endParaRPr lang="en-GB" sz="1000" b="0" i="0" baseline="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68585" marR="68585" marT="34249" marB="34249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5,7 %</a:t>
                      </a:r>
                      <a:r>
                        <a:rPr lang="ru-RU" sz="1000" b="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en-GB" sz="1000" b="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5" marR="68585" marT="34249" marB="34249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439" name="MAN FIGURE"/>
          <p:cNvSpPr>
            <a:spLocks/>
          </p:cNvSpPr>
          <p:nvPr/>
        </p:nvSpPr>
        <p:spPr bwMode="auto">
          <a:xfrm>
            <a:off x="6096000" y="2425700"/>
            <a:ext cx="901700" cy="2787650"/>
          </a:xfrm>
          <a:custGeom>
            <a:avLst/>
            <a:gdLst>
              <a:gd name="T0" fmla="*/ 2147483646 w 509"/>
              <a:gd name="T1" fmla="*/ 2147483646 h 1572"/>
              <a:gd name="T2" fmla="*/ 2147483646 w 509"/>
              <a:gd name="T3" fmla="*/ 2147483646 h 1572"/>
              <a:gd name="T4" fmla="*/ 2147483646 w 509"/>
              <a:gd name="T5" fmla="*/ 2147483646 h 1572"/>
              <a:gd name="T6" fmla="*/ 2147483646 w 509"/>
              <a:gd name="T7" fmla="*/ 2147483646 h 1572"/>
              <a:gd name="T8" fmla="*/ 2147483646 w 509"/>
              <a:gd name="T9" fmla="*/ 2147483646 h 1572"/>
              <a:gd name="T10" fmla="*/ 2147483646 w 509"/>
              <a:gd name="T11" fmla="*/ 2147483646 h 1572"/>
              <a:gd name="T12" fmla="*/ 2147483646 w 509"/>
              <a:gd name="T13" fmla="*/ 2147483646 h 1572"/>
              <a:gd name="T14" fmla="*/ 2147483646 w 509"/>
              <a:gd name="T15" fmla="*/ 2147483646 h 1572"/>
              <a:gd name="T16" fmla="*/ 2147483646 w 509"/>
              <a:gd name="T17" fmla="*/ 2147483646 h 1572"/>
              <a:gd name="T18" fmla="*/ 2147483646 w 509"/>
              <a:gd name="T19" fmla="*/ 2147483646 h 1572"/>
              <a:gd name="T20" fmla="*/ 2147483646 w 509"/>
              <a:gd name="T21" fmla="*/ 2147483646 h 1572"/>
              <a:gd name="T22" fmla="*/ 2147483646 w 509"/>
              <a:gd name="T23" fmla="*/ 2147483646 h 1572"/>
              <a:gd name="T24" fmla="*/ 2147483646 w 509"/>
              <a:gd name="T25" fmla="*/ 2147483646 h 1572"/>
              <a:gd name="T26" fmla="*/ 2147483646 w 509"/>
              <a:gd name="T27" fmla="*/ 2147483646 h 1572"/>
              <a:gd name="T28" fmla="*/ 2147483646 w 509"/>
              <a:gd name="T29" fmla="*/ 2147483646 h 1572"/>
              <a:gd name="T30" fmla="*/ 2147483646 w 509"/>
              <a:gd name="T31" fmla="*/ 2147483646 h 1572"/>
              <a:gd name="T32" fmla="*/ 2147483646 w 509"/>
              <a:gd name="T33" fmla="*/ 2147483646 h 1572"/>
              <a:gd name="T34" fmla="*/ 2147483646 w 509"/>
              <a:gd name="T35" fmla="*/ 2147483646 h 1572"/>
              <a:gd name="T36" fmla="*/ 2147483646 w 509"/>
              <a:gd name="T37" fmla="*/ 2147483646 h 1572"/>
              <a:gd name="T38" fmla="*/ 2147483646 w 509"/>
              <a:gd name="T39" fmla="*/ 2147483646 h 1572"/>
              <a:gd name="T40" fmla="*/ 2147483646 w 509"/>
              <a:gd name="T41" fmla="*/ 2147483646 h 1572"/>
              <a:gd name="T42" fmla="*/ 2147483646 w 509"/>
              <a:gd name="T43" fmla="*/ 2147483646 h 1572"/>
              <a:gd name="T44" fmla="*/ 2147483646 w 509"/>
              <a:gd name="T45" fmla="*/ 2147483646 h 1572"/>
              <a:gd name="T46" fmla="*/ 2147483646 w 509"/>
              <a:gd name="T47" fmla="*/ 2147483646 h 1572"/>
              <a:gd name="T48" fmla="*/ 2147483646 w 509"/>
              <a:gd name="T49" fmla="*/ 2147483646 h 1572"/>
              <a:gd name="T50" fmla="*/ 2147483646 w 509"/>
              <a:gd name="T51" fmla="*/ 2147483646 h 1572"/>
              <a:gd name="T52" fmla="*/ 2147483646 w 509"/>
              <a:gd name="T53" fmla="*/ 2147483646 h 1572"/>
              <a:gd name="T54" fmla="*/ 2147483646 w 509"/>
              <a:gd name="T55" fmla="*/ 2147483646 h 1572"/>
              <a:gd name="T56" fmla="*/ 2147483646 w 509"/>
              <a:gd name="T57" fmla="*/ 2147483646 h 1572"/>
              <a:gd name="T58" fmla="*/ 2147483646 w 509"/>
              <a:gd name="T59" fmla="*/ 2147483646 h 1572"/>
              <a:gd name="T60" fmla="*/ 2147483646 w 509"/>
              <a:gd name="T61" fmla="*/ 2147483646 h 1572"/>
              <a:gd name="T62" fmla="*/ 2147483646 w 509"/>
              <a:gd name="T63" fmla="*/ 2147483646 h 1572"/>
              <a:gd name="T64" fmla="*/ 2147483646 w 509"/>
              <a:gd name="T65" fmla="*/ 2147483646 h 1572"/>
              <a:gd name="T66" fmla="*/ 2147483646 w 509"/>
              <a:gd name="T67" fmla="*/ 2147483646 h 1572"/>
              <a:gd name="T68" fmla="*/ 2147483646 w 509"/>
              <a:gd name="T69" fmla="*/ 2147483646 h 1572"/>
              <a:gd name="T70" fmla="*/ 2147483646 w 509"/>
              <a:gd name="T71" fmla="*/ 2147483646 h 1572"/>
              <a:gd name="T72" fmla="*/ 2147483646 w 509"/>
              <a:gd name="T73" fmla="*/ 2147483646 h 1572"/>
              <a:gd name="T74" fmla="*/ 2147483646 w 509"/>
              <a:gd name="T75" fmla="*/ 2147483646 h 1572"/>
              <a:gd name="T76" fmla="*/ 2147483646 w 509"/>
              <a:gd name="T77" fmla="*/ 2147483646 h 1572"/>
              <a:gd name="T78" fmla="*/ 2147483646 w 509"/>
              <a:gd name="T79" fmla="*/ 2147483646 h 1572"/>
              <a:gd name="T80" fmla="*/ 2147483646 w 509"/>
              <a:gd name="T81" fmla="*/ 2147483646 h 1572"/>
              <a:gd name="T82" fmla="*/ 2147483646 w 509"/>
              <a:gd name="T83" fmla="*/ 2147483646 h 1572"/>
              <a:gd name="T84" fmla="*/ 2147483646 w 509"/>
              <a:gd name="T85" fmla="*/ 2147483646 h 1572"/>
              <a:gd name="T86" fmla="*/ 2147483646 w 509"/>
              <a:gd name="T87" fmla="*/ 2147483646 h 1572"/>
              <a:gd name="T88" fmla="*/ 2147483646 w 509"/>
              <a:gd name="T89" fmla="*/ 2147483646 h 1572"/>
              <a:gd name="T90" fmla="*/ 2147483646 w 509"/>
              <a:gd name="T91" fmla="*/ 2147483646 h 1572"/>
              <a:gd name="T92" fmla="*/ 2147483646 w 509"/>
              <a:gd name="T93" fmla="*/ 2147483646 h 1572"/>
              <a:gd name="T94" fmla="*/ 2147483646 w 509"/>
              <a:gd name="T95" fmla="*/ 2147483646 h 1572"/>
              <a:gd name="T96" fmla="*/ 2147483646 w 509"/>
              <a:gd name="T97" fmla="*/ 2147483646 h 1572"/>
              <a:gd name="T98" fmla="*/ 2147483646 w 509"/>
              <a:gd name="T99" fmla="*/ 2147483646 h 1572"/>
              <a:gd name="T100" fmla="*/ 2147483646 w 509"/>
              <a:gd name="T101" fmla="*/ 2147483646 h 1572"/>
              <a:gd name="T102" fmla="*/ 2147483646 w 509"/>
              <a:gd name="T103" fmla="*/ 2147483646 h 1572"/>
              <a:gd name="T104" fmla="*/ 2147483646 w 509"/>
              <a:gd name="T105" fmla="*/ 2147483646 h 1572"/>
              <a:gd name="T106" fmla="*/ 2147483646 w 509"/>
              <a:gd name="T107" fmla="*/ 2147483646 h 1572"/>
              <a:gd name="T108" fmla="*/ 2147483646 w 509"/>
              <a:gd name="T109" fmla="*/ 2147483646 h 1572"/>
              <a:gd name="T110" fmla="*/ 2147483646 w 509"/>
              <a:gd name="T111" fmla="*/ 2147483646 h 1572"/>
              <a:gd name="T112" fmla="*/ 2147483646 w 509"/>
              <a:gd name="T113" fmla="*/ 2147483646 h 157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509" h="1572">
                <a:moveTo>
                  <a:pt x="509" y="592"/>
                </a:moveTo>
                <a:cubicBezTo>
                  <a:pt x="509" y="579"/>
                  <a:pt x="504" y="553"/>
                  <a:pt x="499" y="538"/>
                </a:cubicBezTo>
                <a:cubicBezTo>
                  <a:pt x="494" y="525"/>
                  <a:pt x="481" y="427"/>
                  <a:pt x="481" y="417"/>
                </a:cubicBezTo>
                <a:cubicBezTo>
                  <a:pt x="481" y="408"/>
                  <a:pt x="476" y="392"/>
                  <a:pt x="474" y="387"/>
                </a:cubicBezTo>
                <a:cubicBezTo>
                  <a:pt x="475" y="379"/>
                  <a:pt x="480" y="345"/>
                  <a:pt x="476" y="328"/>
                </a:cubicBezTo>
                <a:cubicBezTo>
                  <a:pt x="471" y="309"/>
                  <a:pt x="449" y="284"/>
                  <a:pt x="436" y="279"/>
                </a:cubicBezTo>
                <a:cubicBezTo>
                  <a:pt x="430" y="276"/>
                  <a:pt x="422" y="275"/>
                  <a:pt x="415" y="274"/>
                </a:cubicBezTo>
                <a:cubicBezTo>
                  <a:pt x="411" y="273"/>
                  <a:pt x="404" y="272"/>
                  <a:pt x="402" y="271"/>
                </a:cubicBezTo>
                <a:cubicBezTo>
                  <a:pt x="399" y="269"/>
                  <a:pt x="386" y="261"/>
                  <a:pt x="358" y="246"/>
                </a:cubicBezTo>
                <a:cubicBezTo>
                  <a:pt x="345" y="238"/>
                  <a:pt x="332" y="231"/>
                  <a:pt x="328" y="228"/>
                </a:cubicBezTo>
                <a:cubicBezTo>
                  <a:pt x="325" y="226"/>
                  <a:pt x="323" y="225"/>
                  <a:pt x="321" y="224"/>
                </a:cubicBezTo>
                <a:cubicBezTo>
                  <a:pt x="320" y="224"/>
                  <a:pt x="320" y="224"/>
                  <a:pt x="319" y="223"/>
                </a:cubicBezTo>
                <a:cubicBezTo>
                  <a:pt x="319" y="218"/>
                  <a:pt x="317" y="200"/>
                  <a:pt x="317" y="194"/>
                </a:cubicBezTo>
                <a:cubicBezTo>
                  <a:pt x="318" y="190"/>
                  <a:pt x="323" y="178"/>
                  <a:pt x="326" y="173"/>
                </a:cubicBezTo>
                <a:cubicBezTo>
                  <a:pt x="327" y="169"/>
                  <a:pt x="329" y="164"/>
                  <a:pt x="330" y="160"/>
                </a:cubicBezTo>
                <a:cubicBezTo>
                  <a:pt x="330" y="160"/>
                  <a:pt x="331" y="160"/>
                  <a:pt x="331" y="160"/>
                </a:cubicBezTo>
                <a:cubicBezTo>
                  <a:pt x="341" y="159"/>
                  <a:pt x="345" y="146"/>
                  <a:pt x="348" y="129"/>
                </a:cubicBezTo>
                <a:cubicBezTo>
                  <a:pt x="348" y="126"/>
                  <a:pt x="348" y="126"/>
                  <a:pt x="348" y="126"/>
                </a:cubicBezTo>
                <a:cubicBezTo>
                  <a:pt x="350" y="118"/>
                  <a:pt x="352" y="104"/>
                  <a:pt x="347" y="97"/>
                </a:cubicBezTo>
                <a:cubicBezTo>
                  <a:pt x="345" y="94"/>
                  <a:pt x="341" y="93"/>
                  <a:pt x="337" y="95"/>
                </a:cubicBezTo>
                <a:cubicBezTo>
                  <a:pt x="336" y="81"/>
                  <a:pt x="334" y="59"/>
                  <a:pt x="332" y="53"/>
                </a:cubicBezTo>
                <a:cubicBezTo>
                  <a:pt x="328" y="42"/>
                  <a:pt x="314" y="25"/>
                  <a:pt x="308" y="19"/>
                </a:cubicBezTo>
                <a:cubicBezTo>
                  <a:pt x="302" y="13"/>
                  <a:pt x="283" y="4"/>
                  <a:pt x="266" y="2"/>
                </a:cubicBezTo>
                <a:cubicBezTo>
                  <a:pt x="253" y="0"/>
                  <a:pt x="238" y="5"/>
                  <a:pt x="223" y="15"/>
                </a:cubicBezTo>
                <a:cubicBezTo>
                  <a:pt x="211" y="23"/>
                  <a:pt x="198" y="48"/>
                  <a:pt x="196" y="54"/>
                </a:cubicBezTo>
                <a:cubicBezTo>
                  <a:pt x="195" y="57"/>
                  <a:pt x="189" y="83"/>
                  <a:pt x="191" y="91"/>
                </a:cubicBezTo>
                <a:cubicBezTo>
                  <a:pt x="191" y="92"/>
                  <a:pt x="191" y="93"/>
                  <a:pt x="191" y="94"/>
                </a:cubicBezTo>
                <a:cubicBezTo>
                  <a:pt x="189" y="93"/>
                  <a:pt x="186" y="93"/>
                  <a:pt x="184" y="94"/>
                </a:cubicBezTo>
                <a:cubicBezTo>
                  <a:pt x="178" y="96"/>
                  <a:pt x="175" y="107"/>
                  <a:pt x="177" y="113"/>
                </a:cubicBezTo>
                <a:cubicBezTo>
                  <a:pt x="178" y="117"/>
                  <a:pt x="180" y="129"/>
                  <a:pt x="180" y="134"/>
                </a:cubicBezTo>
                <a:cubicBezTo>
                  <a:pt x="181" y="147"/>
                  <a:pt x="184" y="155"/>
                  <a:pt x="190" y="158"/>
                </a:cubicBezTo>
                <a:cubicBezTo>
                  <a:pt x="192" y="159"/>
                  <a:pt x="194" y="160"/>
                  <a:pt x="197" y="160"/>
                </a:cubicBezTo>
                <a:cubicBezTo>
                  <a:pt x="198" y="165"/>
                  <a:pt x="199" y="171"/>
                  <a:pt x="199" y="173"/>
                </a:cubicBezTo>
                <a:cubicBezTo>
                  <a:pt x="200" y="175"/>
                  <a:pt x="204" y="186"/>
                  <a:pt x="206" y="190"/>
                </a:cubicBezTo>
                <a:cubicBezTo>
                  <a:pt x="204" y="220"/>
                  <a:pt x="204" y="220"/>
                  <a:pt x="204" y="220"/>
                </a:cubicBezTo>
                <a:cubicBezTo>
                  <a:pt x="195" y="225"/>
                  <a:pt x="169" y="239"/>
                  <a:pt x="154" y="246"/>
                </a:cubicBezTo>
                <a:cubicBezTo>
                  <a:pt x="137" y="253"/>
                  <a:pt x="118" y="266"/>
                  <a:pt x="114" y="269"/>
                </a:cubicBezTo>
                <a:cubicBezTo>
                  <a:pt x="108" y="271"/>
                  <a:pt x="78" y="279"/>
                  <a:pt x="64" y="288"/>
                </a:cubicBezTo>
                <a:cubicBezTo>
                  <a:pt x="47" y="298"/>
                  <a:pt x="35" y="332"/>
                  <a:pt x="34" y="347"/>
                </a:cubicBezTo>
                <a:cubicBezTo>
                  <a:pt x="32" y="360"/>
                  <a:pt x="37" y="374"/>
                  <a:pt x="39" y="379"/>
                </a:cubicBezTo>
                <a:cubicBezTo>
                  <a:pt x="36" y="390"/>
                  <a:pt x="23" y="457"/>
                  <a:pt x="24" y="473"/>
                </a:cubicBezTo>
                <a:cubicBezTo>
                  <a:pt x="25" y="482"/>
                  <a:pt x="26" y="486"/>
                  <a:pt x="27" y="489"/>
                </a:cubicBezTo>
                <a:cubicBezTo>
                  <a:pt x="28" y="491"/>
                  <a:pt x="28" y="491"/>
                  <a:pt x="27" y="494"/>
                </a:cubicBezTo>
                <a:cubicBezTo>
                  <a:pt x="23" y="502"/>
                  <a:pt x="2" y="567"/>
                  <a:pt x="4" y="588"/>
                </a:cubicBezTo>
                <a:cubicBezTo>
                  <a:pt x="6" y="609"/>
                  <a:pt x="14" y="769"/>
                  <a:pt x="11" y="781"/>
                </a:cubicBezTo>
                <a:cubicBezTo>
                  <a:pt x="8" y="791"/>
                  <a:pt x="0" y="835"/>
                  <a:pt x="2" y="843"/>
                </a:cubicBezTo>
                <a:cubicBezTo>
                  <a:pt x="3" y="846"/>
                  <a:pt x="3" y="853"/>
                  <a:pt x="4" y="859"/>
                </a:cubicBezTo>
                <a:cubicBezTo>
                  <a:pt x="4" y="869"/>
                  <a:pt x="4" y="874"/>
                  <a:pt x="6" y="877"/>
                </a:cubicBezTo>
                <a:cubicBezTo>
                  <a:pt x="6" y="878"/>
                  <a:pt x="7" y="881"/>
                  <a:pt x="9" y="884"/>
                </a:cubicBezTo>
                <a:cubicBezTo>
                  <a:pt x="14" y="896"/>
                  <a:pt x="15" y="900"/>
                  <a:pt x="18" y="902"/>
                </a:cubicBezTo>
                <a:cubicBezTo>
                  <a:pt x="18" y="902"/>
                  <a:pt x="19" y="903"/>
                  <a:pt x="19" y="903"/>
                </a:cubicBezTo>
                <a:cubicBezTo>
                  <a:pt x="24" y="910"/>
                  <a:pt x="28" y="915"/>
                  <a:pt x="34" y="915"/>
                </a:cubicBezTo>
                <a:cubicBezTo>
                  <a:pt x="35" y="915"/>
                  <a:pt x="35" y="915"/>
                  <a:pt x="35" y="915"/>
                </a:cubicBezTo>
                <a:cubicBezTo>
                  <a:pt x="40" y="914"/>
                  <a:pt x="42" y="911"/>
                  <a:pt x="44" y="907"/>
                </a:cubicBezTo>
                <a:cubicBezTo>
                  <a:pt x="48" y="909"/>
                  <a:pt x="53" y="910"/>
                  <a:pt x="55" y="910"/>
                </a:cubicBezTo>
                <a:cubicBezTo>
                  <a:pt x="59" y="910"/>
                  <a:pt x="61" y="907"/>
                  <a:pt x="62" y="906"/>
                </a:cubicBezTo>
                <a:cubicBezTo>
                  <a:pt x="62" y="905"/>
                  <a:pt x="64" y="902"/>
                  <a:pt x="63" y="898"/>
                </a:cubicBezTo>
                <a:cubicBezTo>
                  <a:pt x="67" y="897"/>
                  <a:pt x="69" y="895"/>
                  <a:pt x="70" y="893"/>
                </a:cubicBezTo>
                <a:cubicBezTo>
                  <a:pt x="72" y="890"/>
                  <a:pt x="71" y="886"/>
                  <a:pt x="69" y="884"/>
                </a:cubicBezTo>
                <a:cubicBezTo>
                  <a:pt x="70" y="883"/>
                  <a:pt x="71" y="882"/>
                  <a:pt x="72" y="881"/>
                </a:cubicBezTo>
                <a:cubicBezTo>
                  <a:pt x="74" y="878"/>
                  <a:pt x="73" y="873"/>
                  <a:pt x="72" y="870"/>
                </a:cubicBezTo>
                <a:cubicBezTo>
                  <a:pt x="71" y="869"/>
                  <a:pt x="70" y="867"/>
                  <a:pt x="69" y="865"/>
                </a:cubicBezTo>
                <a:cubicBezTo>
                  <a:pt x="73" y="865"/>
                  <a:pt x="75" y="863"/>
                  <a:pt x="77" y="860"/>
                </a:cubicBezTo>
                <a:cubicBezTo>
                  <a:pt x="81" y="854"/>
                  <a:pt x="80" y="846"/>
                  <a:pt x="79" y="843"/>
                </a:cubicBezTo>
                <a:cubicBezTo>
                  <a:pt x="78" y="841"/>
                  <a:pt x="77" y="838"/>
                  <a:pt x="76" y="835"/>
                </a:cubicBezTo>
                <a:cubicBezTo>
                  <a:pt x="74" y="831"/>
                  <a:pt x="72" y="827"/>
                  <a:pt x="71" y="822"/>
                </a:cubicBezTo>
                <a:cubicBezTo>
                  <a:pt x="70" y="819"/>
                  <a:pt x="69" y="813"/>
                  <a:pt x="69" y="807"/>
                </a:cubicBezTo>
                <a:cubicBezTo>
                  <a:pt x="67" y="798"/>
                  <a:pt x="66" y="791"/>
                  <a:pt x="65" y="786"/>
                </a:cubicBezTo>
                <a:cubicBezTo>
                  <a:pt x="63" y="781"/>
                  <a:pt x="60" y="775"/>
                  <a:pt x="59" y="772"/>
                </a:cubicBezTo>
                <a:cubicBezTo>
                  <a:pt x="63" y="756"/>
                  <a:pt x="87" y="645"/>
                  <a:pt x="89" y="633"/>
                </a:cubicBezTo>
                <a:cubicBezTo>
                  <a:pt x="92" y="621"/>
                  <a:pt x="90" y="582"/>
                  <a:pt x="89" y="573"/>
                </a:cubicBezTo>
                <a:cubicBezTo>
                  <a:pt x="93" y="565"/>
                  <a:pt x="112" y="519"/>
                  <a:pt x="116" y="505"/>
                </a:cubicBezTo>
                <a:cubicBezTo>
                  <a:pt x="117" y="501"/>
                  <a:pt x="118" y="498"/>
                  <a:pt x="118" y="494"/>
                </a:cubicBezTo>
                <a:cubicBezTo>
                  <a:pt x="122" y="505"/>
                  <a:pt x="125" y="517"/>
                  <a:pt x="126" y="523"/>
                </a:cubicBezTo>
                <a:cubicBezTo>
                  <a:pt x="126" y="527"/>
                  <a:pt x="127" y="531"/>
                  <a:pt x="129" y="537"/>
                </a:cubicBezTo>
                <a:cubicBezTo>
                  <a:pt x="133" y="551"/>
                  <a:pt x="139" y="573"/>
                  <a:pt x="132" y="585"/>
                </a:cubicBezTo>
                <a:cubicBezTo>
                  <a:pt x="123" y="601"/>
                  <a:pt x="122" y="627"/>
                  <a:pt x="121" y="641"/>
                </a:cubicBezTo>
                <a:cubicBezTo>
                  <a:pt x="121" y="644"/>
                  <a:pt x="121" y="647"/>
                  <a:pt x="121" y="647"/>
                </a:cubicBezTo>
                <a:cubicBezTo>
                  <a:pt x="120" y="652"/>
                  <a:pt x="109" y="722"/>
                  <a:pt x="109" y="725"/>
                </a:cubicBezTo>
                <a:cubicBezTo>
                  <a:pt x="109" y="726"/>
                  <a:pt x="109" y="726"/>
                  <a:pt x="109" y="726"/>
                </a:cubicBezTo>
                <a:cubicBezTo>
                  <a:pt x="109" y="727"/>
                  <a:pt x="109" y="727"/>
                  <a:pt x="109" y="727"/>
                </a:cubicBezTo>
                <a:cubicBezTo>
                  <a:pt x="111" y="737"/>
                  <a:pt x="112" y="751"/>
                  <a:pt x="109" y="754"/>
                </a:cubicBezTo>
                <a:cubicBezTo>
                  <a:pt x="105" y="760"/>
                  <a:pt x="102" y="788"/>
                  <a:pt x="99" y="917"/>
                </a:cubicBezTo>
                <a:cubicBezTo>
                  <a:pt x="99" y="925"/>
                  <a:pt x="99" y="931"/>
                  <a:pt x="99" y="936"/>
                </a:cubicBezTo>
                <a:cubicBezTo>
                  <a:pt x="98" y="961"/>
                  <a:pt x="108" y="1021"/>
                  <a:pt x="115" y="1064"/>
                </a:cubicBezTo>
                <a:cubicBezTo>
                  <a:pt x="119" y="1086"/>
                  <a:pt x="122" y="1106"/>
                  <a:pt x="122" y="1110"/>
                </a:cubicBezTo>
                <a:cubicBezTo>
                  <a:pt x="122" y="1114"/>
                  <a:pt x="121" y="1124"/>
                  <a:pt x="120" y="1137"/>
                </a:cubicBezTo>
                <a:cubicBezTo>
                  <a:pt x="117" y="1159"/>
                  <a:pt x="114" y="1189"/>
                  <a:pt x="113" y="1216"/>
                </a:cubicBezTo>
                <a:cubicBezTo>
                  <a:pt x="113" y="1245"/>
                  <a:pt x="126" y="1309"/>
                  <a:pt x="134" y="1352"/>
                </a:cubicBezTo>
                <a:cubicBezTo>
                  <a:pt x="138" y="1371"/>
                  <a:pt x="141" y="1388"/>
                  <a:pt x="141" y="1393"/>
                </a:cubicBezTo>
                <a:cubicBezTo>
                  <a:pt x="142" y="1406"/>
                  <a:pt x="144" y="1419"/>
                  <a:pt x="144" y="1422"/>
                </a:cubicBezTo>
                <a:cubicBezTo>
                  <a:pt x="144" y="1426"/>
                  <a:pt x="144" y="1431"/>
                  <a:pt x="144" y="1436"/>
                </a:cubicBezTo>
                <a:cubicBezTo>
                  <a:pt x="144" y="1445"/>
                  <a:pt x="145" y="1456"/>
                  <a:pt x="143" y="1461"/>
                </a:cubicBezTo>
                <a:cubicBezTo>
                  <a:pt x="140" y="1470"/>
                  <a:pt x="136" y="1478"/>
                  <a:pt x="133" y="1481"/>
                </a:cubicBezTo>
                <a:cubicBezTo>
                  <a:pt x="130" y="1486"/>
                  <a:pt x="114" y="1511"/>
                  <a:pt x="113" y="1520"/>
                </a:cubicBezTo>
                <a:cubicBezTo>
                  <a:pt x="111" y="1534"/>
                  <a:pt x="117" y="1538"/>
                  <a:pt x="120" y="1539"/>
                </a:cubicBezTo>
                <a:cubicBezTo>
                  <a:pt x="121" y="1539"/>
                  <a:pt x="122" y="1540"/>
                  <a:pt x="123" y="1540"/>
                </a:cubicBezTo>
                <a:cubicBezTo>
                  <a:pt x="124" y="1541"/>
                  <a:pt x="125" y="1542"/>
                  <a:pt x="127" y="1543"/>
                </a:cubicBezTo>
                <a:cubicBezTo>
                  <a:pt x="129" y="1544"/>
                  <a:pt x="131" y="1545"/>
                  <a:pt x="132" y="1545"/>
                </a:cubicBezTo>
                <a:cubicBezTo>
                  <a:pt x="134" y="1547"/>
                  <a:pt x="136" y="1549"/>
                  <a:pt x="139" y="1551"/>
                </a:cubicBezTo>
                <a:cubicBezTo>
                  <a:pt x="142" y="1553"/>
                  <a:pt x="146" y="1553"/>
                  <a:pt x="149" y="1552"/>
                </a:cubicBezTo>
                <a:cubicBezTo>
                  <a:pt x="151" y="1554"/>
                  <a:pt x="154" y="1555"/>
                  <a:pt x="159" y="1555"/>
                </a:cubicBezTo>
                <a:cubicBezTo>
                  <a:pt x="164" y="1554"/>
                  <a:pt x="167" y="1552"/>
                  <a:pt x="169" y="1549"/>
                </a:cubicBezTo>
                <a:cubicBezTo>
                  <a:pt x="173" y="1551"/>
                  <a:pt x="179" y="1553"/>
                  <a:pt x="183" y="1552"/>
                </a:cubicBezTo>
                <a:cubicBezTo>
                  <a:pt x="191" y="1552"/>
                  <a:pt x="199" y="1545"/>
                  <a:pt x="201" y="1539"/>
                </a:cubicBezTo>
                <a:cubicBezTo>
                  <a:pt x="202" y="1536"/>
                  <a:pt x="202" y="1533"/>
                  <a:pt x="201" y="1530"/>
                </a:cubicBezTo>
                <a:cubicBezTo>
                  <a:pt x="201" y="1529"/>
                  <a:pt x="201" y="1528"/>
                  <a:pt x="202" y="1527"/>
                </a:cubicBezTo>
                <a:cubicBezTo>
                  <a:pt x="203" y="1522"/>
                  <a:pt x="204" y="1510"/>
                  <a:pt x="204" y="1502"/>
                </a:cubicBezTo>
                <a:cubicBezTo>
                  <a:pt x="204" y="1499"/>
                  <a:pt x="204" y="1497"/>
                  <a:pt x="204" y="1494"/>
                </a:cubicBezTo>
                <a:cubicBezTo>
                  <a:pt x="204" y="1491"/>
                  <a:pt x="204" y="1489"/>
                  <a:pt x="204" y="1484"/>
                </a:cubicBezTo>
                <a:cubicBezTo>
                  <a:pt x="204" y="1482"/>
                  <a:pt x="205" y="1478"/>
                  <a:pt x="205" y="1473"/>
                </a:cubicBezTo>
                <a:cubicBezTo>
                  <a:pt x="206" y="1464"/>
                  <a:pt x="206" y="1455"/>
                  <a:pt x="206" y="1452"/>
                </a:cubicBezTo>
                <a:cubicBezTo>
                  <a:pt x="206" y="1450"/>
                  <a:pt x="207" y="1449"/>
                  <a:pt x="207" y="1447"/>
                </a:cubicBezTo>
                <a:cubicBezTo>
                  <a:pt x="208" y="1444"/>
                  <a:pt x="210" y="1440"/>
                  <a:pt x="210" y="1435"/>
                </a:cubicBezTo>
                <a:cubicBezTo>
                  <a:pt x="211" y="1429"/>
                  <a:pt x="209" y="1423"/>
                  <a:pt x="207" y="1418"/>
                </a:cubicBezTo>
                <a:cubicBezTo>
                  <a:pt x="206" y="1415"/>
                  <a:pt x="206" y="1413"/>
                  <a:pt x="205" y="1410"/>
                </a:cubicBezTo>
                <a:cubicBezTo>
                  <a:pt x="204" y="1401"/>
                  <a:pt x="199" y="1317"/>
                  <a:pt x="202" y="1308"/>
                </a:cubicBezTo>
                <a:cubicBezTo>
                  <a:pt x="204" y="1303"/>
                  <a:pt x="205" y="1293"/>
                  <a:pt x="208" y="1275"/>
                </a:cubicBezTo>
                <a:cubicBezTo>
                  <a:pt x="209" y="1262"/>
                  <a:pt x="211" y="1247"/>
                  <a:pt x="213" y="1233"/>
                </a:cubicBezTo>
                <a:cubicBezTo>
                  <a:pt x="217" y="1213"/>
                  <a:pt x="212" y="1191"/>
                  <a:pt x="208" y="1176"/>
                </a:cubicBezTo>
                <a:cubicBezTo>
                  <a:pt x="206" y="1170"/>
                  <a:pt x="205" y="1163"/>
                  <a:pt x="205" y="1161"/>
                </a:cubicBezTo>
                <a:cubicBezTo>
                  <a:pt x="206" y="1152"/>
                  <a:pt x="213" y="1107"/>
                  <a:pt x="214" y="1101"/>
                </a:cubicBezTo>
                <a:cubicBezTo>
                  <a:pt x="215" y="1098"/>
                  <a:pt x="222" y="1077"/>
                  <a:pt x="223" y="1061"/>
                </a:cubicBezTo>
                <a:cubicBezTo>
                  <a:pt x="223" y="1045"/>
                  <a:pt x="226" y="1013"/>
                  <a:pt x="226" y="1009"/>
                </a:cubicBezTo>
                <a:cubicBezTo>
                  <a:pt x="227" y="1006"/>
                  <a:pt x="232" y="978"/>
                  <a:pt x="236" y="964"/>
                </a:cubicBezTo>
                <a:cubicBezTo>
                  <a:pt x="240" y="952"/>
                  <a:pt x="245" y="904"/>
                  <a:pt x="246" y="880"/>
                </a:cubicBezTo>
                <a:cubicBezTo>
                  <a:pt x="248" y="881"/>
                  <a:pt x="249" y="882"/>
                  <a:pt x="251" y="882"/>
                </a:cubicBezTo>
                <a:cubicBezTo>
                  <a:pt x="252" y="899"/>
                  <a:pt x="256" y="948"/>
                  <a:pt x="258" y="962"/>
                </a:cubicBezTo>
                <a:cubicBezTo>
                  <a:pt x="261" y="978"/>
                  <a:pt x="269" y="1016"/>
                  <a:pt x="270" y="1021"/>
                </a:cubicBezTo>
                <a:cubicBezTo>
                  <a:pt x="270" y="1027"/>
                  <a:pt x="271" y="1070"/>
                  <a:pt x="273" y="1083"/>
                </a:cubicBezTo>
                <a:cubicBezTo>
                  <a:pt x="275" y="1095"/>
                  <a:pt x="287" y="1152"/>
                  <a:pt x="289" y="1163"/>
                </a:cubicBezTo>
                <a:cubicBezTo>
                  <a:pt x="286" y="1171"/>
                  <a:pt x="275" y="1206"/>
                  <a:pt x="274" y="1231"/>
                </a:cubicBezTo>
                <a:cubicBezTo>
                  <a:pt x="273" y="1249"/>
                  <a:pt x="277" y="1279"/>
                  <a:pt x="280" y="1306"/>
                </a:cubicBezTo>
                <a:cubicBezTo>
                  <a:pt x="282" y="1322"/>
                  <a:pt x="284" y="1337"/>
                  <a:pt x="285" y="1347"/>
                </a:cubicBezTo>
                <a:cubicBezTo>
                  <a:pt x="286" y="1374"/>
                  <a:pt x="281" y="1406"/>
                  <a:pt x="278" y="1420"/>
                </a:cubicBezTo>
                <a:cubicBezTo>
                  <a:pt x="277" y="1423"/>
                  <a:pt x="277" y="1425"/>
                  <a:pt x="276" y="1427"/>
                </a:cubicBezTo>
                <a:cubicBezTo>
                  <a:pt x="274" y="1436"/>
                  <a:pt x="273" y="1441"/>
                  <a:pt x="276" y="1453"/>
                </a:cubicBezTo>
                <a:cubicBezTo>
                  <a:pt x="279" y="1464"/>
                  <a:pt x="280" y="1493"/>
                  <a:pt x="280" y="1502"/>
                </a:cubicBezTo>
                <a:cubicBezTo>
                  <a:pt x="280" y="1505"/>
                  <a:pt x="280" y="1509"/>
                  <a:pt x="279" y="1513"/>
                </a:cubicBezTo>
                <a:cubicBezTo>
                  <a:pt x="278" y="1521"/>
                  <a:pt x="277" y="1528"/>
                  <a:pt x="278" y="1534"/>
                </a:cubicBezTo>
                <a:cubicBezTo>
                  <a:pt x="278" y="1541"/>
                  <a:pt x="281" y="1545"/>
                  <a:pt x="283" y="1548"/>
                </a:cubicBezTo>
                <a:cubicBezTo>
                  <a:pt x="284" y="1552"/>
                  <a:pt x="285" y="1563"/>
                  <a:pt x="294" y="1569"/>
                </a:cubicBezTo>
                <a:cubicBezTo>
                  <a:pt x="297" y="1571"/>
                  <a:pt x="301" y="1572"/>
                  <a:pt x="305" y="1572"/>
                </a:cubicBezTo>
                <a:cubicBezTo>
                  <a:pt x="309" y="1572"/>
                  <a:pt x="314" y="1570"/>
                  <a:pt x="317" y="1568"/>
                </a:cubicBezTo>
                <a:cubicBezTo>
                  <a:pt x="318" y="1568"/>
                  <a:pt x="318" y="1569"/>
                  <a:pt x="320" y="1569"/>
                </a:cubicBezTo>
                <a:cubicBezTo>
                  <a:pt x="322" y="1570"/>
                  <a:pt x="324" y="1571"/>
                  <a:pt x="326" y="1571"/>
                </a:cubicBezTo>
                <a:cubicBezTo>
                  <a:pt x="330" y="1571"/>
                  <a:pt x="334" y="1569"/>
                  <a:pt x="336" y="1567"/>
                </a:cubicBezTo>
                <a:cubicBezTo>
                  <a:pt x="338" y="1567"/>
                  <a:pt x="339" y="1568"/>
                  <a:pt x="341" y="1568"/>
                </a:cubicBezTo>
                <a:cubicBezTo>
                  <a:pt x="343" y="1568"/>
                  <a:pt x="346" y="1568"/>
                  <a:pt x="352" y="1560"/>
                </a:cubicBezTo>
                <a:cubicBezTo>
                  <a:pt x="353" y="1560"/>
                  <a:pt x="355" y="1560"/>
                  <a:pt x="356" y="1559"/>
                </a:cubicBezTo>
                <a:cubicBezTo>
                  <a:pt x="359" y="1558"/>
                  <a:pt x="361" y="1555"/>
                  <a:pt x="363" y="1552"/>
                </a:cubicBezTo>
                <a:cubicBezTo>
                  <a:pt x="366" y="1552"/>
                  <a:pt x="368" y="1550"/>
                  <a:pt x="370" y="1548"/>
                </a:cubicBezTo>
                <a:cubicBezTo>
                  <a:pt x="375" y="1541"/>
                  <a:pt x="368" y="1521"/>
                  <a:pt x="368" y="1521"/>
                </a:cubicBezTo>
                <a:cubicBezTo>
                  <a:pt x="367" y="1518"/>
                  <a:pt x="366" y="1516"/>
                  <a:pt x="365" y="1514"/>
                </a:cubicBezTo>
                <a:cubicBezTo>
                  <a:pt x="364" y="1514"/>
                  <a:pt x="364" y="1513"/>
                  <a:pt x="364" y="1513"/>
                </a:cubicBezTo>
                <a:cubicBezTo>
                  <a:pt x="364" y="1511"/>
                  <a:pt x="362" y="1509"/>
                  <a:pt x="356" y="1498"/>
                </a:cubicBezTo>
                <a:cubicBezTo>
                  <a:pt x="353" y="1492"/>
                  <a:pt x="348" y="1484"/>
                  <a:pt x="347" y="1481"/>
                </a:cubicBezTo>
                <a:cubicBezTo>
                  <a:pt x="346" y="1478"/>
                  <a:pt x="345" y="1475"/>
                  <a:pt x="344" y="1472"/>
                </a:cubicBezTo>
                <a:cubicBezTo>
                  <a:pt x="344" y="1470"/>
                  <a:pt x="343" y="1466"/>
                  <a:pt x="342" y="1463"/>
                </a:cubicBezTo>
                <a:cubicBezTo>
                  <a:pt x="341" y="1461"/>
                  <a:pt x="341" y="1460"/>
                  <a:pt x="340" y="1460"/>
                </a:cubicBezTo>
                <a:cubicBezTo>
                  <a:pt x="341" y="1459"/>
                  <a:pt x="341" y="1458"/>
                  <a:pt x="342" y="1457"/>
                </a:cubicBezTo>
                <a:cubicBezTo>
                  <a:pt x="345" y="1447"/>
                  <a:pt x="344" y="1437"/>
                  <a:pt x="344" y="1436"/>
                </a:cubicBezTo>
                <a:cubicBezTo>
                  <a:pt x="344" y="1433"/>
                  <a:pt x="345" y="1405"/>
                  <a:pt x="348" y="1386"/>
                </a:cubicBezTo>
                <a:cubicBezTo>
                  <a:pt x="351" y="1368"/>
                  <a:pt x="371" y="1276"/>
                  <a:pt x="378" y="1248"/>
                </a:cubicBezTo>
                <a:cubicBezTo>
                  <a:pt x="382" y="1230"/>
                  <a:pt x="378" y="1203"/>
                  <a:pt x="375" y="1181"/>
                </a:cubicBezTo>
                <a:cubicBezTo>
                  <a:pt x="373" y="1170"/>
                  <a:pt x="372" y="1159"/>
                  <a:pt x="372" y="1155"/>
                </a:cubicBezTo>
                <a:cubicBezTo>
                  <a:pt x="373" y="1149"/>
                  <a:pt x="373" y="1137"/>
                  <a:pt x="373" y="1124"/>
                </a:cubicBezTo>
                <a:cubicBezTo>
                  <a:pt x="373" y="1109"/>
                  <a:pt x="373" y="1086"/>
                  <a:pt x="375" y="1083"/>
                </a:cubicBezTo>
                <a:cubicBezTo>
                  <a:pt x="379" y="1074"/>
                  <a:pt x="396" y="918"/>
                  <a:pt x="396" y="903"/>
                </a:cubicBezTo>
                <a:cubicBezTo>
                  <a:pt x="396" y="899"/>
                  <a:pt x="396" y="889"/>
                  <a:pt x="396" y="878"/>
                </a:cubicBezTo>
                <a:cubicBezTo>
                  <a:pt x="397" y="793"/>
                  <a:pt x="397" y="764"/>
                  <a:pt x="395" y="759"/>
                </a:cubicBezTo>
                <a:cubicBezTo>
                  <a:pt x="391" y="750"/>
                  <a:pt x="390" y="743"/>
                  <a:pt x="390" y="736"/>
                </a:cubicBezTo>
                <a:cubicBezTo>
                  <a:pt x="390" y="727"/>
                  <a:pt x="386" y="684"/>
                  <a:pt x="385" y="673"/>
                </a:cubicBezTo>
                <a:cubicBezTo>
                  <a:pt x="384" y="667"/>
                  <a:pt x="382" y="662"/>
                  <a:pt x="380" y="658"/>
                </a:cubicBezTo>
                <a:cubicBezTo>
                  <a:pt x="378" y="655"/>
                  <a:pt x="377" y="652"/>
                  <a:pt x="377" y="650"/>
                </a:cubicBezTo>
                <a:cubicBezTo>
                  <a:pt x="379" y="641"/>
                  <a:pt x="377" y="623"/>
                  <a:pt x="375" y="613"/>
                </a:cubicBezTo>
                <a:cubicBezTo>
                  <a:pt x="374" y="611"/>
                  <a:pt x="374" y="608"/>
                  <a:pt x="373" y="605"/>
                </a:cubicBezTo>
                <a:cubicBezTo>
                  <a:pt x="370" y="597"/>
                  <a:pt x="367" y="587"/>
                  <a:pt x="369" y="578"/>
                </a:cubicBezTo>
                <a:cubicBezTo>
                  <a:pt x="369" y="573"/>
                  <a:pt x="370" y="566"/>
                  <a:pt x="371" y="560"/>
                </a:cubicBezTo>
                <a:cubicBezTo>
                  <a:pt x="371" y="551"/>
                  <a:pt x="372" y="542"/>
                  <a:pt x="373" y="537"/>
                </a:cubicBezTo>
                <a:cubicBezTo>
                  <a:pt x="377" y="526"/>
                  <a:pt x="391" y="478"/>
                  <a:pt x="395" y="470"/>
                </a:cubicBezTo>
                <a:cubicBezTo>
                  <a:pt x="396" y="469"/>
                  <a:pt x="397" y="468"/>
                  <a:pt x="399" y="466"/>
                </a:cubicBezTo>
                <a:cubicBezTo>
                  <a:pt x="400" y="475"/>
                  <a:pt x="401" y="486"/>
                  <a:pt x="402" y="491"/>
                </a:cubicBezTo>
                <a:cubicBezTo>
                  <a:pt x="403" y="496"/>
                  <a:pt x="407" y="507"/>
                  <a:pt x="414" y="525"/>
                </a:cubicBezTo>
                <a:cubicBezTo>
                  <a:pt x="420" y="540"/>
                  <a:pt x="429" y="564"/>
                  <a:pt x="429" y="569"/>
                </a:cubicBezTo>
                <a:cubicBezTo>
                  <a:pt x="429" y="572"/>
                  <a:pt x="429" y="577"/>
                  <a:pt x="428" y="583"/>
                </a:cubicBezTo>
                <a:cubicBezTo>
                  <a:pt x="427" y="600"/>
                  <a:pt x="425" y="625"/>
                  <a:pt x="425" y="642"/>
                </a:cubicBezTo>
                <a:cubicBezTo>
                  <a:pt x="425" y="652"/>
                  <a:pt x="428" y="671"/>
                  <a:pt x="431" y="691"/>
                </a:cubicBezTo>
                <a:cubicBezTo>
                  <a:pt x="434" y="716"/>
                  <a:pt x="440" y="754"/>
                  <a:pt x="437" y="760"/>
                </a:cubicBezTo>
                <a:cubicBezTo>
                  <a:pt x="435" y="764"/>
                  <a:pt x="433" y="768"/>
                  <a:pt x="430" y="771"/>
                </a:cubicBezTo>
                <a:cubicBezTo>
                  <a:pt x="426" y="775"/>
                  <a:pt x="422" y="780"/>
                  <a:pt x="420" y="787"/>
                </a:cubicBezTo>
                <a:cubicBezTo>
                  <a:pt x="420" y="791"/>
                  <a:pt x="416" y="799"/>
                  <a:pt x="412" y="808"/>
                </a:cubicBezTo>
                <a:cubicBezTo>
                  <a:pt x="407" y="820"/>
                  <a:pt x="401" y="832"/>
                  <a:pt x="400" y="839"/>
                </a:cubicBezTo>
                <a:cubicBezTo>
                  <a:pt x="399" y="845"/>
                  <a:pt x="399" y="850"/>
                  <a:pt x="402" y="853"/>
                </a:cubicBezTo>
                <a:cubicBezTo>
                  <a:pt x="403" y="855"/>
                  <a:pt x="406" y="856"/>
                  <a:pt x="409" y="856"/>
                </a:cubicBezTo>
                <a:cubicBezTo>
                  <a:pt x="411" y="856"/>
                  <a:pt x="412" y="856"/>
                  <a:pt x="415" y="855"/>
                </a:cubicBezTo>
                <a:cubicBezTo>
                  <a:pt x="415" y="855"/>
                  <a:pt x="415" y="855"/>
                  <a:pt x="415" y="855"/>
                </a:cubicBezTo>
                <a:cubicBezTo>
                  <a:pt x="425" y="854"/>
                  <a:pt x="428" y="846"/>
                  <a:pt x="430" y="840"/>
                </a:cubicBezTo>
                <a:cubicBezTo>
                  <a:pt x="431" y="838"/>
                  <a:pt x="431" y="837"/>
                  <a:pt x="432" y="835"/>
                </a:cubicBezTo>
                <a:cubicBezTo>
                  <a:pt x="433" y="832"/>
                  <a:pt x="434" y="829"/>
                  <a:pt x="435" y="827"/>
                </a:cubicBezTo>
                <a:cubicBezTo>
                  <a:pt x="444" y="834"/>
                  <a:pt x="444" y="834"/>
                  <a:pt x="444" y="834"/>
                </a:cubicBezTo>
                <a:cubicBezTo>
                  <a:pt x="445" y="845"/>
                  <a:pt x="445" y="845"/>
                  <a:pt x="445" y="845"/>
                </a:cubicBezTo>
                <a:cubicBezTo>
                  <a:pt x="443" y="847"/>
                  <a:pt x="440" y="850"/>
                  <a:pt x="439" y="852"/>
                </a:cubicBezTo>
                <a:cubicBezTo>
                  <a:pt x="438" y="853"/>
                  <a:pt x="438" y="854"/>
                  <a:pt x="437" y="854"/>
                </a:cubicBezTo>
                <a:cubicBezTo>
                  <a:pt x="435" y="855"/>
                  <a:pt x="431" y="857"/>
                  <a:pt x="428" y="860"/>
                </a:cubicBezTo>
                <a:cubicBezTo>
                  <a:pt x="425" y="862"/>
                  <a:pt x="424" y="866"/>
                  <a:pt x="424" y="870"/>
                </a:cubicBezTo>
                <a:cubicBezTo>
                  <a:pt x="421" y="871"/>
                  <a:pt x="419" y="874"/>
                  <a:pt x="418" y="879"/>
                </a:cubicBezTo>
                <a:cubicBezTo>
                  <a:pt x="418" y="882"/>
                  <a:pt x="419" y="885"/>
                  <a:pt x="421" y="887"/>
                </a:cubicBezTo>
                <a:cubicBezTo>
                  <a:pt x="421" y="887"/>
                  <a:pt x="422" y="888"/>
                  <a:pt x="422" y="888"/>
                </a:cubicBezTo>
                <a:cubicBezTo>
                  <a:pt x="420" y="892"/>
                  <a:pt x="421" y="896"/>
                  <a:pt x="423" y="899"/>
                </a:cubicBezTo>
                <a:cubicBezTo>
                  <a:pt x="425" y="901"/>
                  <a:pt x="428" y="902"/>
                  <a:pt x="431" y="902"/>
                </a:cubicBezTo>
                <a:cubicBezTo>
                  <a:pt x="432" y="902"/>
                  <a:pt x="433" y="902"/>
                  <a:pt x="435" y="901"/>
                </a:cubicBezTo>
                <a:cubicBezTo>
                  <a:pt x="435" y="903"/>
                  <a:pt x="436" y="904"/>
                  <a:pt x="436" y="905"/>
                </a:cubicBezTo>
                <a:cubicBezTo>
                  <a:pt x="438" y="907"/>
                  <a:pt x="441" y="909"/>
                  <a:pt x="444" y="909"/>
                </a:cubicBezTo>
                <a:cubicBezTo>
                  <a:pt x="447" y="909"/>
                  <a:pt x="448" y="908"/>
                  <a:pt x="449" y="908"/>
                </a:cubicBezTo>
                <a:cubicBezTo>
                  <a:pt x="450" y="907"/>
                  <a:pt x="450" y="907"/>
                  <a:pt x="450" y="907"/>
                </a:cubicBezTo>
                <a:cubicBezTo>
                  <a:pt x="451" y="906"/>
                  <a:pt x="459" y="899"/>
                  <a:pt x="462" y="897"/>
                </a:cubicBezTo>
                <a:cubicBezTo>
                  <a:pt x="463" y="895"/>
                  <a:pt x="464" y="893"/>
                  <a:pt x="466" y="891"/>
                </a:cubicBezTo>
                <a:cubicBezTo>
                  <a:pt x="467" y="889"/>
                  <a:pt x="469" y="886"/>
                  <a:pt x="470" y="885"/>
                </a:cubicBezTo>
                <a:cubicBezTo>
                  <a:pt x="474" y="882"/>
                  <a:pt x="476" y="876"/>
                  <a:pt x="477" y="873"/>
                </a:cubicBezTo>
                <a:cubicBezTo>
                  <a:pt x="478" y="871"/>
                  <a:pt x="478" y="869"/>
                  <a:pt x="479" y="866"/>
                </a:cubicBezTo>
                <a:cubicBezTo>
                  <a:pt x="479" y="862"/>
                  <a:pt x="480" y="857"/>
                  <a:pt x="482" y="854"/>
                </a:cubicBezTo>
                <a:cubicBezTo>
                  <a:pt x="482" y="852"/>
                  <a:pt x="483" y="850"/>
                  <a:pt x="484" y="848"/>
                </a:cubicBezTo>
                <a:cubicBezTo>
                  <a:pt x="486" y="844"/>
                  <a:pt x="488" y="840"/>
                  <a:pt x="488" y="836"/>
                </a:cubicBezTo>
                <a:cubicBezTo>
                  <a:pt x="488" y="834"/>
                  <a:pt x="488" y="831"/>
                  <a:pt x="487" y="825"/>
                </a:cubicBezTo>
                <a:cubicBezTo>
                  <a:pt x="486" y="813"/>
                  <a:pt x="483" y="794"/>
                  <a:pt x="483" y="774"/>
                </a:cubicBezTo>
                <a:cubicBezTo>
                  <a:pt x="483" y="746"/>
                  <a:pt x="500" y="673"/>
                  <a:pt x="504" y="658"/>
                </a:cubicBezTo>
                <a:cubicBezTo>
                  <a:pt x="508" y="644"/>
                  <a:pt x="509" y="606"/>
                  <a:pt x="509" y="592"/>
                </a:cubicBezTo>
                <a:close/>
              </a:path>
            </a:pathLst>
          </a:custGeom>
          <a:solidFill>
            <a:srgbClr val="FF00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ru-RU"/>
          </a:p>
        </p:txBody>
      </p:sp>
      <p:sp>
        <p:nvSpPr>
          <p:cNvPr id="61496" name="TITLE"/>
          <p:cNvSpPr>
            <a:spLocks noGrp="1"/>
          </p:cNvSpPr>
          <p:nvPr>
            <p:ph type="title"/>
          </p:nvPr>
        </p:nvSpPr>
        <p:spPr>
          <a:xfrm>
            <a:off x="175491" y="-59242"/>
            <a:ext cx="9351818" cy="10525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28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Псориаз связан с тяжелыми </a:t>
            </a:r>
            <a:r>
              <a:rPr lang="ru-RU" altLang="ru-RU" sz="28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коморбидными</a:t>
            </a:r>
            <a:r>
              <a:rPr lang="ru-RU" altLang="ru-RU" sz="28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заболеваниями</a:t>
            </a:r>
          </a:p>
        </p:txBody>
      </p:sp>
      <p:sp>
        <p:nvSpPr>
          <p:cNvPr id="3" name="FOOTER">
            <a:extLst>
              <a:ext uri="{FF2B5EF4-FFF2-40B4-BE49-F238E27FC236}">
                <a16:creationId xmlns="" xmlns:a16="http://schemas.microsoft.com/office/drawing/2014/main" id="{CE76F86E-CC99-164F-9CA9-9D74321FDDF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309938" y="6369050"/>
            <a:ext cx="8597900" cy="311150"/>
          </a:xfrm>
        </p:spPr>
        <p:txBody>
          <a:bodyPr rtlCol="0" anchor="b">
            <a:normAutofit fontScale="70000" lnSpcReduction="20000"/>
          </a:bodyPr>
          <a:lstStyle/>
          <a:p>
            <a:pPr algn="r">
              <a:spcBef>
                <a:spcPts val="0"/>
              </a:spcBef>
              <a:defRPr/>
            </a:pPr>
            <a:r>
              <a:rPr lang="ru-RU" sz="750" baseline="30000" dirty="0" err="1">
                <a:latin typeface="Arial Narrow" panose="020B0606020202030204" pitchFamily="34" charset="0"/>
                <a:cs typeface="Arial" panose="020B0604020202020204" pitchFamily="34" charset="0"/>
              </a:rPr>
              <a:t>a</a:t>
            </a:r>
            <a:r>
              <a:rPr lang="ru-RU" sz="750" dirty="0" err="1">
                <a:latin typeface="Arial Narrow" panose="020B0606020202030204" pitchFamily="34" charset="0"/>
                <a:cs typeface="Arial" panose="020B0604020202020204" pitchFamily="34" charset="0"/>
              </a:rPr>
              <a:t>Данные</a:t>
            </a:r>
            <a:r>
              <a:rPr lang="ru-RU" sz="750" dirty="0">
                <a:latin typeface="Arial Narrow" panose="020B0606020202030204" pitchFamily="34" charset="0"/>
                <a:cs typeface="Arial" panose="020B0604020202020204" pitchFamily="34" charset="0"/>
              </a:rPr>
              <a:t> отсутствуют; </a:t>
            </a:r>
            <a:r>
              <a:rPr lang="ru-RU" sz="750" baseline="30000" dirty="0" err="1">
                <a:latin typeface="Arial Narrow" panose="020B0606020202030204" pitchFamily="34" charset="0"/>
                <a:cs typeface="Arial" panose="020B0604020202020204" pitchFamily="34" charset="0"/>
              </a:rPr>
              <a:t>b</a:t>
            </a:r>
            <a:r>
              <a:rPr lang="ru-RU" sz="750" dirty="0" err="1">
                <a:latin typeface="Arial Narrow" panose="020B0606020202030204" pitchFamily="34" charset="0"/>
                <a:cs typeface="Arial" panose="020B0604020202020204" pitchFamily="34" charset="0"/>
              </a:rPr>
              <a:t>Пациенты</a:t>
            </a:r>
            <a:r>
              <a:rPr lang="ru-RU" sz="750" dirty="0">
                <a:latin typeface="Arial Narrow" panose="020B0606020202030204" pitchFamily="34" charset="0"/>
                <a:cs typeface="Arial" panose="020B0604020202020204" pitchFamily="34" charset="0"/>
              </a:rPr>
              <a:t> с тяжелым псориазом; распространенность рассчитана для популяции лиц без псориаза.</a:t>
            </a:r>
          </a:p>
          <a:p>
            <a:pPr algn="r">
              <a:spcBef>
                <a:spcPts val="0"/>
              </a:spcBef>
              <a:defRPr/>
            </a:pPr>
            <a:r>
              <a:rPr lang="ru-RU" sz="750" dirty="0">
                <a:latin typeface="Arial Narrow" panose="020B0606020202030204" pitchFamily="34" charset="0"/>
                <a:cs typeface="Arial" panose="020B0604020202020204" pitchFamily="34" charset="0"/>
              </a:rPr>
              <a:t>ХОБЛ — хроническое </a:t>
            </a:r>
            <a:r>
              <a:rPr lang="ru-RU" sz="750" dirty="0" err="1">
                <a:latin typeface="Arial Narrow" panose="020B0606020202030204" pitchFamily="34" charset="0"/>
                <a:cs typeface="Arial" panose="020B0604020202020204" pitchFamily="34" charset="0"/>
              </a:rPr>
              <a:t>обструктивное</a:t>
            </a:r>
            <a:r>
              <a:rPr lang="ru-RU" sz="750" dirty="0">
                <a:latin typeface="Arial Narrow" panose="020B0606020202030204" pitchFamily="34" charset="0"/>
                <a:cs typeface="Arial" panose="020B0604020202020204" pitchFamily="34" charset="0"/>
              </a:rPr>
              <a:t> заболевание легких; HR — отношение рисков; ИМ — инфаркт миокарда; ОШ — отношение шансов; ЗПА — заболевание периферических артерий; ЗПС — заболевание периферических сосудов; ПсА — псориатический артрит; ПсО — псориаз. </a:t>
            </a:r>
          </a:p>
          <a:p>
            <a:pPr algn="r">
              <a:spcBef>
                <a:spcPts val="0"/>
              </a:spcBef>
              <a:defRPr/>
            </a:pPr>
            <a:r>
              <a:rPr lang="ru-RU" sz="750" dirty="0">
                <a:latin typeface="Arial Narrow" panose="020B0606020202030204" pitchFamily="34" charset="0"/>
                <a:cs typeface="Arial" panose="020B0604020202020204" pitchFamily="34" charset="0"/>
              </a:rPr>
              <a:t>Ссылки представлены в примечаниях слайда.</a:t>
            </a:r>
          </a:p>
        </p:txBody>
      </p:sp>
      <p:graphicFrame>
        <p:nvGraphicFramePr>
          <p:cNvPr id="42" name="FIRST TABLE">
            <a:extLst>
              <a:ext uri="{FF2B5EF4-FFF2-40B4-BE49-F238E27FC236}">
                <a16:creationId xmlns="" xmlns:a16="http://schemas.microsoft.com/office/drawing/2014/main" id="{F891B54A-E649-B644-A003-94F30A112E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300977"/>
              </p:ext>
            </p:extLst>
          </p:nvPr>
        </p:nvGraphicFramePr>
        <p:xfrm>
          <a:off x="674255" y="2101850"/>
          <a:ext cx="5045508" cy="16382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68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390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996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12518">
                <a:tc>
                  <a:txBody>
                    <a:bodyPr/>
                    <a:lstStyle/>
                    <a:p>
                      <a:pPr rtl="0"/>
                      <a:endParaRPr lang="en-GB" sz="1000" b="1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4" marR="68574" marT="34277" marB="3427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000" b="1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ОШ</a:t>
                      </a:r>
                    </a:p>
                  </a:txBody>
                  <a:tcPr marL="68574" marR="68574" marT="34277" marB="3427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000" b="1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Распространенность</a:t>
                      </a:r>
                    </a:p>
                  </a:txBody>
                  <a:tcPr marL="68574" marR="68574" marT="34277" marB="3427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0537">
                <a:tc>
                  <a:txBody>
                    <a:bodyPr/>
                    <a:lstStyle/>
                    <a:p>
                      <a:pPr rtl="0"/>
                      <a:r>
                        <a:rPr lang="ru-RU" sz="1000" b="1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Метаболический синдром</a:t>
                      </a:r>
                    </a:p>
                  </a:txBody>
                  <a:tcPr marL="68574" marR="68574" marT="34277" marB="3427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2,26</a:t>
                      </a:r>
                      <a:r>
                        <a:rPr lang="ru-RU" sz="1000" b="0" i="0" baseline="30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74" marR="68574" marT="34277" marB="34277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40 %</a:t>
                      </a:r>
                      <a:r>
                        <a:rPr lang="ru-RU" sz="1000" b="0" i="0" baseline="30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74" marR="68574" marT="34277" marB="34277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053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Диабет 2 типа</a:t>
                      </a:r>
                      <a:endParaRPr lang="en-GB" sz="1000" b="1" i="0" baseline="30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4" marR="68574" marT="34277" marB="3427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1,22</a:t>
                      </a:r>
                      <a:r>
                        <a:rPr lang="ru-RU" sz="1000" b="0" i="0" baseline="30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74" marR="68574" marT="34277" marB="34277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5,8 %</a:t>
                      </a:r>
                      <a:r>
                        <a:rPr lang="ru-RU" sz="1000" b="0" i="0" baseline="30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8574" marR="68574" marT="34277" marB="34277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053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Сахарный диабет</a:t>
                      </a:r>
                    </a:p>
                  </a:txBody>
                  <a:tcPr marL="68574" marR="68574" marT="34277" marB="3427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baseline="30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68574" marR="68574" marT="34277" marB="34277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2,8 %</a:t>
                      </a:r>
                      <a:r>
                        <a:rPr lang="ru-RU" sz="1000" b="0" i="0" baseline="30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74" marR="68574" marT="34277" marB="34277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0537">
                <a:tc>
                  <a:txBody>
                    <a:bodyPr/>
                    <a:lstStyle/>
                    <a:p>
                      <a:pPr rtl="0"/>
                      <a:r>
                        <a:rPr lang="ru-RU" sz="1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Осложненный диабет</a:t>
                      </a:r>
                      <a:endParaRPr lang="en-GB" sz="1000" b="1" i="0" baseline="30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4" marR="68574" marT="34277" marB="3427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1,34</a:t>
                      </a:r>
                      <a:r>
                        <a:rPr lang="ru-RU" sz="1000" b="0" i="0" baseline="30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74" marR="68574" marT="34277" marB="34277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baseline="30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68574" marR="68574" marT="34277" marB="34277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0537">
                <a:tc>
                  <a:txBody>
                    <a:bodyPr/>
                    <a:lstStyle/>
                    <a:p>
                      <a:pPr rtl="0"/>
                      <a:r>
                        <a:rPr lang="ru-RU" sz="1000" b="1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Дислипидемия</a:t>
                      </a:r>
                    </a:p>
                  </a:txBody>
                  <a:tcPr marL="68574" marR="68574" marT="34277" marB="3427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1,16</a:t>
                      </a:r>
                      <a:r>
                        <a:rPr lang="ru-RU" sz="1000" b="0" i="0" baseline="30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ru-RU"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74" marR="68574" marT="34277" marB="34277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57 %</a:t>
                      </a:r>
                      <a:r>
                        <a:rPr lang="ru-RU" sz="1000" b="0" i="0" baseline="30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8574" marR="68574" marT="34277" marB="34277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0537">
                <a:tc>
                  <a:txBody>
                    <a:bodyPr/>
                    <a:lstStyle/>
                    <a:p>
                      <a:pPr rtl="0"/>
                      <a:r>
                        <a:rPr lang="ru-RU" sz="1000" b="1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Ожирение</a:t>
                      </a:r>
                      <a:endParaRPr lang="en-GB" sz="1000" b="1" i="0" baseline="30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4" marR="68574" marT="34277" marB="3427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1,27</a:t>
                      </a:r>
                      <a:r>
                        <a:rPr lang="ru-RU" sz="1000" b="0" i="0" baseline="30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ru-RU"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74" marR="68574" marT="34277" marB="34277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18 %</a:t>
                      </a:r>
                      <a:r>
                        <a:rPr lang="ru-RU" sz="1000" b="0" i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74" marR="68574" marT="34277" marB="34277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54" name="FIRST TABLE ARROW">
            <a:extLst>
              <a:ext uri="{FF2B5EF4-FFF2-40B4-BE49-F238E27FC236}">
                <a16:creationId xmlns="" xmlns:a16="http://schemas.microsoft.com/office/drawing/2014/main" id="{85E3777F-ED1A-E942-830F-7C50DF7EED8E}"/>
              </a:ext>
            </a:extLst>
          </p:cNvPr>
          <p:cNvCxnSpPr>
            <a:cxnSpLocks/>
          </p:cNvCxnSpPr>
          <p:nvPr/>
        </p:nvCxnSpPr>
        <p:spPr>
          <a:xfrm>
            <a:off x="5668964" y="3103563"/>
            <a:ext cx="631825" cy="298450"/>
          </a:xfrm>
          <a:prstGeom prst="straightConnector1">
            <a:avLst/>
          </a:prstGeom>
          <a:ln w="19050">
            <a:solidFill>
              <a:schemeClr val="tx2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ABDOMEN SPOT"/>
          <p:cNvGrpSpPr/>
          <p:nvPr/>
        </p:nvGrpSpPr>
        <p:grpSpPr>
          <a:xfrm>
            <a:off x="6440269" y="3372893"/>
            <a:ext cx="146647" cy="153948"/>
            <a:chOff x="6096001" y="1828801"/>
            <a:chExt cx="179999" cy="179999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5" name="Oval 14"/>
            <p:cNvSpPr>
              <a:spLocks noChangeAspect="1"/>
            </p:cNvSpPr>
            <p:nvPr/>
          </p:nvSpPr>
          <p:spPr bwMode="auto">
            <a:xfrm>
              <a:off x="6096001" y="1828801"/>
              <a:ext cx="179999" cy="179999"/>
            </a:xfrm>
            <a:prstGeom prst="ellipse">
              <a:avLst/>
            </a:prstGeom>
            <a:grp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68580" tIns="68580" rIns="68580" bIns="68580" anchor="ctr"/>
            <a:lstStyle/>
            <a:p>
              <a:pPr>
                <a:defRPr/>
              </a:pPr>
              <a:endParaRPr lang="en-US" sz="2100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 bwMode="auto">
            <a:xfrm>
              <a:off x="6114000" y="1846577"/>
              <a:ext cx="144000" cy="144000"/>
            </a:xfrm>
            <a:prstGeom prst="ellipse">
              <a:avLst/>
            </a:prstGeom>
            <a:grp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68580" tIns="68580" rIns="68580" bIns="68580" anchor="ctr"/>
            <a:lstStyle/>
            <a:p>
              <a:pPr>
                <a:defRPr/>
              </a:pPr>
              <a:endParaRPr lang="en-US" sz="2100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 bwMode="auto">
            <a:xfrm>
              <a:off x="6132000" y="1863384"/>
              <a:ext cx="108000" cy="108000"/>
            </a:xfrm>
            <a:prstGeom prst="ellipse">
              <a:avLst/>
            </a:prstGeom>
            <a:solidFill>
              <a:schemeClr val="tx2">
                <a:alpha val="4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tx2">
                  <a:alpha val="37000"/>
                </a:schemeClr>
              </a:glow>
            </a:effectLst>
          </p:spPr>
          <p:txBody>
            <a:bodyPr wrap="none" lIns="68580" tIns="68580" rIns="68580" bIns="68580" anchor="ctr"/>
            <a:lstStyle/>
            <a:p>
              <a:pPr>
                <a:defRPr/>
              </a:pPr>
              <a:endParaRPr lang="en-US" sz="2100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endParaRPr>
            </a:p>
          </p:txBody>
        </p:sp>
      </p:grpSp>
      <p:cxnSp>
        <p:nvCxnSpPr>
          <p:cNvPr id="61" name="DIVIDER 1">
            <a:extLst>
              <a:ext uri="{FF2B5EF4-FFF2-40B4-BE49-F238E27FC236}">
                <a16:creationId xmlns="" xmlns:a16="http://schemas.microsoft.com/office/drawing/2014/main" id="{D7BCDD1E-82BA-0044-9994-23601587F68D}"/>
              </a:ext>
            </a:extLst>
          </p:cNvPr>
          <p:cNvCxnSpPr>
            <a:cxnSpLocks/>
          </p:cNvCxnSpPr>
          <p:nvPr/>
        </p:nvCxnSpPr>
        <p:spPr>
          <a:xfrm>
            <a:off x="2054225" y="3762375"/>
            <a:ext cx="3371850" cy="0"/>
          </a:xfrm>
          <a:prstGeom prst="line">
            <a:avLst/>
          </a:prstGeom>
          <a:ln w="9525">
            <a:solidFill>
              <a:schemeClr val="bg2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4" name="SECOND TABL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820279"/>
              </p:ext>
            </p:extLst>
          </p:nvPr>
        </p:nvGraphicFramePr>
        <p:xfrm>
          <a:off x="626630" y="3616852"/>
          <a:ext cx="5134408" cy="2286000"/>
        </p:xfrm>
        <a:graphic>
          <a:graphicData uri="http://schemas.openxmlformats.org/drawingml/2006/table">
            <a:tbl>
              <a:tblPr/>
              <a:tblGrid>
                <a:gridCol w="2658340">
                  <a:extLst>
                    <a:ext uri="{9D8B030D-6E8A-4147-A177-3AD203B41FA5}">
                      <a16:colId xmlns="" xmlns:a16="http://schemas.microsoft.com/office/drawing/2014/main" val="2869477450"/>
                    </a:ext>
                  </a:extLst>
                </a:gridCol>
                <a:gridCol w="970766">
                  <a:extLst>
                    <a:ext uri="{9D8B030D-6E8A-4147-A177-3AD203B41FA5}">
                      <a16:colId xmlns="" xmlns:a16="http://schemas.microsoft.com/office/drawing/2014/main" val="1334937815"/>
                    </a:ext>
                  </a:extLst>
                </a:gridCol>
                <a:gridCol w="1505302">
                  <a:extLst>
                    <a:ext uri="{9D8B030D-6E8A-4147-A177-3AD203B41FA5}">
                      <a16:colId xmlns="" xmlns:a16="http://schemas.microsoft.com/office/drawing/2014/main" val="2846470497"/>
                    </a:ext>
                  </a:extLst>
                </a:gridCol>
              </a:tblGrid>
              <a:tr h="43158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ru-RU" sz="1000" b="1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91" marR="68591" marT="34277" marB="342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ОШ</a:t>
                      </a:r>
                    </a:p>
                  </a:txBody>
                  <a:tcPr marL="68591" marR="68591" marT="34277" marB="342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Распространенность</a:t>
                      </a:r>
                    </a:p>
                  </a:txBody>
                  <a:tcPr marL="68591" marR="68591" marT="34277" marB="342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7190973"/>
                  </a:ext>
                </a:extLst>
              </a:tr>
              <a:tr h="2893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Заболевания суставов</a:t>
                      </a:r>
                      <a:endParaRPr kumimoji="0" lang="en-GB" altLang="ru-RU" sz="1000" b="1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91" marR="68591" marT="34277" marB="34277" anchor="ctr" horzOverflow="overflow">
                    <a:lnL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2,04</a:t>
                      </a:r>
                      <a:r>
                        <a:rPr kumimoji="0" lang="ru-RU" altLang="ru-RU" sz="1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91" marR="68591" marT="34277" marB="34277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68591" marR="68591" marT="34277" marB="34277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97141963"/>
                  </a:ext>
                </a:extLst>
              </a:tr>
              <a:tr h="1565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76213" indent="-1762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Псориатический артрит</a:t>
                      </a:r>
                      <a:r>
                        <a:rPr kumimoji="0" lang="en-GB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kumimoji="0" lang="en-GB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kumimoji="0" lang="en-GB" altLang="ru-RU" sz="10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6213" marR="0" lvl="2" indent="-1762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Признан наиболее распространенным состоянием, сопутствующим ПсО</a:t>
                      </a:r>
                      <a:r>
                        <a:rPr kumimoji="0" lang="ru-RU" altLang="ru-RU" sz="1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  <a:p>
                      <a:pPr marL="176213" marR="0" lvl="2" indent="-1762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30 % пациентов с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ПсО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страдают ПсА</a:t>
                      </a:r>
                      <a:r>
                        <a:rPr kumimoji="0" lang="ru-RU" altLang="ru-RU" sz="1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  <a:p>
                      <a:pPr marL="176213" marR="0" lvl="2" indent="-1762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 10-15 % пациентов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ПсА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развивается раньше ПсО</a:t>
                      </a:r>
                      <a:r>
                        <a:rPr kumimoji="0" lang="ru-RU" altLang="ru-RU" sz="1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  <a:p>
                      <a:pPr marL="176213" marR="0" lvl="2" indent="-1762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 75–80 % пациентов с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ПсА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признаки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ПсО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выявляются до признаков ПсА</a:t>
                      </a:r>
                      <a:r>
                        <a:rPr kumimoji="0" lang="ru-RU" altLang="ru-RU" sz="1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4,23</a:t>
                      </a:r>
                      <a:endParaRPr kumimoji="0" lang="en-GB" altLang="ru-RU" sz="10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91" marR="68591" marT="34277" marB="34277" anchor="ctr" horzOverflow="overflow">
                    <a:lnL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3,34</a:t>
                      </a:r>
                      <a:r>
                        <a:rPr kumimoji="0" lang="ru-RU" altLang="ru-RU" sz="1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11,b</a:t>
                      </a: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91" marR="68591" marT="34277" marB="34277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0.04-1.2%</a:t>
                      </a:r>
                      <a:r>
                        <a:rPr kumimoji="0" lang="ru-RU" altLang="ru-RU" sz="1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8591" marR="68591" marT="34277" marB="34277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02277335"/>
                  </a:ext>
                </a:extLst>
              </a:tr>
            </a:tbl>
          </a:graphicData>
        </a:graphic>
      </p:graphicFrame>
      <p:cxnSp>
        <p:nvCxnSpPr>
          <p:cNvPr id="58" name="SECOND TABLE ARROW">
            <a:extLst>
              <a:ext uri="{FF2B5EF4-FFF2-40B4-BE49-F238E27FC236}">
                <a16:creationId xmlns="" xmlns:a16="http://schemas.microsoft.com/office/drawing/2014/main" id="{FA4EE2E3-23F1-3144-B60F-BFDE903C950B}"/>
              </a:ext>
            </a:extLst>
          </p:cNvPr>
          <p:cNvCxnSpPr>
            <a:cxnSpLocks/>
          </p:cNvCxnSpPr>
          <p:nvPr/>
        </p:nvCxnSpPr>
        <p:spPr>
          <a:xfrm flipV="1">
            <a:off x="5481638" y="3984626"/>
            <a:ext cx="558800" cy="354013"/>
          </a:xfrm>
          <a:prstGeom prst="straightConnector1">
            <a:avLst/>
          </a:prstGeom>
          <a:ln w="19050">
            <a:solidFill>
              <a:schemeClr val="tx2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HAND SPOT"/>
          <p:cNvSpPr>
            <a:spLocks noChangeAspect="1"/>
          </p:cNvSpPr>
          <p:nvPr/>
        </p:nvSpPr>
        <p:spPr bwMode="auto">
          <a:xfrm>
            <a:off x="6119213" y="3898418"/>
            <a:ext cx="87989" cy="92369"/>
          </a:xfrm>
          <a:prstGeom prst="ellipse">
            <a:avLst/>
          </a:prstGeom>
          <a:solidFill>
            <a:schemeClr val="tx2">
              <a:alpha val="4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tx2">
                <a:alpha val="37000"/>
              </a:schemeClr>
            </a:glow>
          </a:effectLst>
        </p:spPr>
        <p:txBody>
          <a:bodyPr wrap="none" lIns="68580" tIns="68580" rIns="68580" bIns="68580" anchor="ctr"/>
          <a:lstStyle/>
          <a:p>
            <a:pPr>
              <a:defRPr/>
            </a:pPr>
            <a:endParaRPr lang="en-US" sz="2100" dirty="0">
              <a:solidFill>
                <a:srgbClr val="000000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48" name="THIRD TABLE">
            <a:extLst>
              <a:ext uri="{FF2B5EF4-FFF2-40B4-BE49-F238E27FC236}">
                <a16:creationId xmlns="" xmlns:a16="http://schemas.microsoft.com/office/drawing/2014/main" id="{E713A7B9-6BB2-C149-AB9B-9A15026D3B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910995"/>
              </p:ext>
            </p:extLst>
          </p:nvPr>
        </p:nvGraphicFramePr>
        <p:xfrm>
          <a:off x="7715251" y="1903107"/>
          <a:ext cx="4304937" cy="975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0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187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9808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12488">
                <a:tc>
                  <a:txBody>
                    <a:bodyPr/>
                    <a:lstStyle/>
                    <a:p>
                      <a:pPr rtl="0"/>
                      <a:endParaRPr lang="en-GB" sz="1000" b="1" i="0" baseline="3000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68592" marR="68592" marT="34297" marB="3429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ОР</a:t>
                      </a:r>
                    </a:p>
                  </a:txBody>
                  <a:tcPr marL="68592" marR="68592" marT="34297" marB="3429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Распространенность</a:t>
                      </a:r>
                    </a:p>
                  </a:txBody>
                  <a:tcPr marL="68592" marR="68592" marT="34297" marB="3429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3812">
                <a:tc>
                  <a:txBody>
                    <a:bodyPr/>
                    <a:lstStyle/>
                    <a:p>
                      <a:pPr rtl="0"/>
                      <a:r>
                        <a:rPr lang="ru-RU" sz="1000" b="1" i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Депрессия</a:t>
                      </a:r>
                      <a:endParaRPr lang="en-GB" sz="1000" b="1" i="0" baseline="3000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68592" marR="68592" marT="34297" marB="3429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1,39</a:t>
                      </a:r>
                      <a:r>
                        <a:rPr lang="ru-RU" sz="1000" b="0" i="0" baseline="3000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12</a:t>
                      </a:r>
                      <a:r>
                        <a:rPr lang="ru-RU" sz="1000" b="0" i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 </a:t>
                      </a:r>
                    </a:p>
                  </a:txBody>
                  <a:tcPr marL="68592" marR="68592" marT="34297" marB="34297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&gt; 12 %</a:t>
                      </a:r>
                      <a:r>
                        <a:rPr lang="ru-RU" sz="1000" b="0" i="0" baseline="3000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6,13</a:t>
                      </a:r>
                    </a:p>
                  </a:txBody>
                  <a:tcPr marL="68592" marR="68592" marT="34297" marB="34297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3812">
                <a:tc>
                  <a:txBody>
                    <a:bodyPr/>
                    <a:lstStyle/>
                    <a:p>
                      <a:pPr rtl="0"/>
                      <a:r>
                        <a:rPr lang="ru-RU" sz="1000" b="1" i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Тревожность</a:t>
                      </a:r>
                      <a:endParaRPr lang="en-GB" sz="1000" b="1" i="0" baseline="3000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68592" marR="68592" marT="34297" marB="3429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1,31</a:t>
                      </a:r>
                      <a:r>
                        <a:rPr lang="ru-RU" sz="1000" b="0" i="0" baseline="3000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12</a:t>
                      </a:r>
                    </a:p>
                  </a:txBody>
                  <a:tcPr marL="68592" marR="68592" marT="34297" marB="34297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baseline="30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/>
                        </a:rPr>
                        <a:t>a</a:t>
                      </a:r>
                      <a:endParaRPr lang="en-GB" sz="1000" b="0" i="0" baseline="3000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68592" marR="68592" marT="34297" marB="34297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3812">
                <a:tc>
                  <a:txBody>
                    <a:bodyPr/>
                    <a:lstStyle/>
                    <a:p>
                      <a:pPr rtl="0"/>
                      <a:r>
                        <a:rPr lang="ru-RU" sz="1000" b="1" i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Суицидальность</a:t>
                      </a:r>
                      <a:endParaRPr lang="en-GB" sz="1000" b="1" i="0" baseline="3000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68592" marR="68592" marT="34297" marB="3429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1,44</a:t>
                      </a:r>
                      <a:r>
                        <a:rPr lang="ru-RU" sz="1000" b="0" i="0" baseline="3000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12</a:t>
                      </a:r>
                    </a:p>
                  </a:txBody>
                  <a:tcPr marL="68592" marR="68592" marT="34297" marB="34297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/>
                        </a:rPr>
                        <a:t>a</a:t>
                      </a:r>
                      <a:endParaRPr lang="en-GB" sz="1000" b="0" i="0" baseline="3000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68592" marR="68592" marT="34297" marB="34297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49" name="THIRD TABLE ARROW">
            <a:extLst>
              <a:ext uri="{FF2B5EF4-FFF2-40B4-BE49-F238E27FC236}">
                <a16:creationId xmlns="" xmlns:a16="http://schemas.microsoft.com/office/drawing/2014/main" id="{A3CE85B3-6300-7044-B7A8-871EFF44FBD6}"/>
              </a:ext>
            </a:extLst>
          </p:cNvPr>
          <p:cNvCxnSpPr>
            <a:cxnSpLocks/>
          </p:cNvCxnSpPr>
          <p:nvPr/>
        </p:nvCxnSpPr>
        <p:spPr>
          <a:xfrm flipH="1">
            <a:off x="6621463" y="2271713"/>
            <a:ext cx="990600" cy="285750"/>
          </a:xfrm>
          <a:prstGeom prst="straightConnector1">
            <a:avLst/>
          </a:prstGeom>
          <a:ln w="19050">
            <a:solidFill>
              <a:schemeClr val="tx2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HEAD SPOT"/>
          <p:cNvGrpSpPr/>
          <p:nvPr/>
        </p:nvGrpSpPr>
        <p:grpSpPr>
          <a:xfrm>
            <a:off x="6474946" y="2505155"/>
            <a:ext cx="146647" cy="153948"/>
            <a:chOff x="6096001" y="1828801"/>
            <a:chExt cx="179999" cy="179999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2" name="Oval 31"/>
            <p:cNvSpPr>
              <a:spLocks noChangeAspect="1"/>
            </p:cNvSpPr>
            <p:nvPr/>
          </p:nvSpPr>
          <p:spPr bwMode="auto">
            <a:xfrm>
              <a:off x="6096001" y="1828801"/>
              <a:ext cx="179999" cy="179999"/>
            </a:xfrm>
            <a:prstGeom prst="ellipse">
              <a:avLst/>
            </a:prstGeom>
            <a:grp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68580" tIns="68580" rIns="68580" bIns="68580" anchor="ctr"/>
            <a:lstStyle/>
            <a:p>
              <a:pPr>
                <a:defRPr/>
              </a:pPr>
              <a:endParaRPr lang="en-US" sz="2100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 bwMode="auto">
            <a:xfrm>
              <a:off x="6114000" y="1846577"/>
              <a:ext cx="144000" cy="144000"/>
            </a:xfrm>
            <a:prstGeom prst="ellipse">
              <a:avLst/>
            </a:prstGeom>
            <a:grp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68580" tIns="68580" rIns="68580" bIns="68580" anchor="ctr"/>
            <a:lstStyle/>
            <a:p>
              <a:pPr>
                <a:defRPr/>
              </a:pPr>
              <a:endParaRPr lang="en-US" sz="2100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 bwMode="auto">
            <a:xfrm>
              <a:off x="6132000" y="1863384"/>
              <a:ext cx="108000" cy="108000"/>
            </a:xfrm>
            <a:prstGeom prst="ellipse">
              <a:avLst/>
            </a:prstGeom>
            <a:solidFill>
              <a:schemeClr val="tx2">
                <a:alpha val="4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tx2">
                  <a:alpha val="37000"/>
                </a:schemeClr>
              </a:glow>
            </a:effectLst>
          </p:spPr>
          <p:txBody>
            <a:bodyPr wrap="none" lIns="68580" tIns="68580" rIns="68580" bIns="68580" anchor="ctr"/>
            <a:lstStyle/>
            <a:p>
              <a:pPr>
                <a:defRPr/>
              </a:pPr>
              <a:endParaRPr lang="en-US" sz="2100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endParaRPr>
            </a:p>
          </p:txBody>
        </p:sp>
      </p:grpSp>
      <p:cxnSp>
        <p:nvCxnSpPr>
          <p:cNvPr id="63" name="DIVIDER 2">
            <a:extLst>
              <a:ext uri="{FF2B5EF4-FFF2-40B4-BE49-F238E27FC236}">
                <a16:creationId xmlns="" xmlns:a16="http://schemas.microsoft.com/office/drawing/2014/main" id="{C6775908-9899-9E41-9C60-47CF91915AC7}"/>
              </a:ext>
            </a:extLst>
          </p:cNvPr>
          <p:cNvCxnSpPr>
            <a:cxnSpLocks/>
          </p:cNvCxnSpPr>
          <p:nvPr/>
        </p:nvCxnSpPr>
        <p:spPr>
          <a:xfrm>
            <a:off x="7715251" y="2716213"/>
            <a:ext cx="2428875" cy="0"/>
          </a:xfrm>
          <a:prstGeom prst="line">
            <a:avLst/>
          </a:prstGeom>
          <a:ln w="9525">
            <a:solidFill>
              <a:schemeClr val="bg2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FOURTH TABLE ARROW">
            <a:extLst>
              <a:ext uri="{FF2B5EF4-FFF2-40B4-BE49-F238E27FC236}">
                <a16:creationId xmlns="" xmlns:a16="http://schemas.microsoft.com/office/drawing/2014/main" id="{D2496C35-042F-764A-8321-E44D6F9CCC44}"/>
              </a:ext>
            </a:extLst>
          </p:cNvPr>
          <p:cNvCxnSpPr>
            <a:cxnSpLocks/>
          </p:cNvCxnSpPr>
          <p:nvPr/>
        </p:nvCxnSpPr>
        <p:spPr>
          <a:xfrm flipH="1" flipV="1">
            <a:off x="6686551" y="3209925"/>
            <a:ext cx="925513" cy="192088"/>
          </a:xfrm>
          <a:prstGeom prst="straightConnector1">
            <a:avLst/>
          </a:prstGeom>
          <a:ln w="19050">
            <a:solidFill>
              <a:schemeClr val="tx2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CHEST SPOT"/>
          <p:cNvGrpSpPr/>
          <p:nvPr/>
        </p:nvGrpSpPr>
        <p:grpSpPr>
          <a:xfrm>
            <a:off x="6525534" y="3088676"/>
            <a:ext cx="146647" cy="153948"/>
            <a:chOff x="6096001" y="1828801"/>
            <a:chExt cx="179999" cy="179999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1" name="Oval 10"/>
            <p:cNvSpPr>
              <a:spLocks noChangeAspect="1"/>
            </p:cNvSpPr>
            <p:nvPr/>
          </p:nvSpPr>
          <p:spPr bwMode="auto">
            <a:xfrm>
              <a:off x="6096001" y="1828801"/>
              <a:ext cx="179999" cy="179999"/>
            </a:xfrm>
            <a:prstGeom prst="ellipse">
              <a:avLst/>
            </a:prstGeom>
            <a:grp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68580" tIns="68580" rIns="68580" bIns="68580" anchor="ctr"/>
            <a:lstStyle/>
            <a:p>
              <a:pPr>
                <a:defRPr/>
              </a:pPr>
              <a:endParaRPr lang="en-US" sz="2100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 bwMode="auto">
            <a:xfrm>
              <a:off x="6114000" y="1846577"/>
              <a:ext cx="144000" cy="144000"/>
            </a:xfrm>
            <a:prstGeom prst="ellipse">
              <a:avLst/>
            </a:prstGeom>
            <a:grp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68580" tIns="68580" rIns="68580" bIns="68580" anchor="ctr"/>
            <a:lstStyle/>
            <a:p>
              <a:pPr>
                <a:defRPr/>
              </a:pPr>
              <a:endParaRPr lang="en-US" sz="2100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 bwMode="auto">
            <a:xfrm>
              <a:off x="6132000" y="1863384"/>
              <a:ext cx="108000" cy="108000"/>
            </a:xfrm>
            <a:prstGeom prst="ellipse">
              <a:avLst/>
            </a:prstGeom>
            <a:solidFill>
              <a:schemeClr val="tx2">
                <a:alpha val="4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tx2">
                  <a:alpha val="37000"/>
                </a:schemeClr>
              </a:glow>
            </a:effectLst>
          </p:spPr>
          <p:txBody>
            <a:bodyPr wrap="none" lIns="68580" tIns="68580" rIns="68580" bIns="68580" anchor="ctr"/>
            <a:lstStyle/>
            <a:p>
              <a:pPr>
                <a:defRPr/>
              </a:pPr>
              <a:endParaRPr lang="en-US" sz="2100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endParaRPr>
            </a:p>
          </p:txBody>
        </p:sp>
      </p:grpSp>
      <p:cxnSp>
        <p:nvCxnSpPr>
          <p:cNvPr id="65" name="DIVIDER 3">
            <a:extLst>
              <a:ext uri="{FF2B5EF4-FFF2-40B4-BE49-F238E27FC236}">
                <a16:creationId xmlns="" xmlns:a16="http://schemas.microsoft.com/office/drawing/2014/main" id="{AF5214D9-5776-B14C-9795-083DC05CA675}"/>
              </a:ext>
            </a:extLst>
          </p:cNvPr>
          <p:cNvCxnSpPr>
            <a:cxnSpLocks/>
          </p:cNvCxnSpPr>
          <p:nvPr/>
        </p:nvCxnSpPr>
        <p:spPr>
          <a:xfrm>
            <a:off x="7715251" y="4268788"/>
            <a:ext cx="2428875" cy="0"/>
          </a:xfrm>
          <a:prstGeom prst="line">
            <a:avLst/>
          </a:prstGeom>
          <a:ln w="9525">
            <a:solidFill>
              <a:schemeClr val="bg2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FIFTH TABLE ARROW">
            <a:extLst>
              <a:ext uri="{FF2B5EF4-FFF2-40B4-BE49-F238E27FC236}">
                <a16:creationId xmlns="" xmlns:a16="http://schemas.microsoft.com/office/drawing/2014/main" id="{6C105F96-CDF6-F14B-B57A-7F3F3D0C6CCD}"/>
              </a:ext>
            </a:extLst>
          </p:cNvPr>
          <p:cNvCxnSpPr>
            <a:cxnSpLocks/>
          </p:cNvCxnSpPr>
          <p:nvPr/>
        </p:nvCxnSpPr>
        <p:spPr>
          <a:xfrm flipH="1" flipV="1">
            <a:off x="6642100" y="3762375"/>
            <a:ext cx="966788" cy="1087438"/>
          </a:xfrm>
          <a:prstGeom prst="straightConnector1">
            <a:avLst/>
          </a:prstGeom>
          <a:ln w="19050">
            <a:solidFill>
              <a:schemeClr val="tx2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LOWER SPOT"/>
          <p:cNvGrpSpPr/>
          <p:nvPr/>
        </p:nvGrpSpPr>
        <p:grpSpPr>
          <a:xfrm>
            <a:off x="6497113" y="3587274"/>
            <a:ext cx="146647" cy="153948"/>
            <a:chOff x="6096001" y="1828801"/>
            <a:chExt cx="179999" cy="179999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9" name="Oval 18"/>
            <p:cNvSpPr>
              <a:spLocks noChangeAspect="1"/>
            </p:cNvSpPr>
            <p:nvPr/>
          </p:nvSpPr>
          <p:spPr bwMode="auto">
            <a:xfrm>
              <a:off x="6096001" y="1828801"/>
              <a:ext cx="179999" cy="179999"/>
            </a:xfrm>
            <a:prstGeom prst="ellipse">
              <a:avLst/>
            </a:prstGeom>
            <a:grp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68580" tIns="68580" rIns="68580" bIns="68580" anchor="ctr"/>
            <a:lstStyle/>
            <a:p>
              <a:pPr>
                <a:defRPr/>
              </a:pPr>
              <a:endParaRPr lang="en-US" sz="2100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 bwMode="auto">
            <a:xfrm>
              <a:off x="6114000" y="1846577"/>
              <a:ext cx="144000" cy="144000"/>
            </a:xfrm>
            <a:prstGeom prst="ellipse">
              <a:avLst/>
            </a:prstGeom>
            <a:grp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68580" tIns="68580" rIns="68580" bIns="68580" anchor="ctr"/>
            <a:lstStyle/>
            <a:p>
              <a:pPr>
                <a:defRPr/>
              </a:pPr>
              <a:endParaRPr lang="en-US" sz="2100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 bwMode="auto">
            <a:xfrm>
              <a:off x="6132000" y="1863384"/>
              <a:ext cx="108000" cy="108000"/>
            </a:xfrm>
            <a:prstGeom prst="ellipse">
              <a:avLst/>
            </a:prstGeom>
            <a:solidFill>
              <a:schemeClr val="tx2">
                <a:alpha val="4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tx2">
                  <a:alpha val="37000"/>
                </a:schemeClr>
              </a:glow>
            </a:effectLst>
          </p:spPr>
          <p:txBody>
            <a:bodyPr wrap="none" lIns="68580" tIns="68580" rIns="68580" bIns="68580" anchor="ctr"/>
            <a:lstStyle/>
            <a:p>
              <a:pPr>
                <a:defRPr/>
              </a:pPr>
              <a:endParaRPr lang="en-US" sz="2100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endParaRPr>
            </a:p>
          </p:txBody>
        </p:sp>
      </p:grpSp>
      <p:sp>
        <p:nvSpPr>
          <p:cNvPr id="41" name="bullet points"/>
          <p:cNvSpPr txBox="1">
            <a:spLocks noChangeArrowheads="1"/>
          </p:cNvSpPr>
          <p:nvPr/>
        </p:nvSpPr>
        <p:spPr bwMode="auto">
          <a:xfrm>
            <a:off x="175491" y="914730"/>
            <a:ext cx="11841017" cy="7104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marL="214313" indent="-2143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450"/>
              </a:spcAft>
              <a:buClr>
                <a:schemeClr val="tx2"/>
              </a:buClr>
            </a:pPr>
            <a:r>
              <a:rPr lang="ru-RU" altLang="ru-RU" sz="1800" b="1" dirty="0">
                <a:latin typeface="Courier New" panose="02070309020205020404" pitchFamily="49" charset="0"/>
              </a:rPr>
              <a:t>Сопутствующие заболевания вносят вклад в снижение ожидаемой продолжительности жизни</a:t>
            </a:r>
            <a:r>
              <a:rPr lang="ru-RU" altLang="ru-RU" sz="1800" b="1" baseline="30000" dirty="0">
                <a:latin typeface="Courier New" panose="02070309020205020404" pitchFamily="49" charset="0"/>
              </a:rPr>
              <a:t>1</a:t>
            </a:r>
          </a:p>
          <a:p>
            <a:pPr>
              <a:spcBef>
                <a:spcPct val="0"/>
              </a:spcBef>
              <a:spcAft>
                <a:spcPts val="450"/>
              </a:spcAft>
              <a:buClr>
                <a:schemeClr val="tx2"/>
              </a:buClr>
            </a:pPr>
            <a:r>
              <a:rPr lang="ru-RU" altLang="ru-RU" sz="1800" b="1" dirty="0">
                <a:latin typeface="Courier New" panose="02070309020205020404" pitchFamily="49" charset="0"/>
              </a:rPr>
              <a:t>Практические рекомендации по лечению сопутствующих заболеваний немногочисленны</a:t>
            </a:r>
            <a:r>
              <a:rPr lang="ru-RU" altLang="ru-RU" sz="1800" b="1" baseline="30000" dirty="0">
                <a:latin typeface="Courier New" panose="02070309020205020404" pitchFamily="49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7842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>
          <a:xfrm>
            <a:off x="350982" y="4763"/>
            <a:ext cx="11582400" cy="114300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a typeface="MS PGothic" panose="020B0600070205080204" pitchFamily="34" charset="-128"/>
              </a:rPr>
              <a:t>Отдельные сопутствующие заболевания у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a typeface="MS PGothic" panose="020B0600070205080204" pitchFamily="34" charset="-128"/>
              </a:rPr>
              <a:t>детей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a typeface="MS PGothic" panose="020B0600070205080204" pitchFamily="34" charset="-128"/>
              </a:rPr>
              <a:t>и взрослых пациентов с псориазом</a:t>
            </a:r>
            <a:endParaRPr lang="ru" altLang="en-US" sz="2800" b="1" dirty="0">
              <a:solidFill>
                <a:schemeClr val="accent1">
                  <a:lumMod val="75000"/>
                </a:schemeClr>
              </a:solidFill>
              <a:ea typeface="MS PGothic" panose="020B0600070205080204" pitchFamily="34" charset="-128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10291763" y="6607176"/>
            <a:ext cx="247650" cy="182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19BF11A-2D12-42CE-8F51-395F666BFFE8}" type="slidenum">
              <a:rPr lang="ru-RU" altLang="ru-RU" sz="900">
                <a:solidFill>
                  <a:srgbClr val="FFFFFF"/>
                </a:solidFill>
                <a:ea typeface="MS PGothic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45</a:t>
            </a:fld>
            <a:endParaRPr lang="ru-RU" altLang="en-US" sz="9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graphicFrame>
        <p:nvGraphicFramePr>
          <p:cNvPr id="15" name="Group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094044"/>
              </p:ext>
            </p:extLst>
          </p:nvPr>
        </p:nvGraphicFramePr>
        <p:xfrm>
          <a:off x="831272" y="1187451"/>
          <a:ext cx="10363200" cy="4540249"/>
        </p:xfrm>
        <a:graphic>
          <a:graphicData uri="http://schemas.openxmlformats.org/drawingml/2006/table">
            <a:tbl>
              <a:tblPr/>
              <a:tblGrid>
                <a:gridCol w="43596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439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5960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237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72003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Дети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Риск развития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[95% ДИ]</a:t>
                      </a:r>
                      <a:r>
                        <a:rPr kumimoji="0" 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72003" marR="90004" marT="46795" marB="467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Взрослые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Риск развития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[95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% ДИ]</a:t>
                      </a:r>
                      <a:r>
                        <a:rPr kumimoji="0" 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72003" marR="90004" marT="46795" marB="467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10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Артериальная гипертензия</a:t>
                      </a:r>
                    </a:p>
                  </a:txBody>
                  <a:tcPr marL="72003" marR="90004" marT="0" marB="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1,89 [1,47–2,67]</a:t>
                      </a:r>
                    </a:p>
                  </a:txBody>
                  <a:tcPr marL="72003" marR="90004" marT="0" marB="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1,73 [1,71–1,76]</a:t>
                      </a:r>
                    </a:p>
                  </a:txBody>
                  <a:tcPr marL="72003" marR="90004" marT="0" marB="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25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Диабет</a:t>
                      </a:r>
                    </a:p>
                  </a:txBody>
                  <a:tcPr marL="72003" marR="90004" marT="0" marB="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2,01 [1,32–3,04]</a:t>
                      </a:r>
                    </a:p>
                  </a:txBody>
                  <a:tcPr marL="72003" marR="90004" marT="0" marB="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2,02 [1,96–2,08]</a:t>
                      </a:r>
                    </a:p>
                  </a:txBody>
                  <a:tcPr marL="72003" marR="90004" marT="0" marB="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10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Гиперлипидемия</a:t>
                      </a:r>
                    </a:p>
                  </a:txBody>
                  <a:tcPr marL="72003" marR="90004" marT="0" marB="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2,15 [1,65–2,80]</a:t>
                      </a:r>
                    </a:p>
                  </a:txBody>
                  <a:tcPr marL="72003" marR="90004" marT="0" marB="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1,75 [1,72–1,78]</a:t>
                      </a:r>
                    </a:p>
                  </a:txBody>
                  <a:tcPr marL="72003" marR="90004" marT="0" marB="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25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Ожирение</a:t>
                      </a:r>
                    </a:p>
                  </a:txBody>
                  <a:tcPr marL="72003" marR="90004" marT="0" marB="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1,70 [1,49–1,93]</a:t>
                      </a:r>
                    </a:p>
                  </a:txBody>
                  <a:tcPr marL="72003" marR="90004" marT="0" marB="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1,72 [1,68–1,76]</a:t>
                      </a:r>
                    </a:p>
                  </a:txBody>
                  <a:tcPr marL="72003" marR="90004" marT="0" marB="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25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Ишемическая болезнь сердца</a:t>
                      </a:r>
                    </a:p>
                  </a:txBody>
                  <a:tcPr marL="72003" marR="90004" marT="0" marB="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1,52 [0,97–2,38]</a:t>
                      </a:r>
                    </a:p>
                  </a:txBody>
                  <a:tcPr marL="72003" marR="90004" marT="0" marB="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1,87 [1,82–1,92]</a:t>
                      </a:r>
                    </a:p>
                  </a:txBody>
                  <a:tcPr marL="72003" marR="90004" marT="0" marB="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9266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Ревматоидный артрит/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Ювенильный идиопатический артрит</a:t>
                      </a:r>
                    </a:p>
                  </a:txBody>
                  <a:tcPr marL="72003" marR="90004" marT="0" marB="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5,21 [1,40–19,44]</a:t>
                      </a:r>
                    </a:p>
                  </a:txBody>
                  <a:tcPr marL="72003" marR="90004" marT="0" marB="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3,84 [3,43–4,31]</a:t>
                      </a:r>
                    </a:p>
                  </a:txBody>
                  <a:tcPr marL="72003" marR="90004" marT="0" marB="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159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Болезнь Крона</a:t>
                      </a:r>
                    </a:p>
                  </a:txBody>
                  <a:tcPr marL="72003" marR="90004" marT="0" marB="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3,69 [2,15–6,35]</a:t>
                      </a:r>
                    </a:p>
                  </a:txBody>
                  <a:tcPr marL="72003" marR="90004" marT="0" marB="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2,06 [1,84–2,31]</a:t>
                      </a:r>
                    </a:p>
                  </a:txBody>
                  <a:tcPr marL="72003" marR="90004" marT="0" marB="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9493" name="Rectangle 49"/>
          <p:cNvSpPr>
            <a:spLocks noChangeArrowheads="1"/>
          </p:cNvSpPr>
          <p:nvPr/>
        </p:nvSpPr>
        <p:spPr bwMode="auto">
          <a:xfrm>
            <a:off x="3356698" y="6271419"/>
            <a:ext cx="8656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AutoNum type="arabicPeriod"/>
            </a:pPr>
            <a:r>
              <a:rPr lang="de-DE" altLang="en-US" sz="900">
                <a:ea typeface="MS PGothic" panose="020B0600070205080204" pitchFamily="34" charset="-128"/>
              </a:rPr>
              <a:t>Augustin M, et al. </a:t>
            </a:r>
            <a:r>
              <a:rPr lang="de-DE" altLang="en-US" sz="900" i="1">
                <a:ea typeface="MS PGothic" panose="020B0600070205080204" pitchFamily="34" charset="-128"/>
              </a:rPr>
              <a:t>Br J Dermatol</a:t>
            </a:r>
            <a:r>
              <a:rPr lang="de-DE" altLang="en-US" sz="900">
                <a:ea typeface="MS PGothic" panose="020B0600070205080204" pitchFamily="34" charset="-128"/>
              </a:rPr>
              <a:t>. 2010;1662:633–636 </a:t>
            </a:r>
            <a:r>
              <a:rPr lang="en-US" altLang="en-US" sz="900">
                <a:ea typeface="MS PGothic" panose="020B0600070205080204" pitchFamily="34" charset="-128"/>
              </a:rPr>
              <a:t>(2,549 cases; 331,758 controls). </a:t>
            </a:r>
            <a:endParaRPr lang="ru-RU" altLang="en-US" sz="900">
              <a:ea typeface="MS PGothic" panose="020B0600070205080204" pitchFamily="34" charset="-128"/>
            </a:endParaRPr>
          </a:p>
          <a:p>
            <a:pPr algn="r">
              <a:spcBef>
                <a:spcPct val="0"/>
              </a:spcBef>
              <a:buFontTx/>
              <a:buAutoNum type="arabicPeriod"/>
            </a:pPr>
            <a:r>
              <a:rPr lang="en-US" altLang="en-US" sz="900">
                <a:ea typeface="MS PGothic" panose="020B0600070205080204" pitchFamily="34" charset="-128"/>
              </a:rPr>
              <a:t>2. Augustin M, et al. </a:t>
            </a:r>
            <a:r>
              <a:rPr lang="en-US" altLang="en-US" sz="900" i="1">
                <a:ea typeface="MS PGothic" panose="020B0600070205080204" pitchFamily="34" charset="-128"/>
              </a:rPr>
              <a:t>Acta Derm Venerol. </a:t>
            </a:r>
            <a:r>
              <a:rPr lang="de-DE" altLang="en-US" sz="900">
                <a:ea typeface="MS PGothic" panose="020B0600070205080204" pitchFamily="34" charset="-128"/>
              </a:rPr>
              <a:t>2010;90:147–151 </a:t>
            </a:r>
            <a:r>
              <a:rPr lang="en-US" altLang="en-US" sz="900">
                <a:ea typeface="MS PGothic" panose="020B0600070205080204" pitchFamily="34" charset="-128"/>
              </a:rPr>
              <a:t>(33,981 cases; 1,310,090 controls)</a:t>
            </a:r>
          </a:p>
        </p:txBody>
      </p:sp>
      <p:sp>
        <p:nvSpPr>
          <p:cNvPr id="3" name="Rectangle 2"/>
          <p:cNvSpPr/>
          <p:nvPr/>
        </p:nvSpPr>
        <p:spPr>
          <a:xfrm>
            <a:off x="5735639" y="4365625"/>
            <a:ext cx="1800225" cy="1366838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Rectangle 2"/>
          <p:cNvSpPr/>
          <p:nvPr/>
        </p:nvSpPr>
        <p:spPr>
          <a:xfrm>
            <a:off x="5703889" y="2492376"/>
            <a:ext cx="1800225" cy="288925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Rectangle 2"/>
          <p:cNvSpPr/>
          <p:nvPr/>
        </p:nvSpPr>
        <p:spPr>
          <a:xfrm>
            <a:off x="5703889" y="3241676"/>
            <a:ext cx="1800225" cy="288925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5919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Rectangle 4"/>
          <p:cNvSpPr>
            <a:spLocks noGrp="1" noChangeArrowheads="1"/>
          </p:cNvSpPr>
          <p:nvPr>
            <p:ph type="title"/>
          </p:nvPr>
        </p:nvSpPr>
        <p:spPr>
          <a:xfrm>
            <a:off x="840509" y="246551"/>
            <a:ext cx="6839527" cy="685800"/>
          </a:xfrm>
        </p:spPr>
        <p:txBody>
          <a:bodyPr>
            <a:noAutofit/>
          </a:bodyPr>
          <a:lstStyle/>
          <a:p>
            <a:pPr algn="l" eaLnBrk="1" hangingPunct="1"/>
            <a:r>
              <a:rPr lang="ru-RU" altLang="ru-RU" sz="3600" b="1" dirty="0">
                <a:solidFill>
                  <a:schemeClr val="accent1">
                    <a:lumMod val="75000"/>
                  </a:schemeClr>
                </a:solidFill>
              </a:rPr>
              <a:t>Псориаз – системное заболевание</a:t>
            </a:r>
            <a:endParaRPr lang="en-US" alt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342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611" y="1152521"/>
            <a:ext cx="2903536" cy="50339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8403648" y="6520873"/>
            <a:ext cx="3651250" cy="249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5000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5000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5000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5000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Aft>
                <a:spcPct val="0"/>
              </a:spcAft>
            </a:pPr>
            <a:r>
              <a:rPr lang="en-GB" altLang="ru-RU" sz="1000" dirty="0">
                <a:solidFill>
                  <a:srgbClr val="000000"/>
                </a:solidFill>
                <a:cs typeface="Arial" pitchFamily="34" charset="0"/>
              </a:rPr>
              <a:t>Adapted from Nestle F, </a:t>
            </a:r>
            <a:r>
              <a:rPr lang="en-GB" altLang="ru-RU" sz="1000" i="1" dirty="0">
                <a:solidFill>
                  <a:srgbClr val="000000"/>
                </a:solidFill>
                <a:cs typeface="Arial" pitchFamily="34" charset="0"/>
              </a:rPr>
              <a:t>et al. N </a:t>
            </a:r>
            <a:r>
              <a:rPr lang="en-GB" altLang="ru-RU" sz="1000" i="1" dirty="0" err="1">
                <a:solidFill>
                  <a:srgbClr val="000000"/>
                </a:solidFill>
                <a:cs typeface="Arial" pitchFamily="34" charset="0"/>
              </a:rPr>
              <a:t>Engl</a:t>
            </a:r>
            <a:r>
              <a:rPr lang="en-GB" altLang="ru-RU" sz="1000" i="1" dirty="0">
                <a:solidFill>
                  <a:srgbClr val="000000"/>
                </a:solidFill>
                <a:cs typeface="Arial" pitchFamily="34" charset="0"/>
              </a:rPr>
              <a:t> J Med.</a:t>
            </a:r>
            <a:r>
              <a:rPr lang="en-GB" altLang="ru-RU" sz="1000" dirty="0">
                <a:solidFill>
                  <a:srgbClr val="000000"/>
                </a:solidFill>
                <a:cs typeface="Arial" pitchFamily="34" charset="0"/>
              </a:rPr>
              <a:t> 2009;361:496–509</a:t>
            </a:r>
          </a:p>
        </p:txBody>
      </p:sp>
      <p:pic>
        <p:nvPicPr>
          <p:cNvPr id="103430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10" y="1152522"/>
            <a:ext cx="7019636" cy="5033962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5266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193964" y="168275"/>
            <a:ext cx="11720945" cy="889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Повышенный риск сердечно-сосудистых заболеваний  у пациентов с псориазом и </a:t>
            </a:r>
            <a:r>
              <a:rPr lang="ru-RU" altLang="ru-RU" sz="2400" b="1" dirty="0" err="1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псориатическим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 артритом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3103438" y="1258888"/>
            <a:ext cx="8811471" cy="1974850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altLang="ru-RU" sz="1800">
                <a:cs typeface="Arial" panose="020B0604020202020204" pitchFamily="34" charset="0"/>
              </a:rPr>
              <a:t>У 30 летнего пациента с тяжелым псориазом в 3 раза выше риск инфаркта миокарда</a:t>
            </a:r>
            <a:r>
              <a:rPr lang="ru-RU" altLang="ru-RU" sz="1800" baseline="30000">
                <a:cs typeface="Arial" panose="020B0604020202020204" pitchFamily="34" charset="0"/>
              </a:rPr>
              <a:t>1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altLang="ru-RU" sz="1800">
                <a:cs typeface="Arial" panose="020B0604020202020204" pitchFamily="34" charset="0"/>
              </a:rPr>
              <a:t>Атеросклеротичесие бляшки и эндотелиальная дисфункция в 2 раза чаще встречаются у пациентов с псориазом</a:t>
            </a:r>
            <a:r>
              <a:rPr lang="ru-RU" altLang="ru-RU" sz="1800" baseline="30000">
                <a:cs typeface="Arial" panose="020B0604020202020204" pitchFamily="34" charset="0"/>
              </a:rPr>
              <a:t>2</a:t>
            </a:r>
            <a:r>
              <a:rPr lang="ru-RU" altLang="ru-RU" sz="1800">
                <a:cs typeface="Arial" panose="020B0604020202020204" pitchFamily="34" charset="0"/>
              </a:rPr>
              <a:t>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altLang="ru-RU" sz="1800">
                <a:cs typeface="Arial" panose="020B0604020202020204" pitchFamily="34" charset="0"/>
              </a:rPr>
              <a:t>Смертность от сердечно-сосудистых заболеваний в </a:t>
            </a:r>
            <a:r>
              <a:rPr lang="en-US" altLang="ru-RU" sz="1800">
                <a:cs typeface="Arial" panose="020B0604020202020204" pitchFamily="34" charset="0"/>
              </a:rPr>
              <a:t>~ </a:t>
            </a:r>
            <a:r>
              <a:rPr lang="ru-RU" altLang="ru-RU" sz="1800">
                <a:cs typeface="Arial" panose="020B0604020202020204" pitchFamily="34" charset="0"/>
              </a:rPr>
              <a:t>2,6 раза выше, более ранним возрастом  госпитализации пациентов в стационар  (</a:t>
            </a:r>
            <a:r>
              <a:rPr lang="en-US" altLang="ru-RU" sz="1800">
                <a:cs typeface="Arial" panose="020B0604020202020204" pitchFamily="34" charset="0"/>
              </a:rPr>
              <a:t>20–39</a:t>
            </a:r>
            <a:r>
              <a:rPr lang="ru-RU" altLang="ru-RU" sz="1800">
                <a:cs typeface="Arial" panose="020B0604020202020204" pitchFamily="34" charset="0"/>
              </a:rPr>
              <a:t> лет)</a:t>
            </a:r>
            <a:r>
              <a:rPr lang="ru-RU" altLang="ru-RU" sz="1800" baseline="30000">
                <a:cs typeface="Arial" panose="020B0604020202020204" pitchFamily="34" charset="0"/>
              </a:rPr>
              <a:t>3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altLang="ru-RU" sz="1800">
                <a:cs typeface="Arial" panose="020B0604020202020204" pitchFamily="34" charset="0"/>
              </a:rPr>
              <a:t>Продолжительность жизни у пациентов с тяжелым псориазом сокращена на 5-7 лет</a:t>
            </a:r>
            <a:r>
              <a:rPr lang="ru-RU" altLang="ru-RU" sz="1800" baseline="30000"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2" y="1278275"/>
            <a:ext cx="25495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>
            <a:extLst>
              <a:ext uri="{FF2B5EF4-FFF2-40B4-BE49-F238E27FC236}">
                <a16:creationId xmlns="" xmlns:a16="http://schemas.microsoft.com/office/drawing/2014/main" id="{21623EB0-C9E4-4D3A-8FE8-DDFBF609D2BE}"/>
              </a:ext>
            </a:extLst>
          </p:cNvPr>
          <p:cNvSpPr/>
          <p:nvPr/>
        </p:nvSpPr>
        <p:spPr>
          <a:xfrm>
            <a:off x="2010127" y="4554169"/>
            <a:ext cx="2220127" cy="62300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ru-RU" sz="1350">
              <a:solidFill>
                <a:srgbClr val="FFFFFF"/>
              </a:solidFill>
            </a:endParaRPr>
          </a:p>
        </p:txBody>
      </p:sp>
      <p:grpSp>
        <p:nvGrpSpPr>
          <p:cNvPr id="31750" name="Group 9"/>
          <p:cNvGrpSpPr>
            <a:grpSpLocks/>
          </p:cNvGrpSpPr>
          <p:nvPr/>
        </p:nvGrpSpPr>
        <p:grpSpPr bwMode="auto">
          <a:xfrm>
            <a:off x="1428895" y="3997662"/>
            <a:ext cx="8848436" cy="2479675"/>
            <a:chOff x="1149350" y="2381250"/>
            <a:chExt cx="7273925" cy="3705225"/>
          </a:xfrm>
        </p:grpSpPr>
        <p:grpSp>
          <p:nvGrpSpPr>
            <p:cNvPr id="31753" name="Group 5"/>
            <p:cNvGrpSpPr>
              <a:grpSpLocks/>
            </p:cNvGrpSpPr>
            <p:nvPr/>
          </p:nvGrpSpPr>
          <p:grpSpPr bwMode="auto">
            <a:xfrm>
              <a:off x="1403351" y="2430489"/>
              <a:ext cx="6708776" cy="241302"/>
              <a:chOff x="904" y="1428"/>
              <a:chExt cx="4226" cy="152"/>
            </a:xfrm>
          </p:grpSpPr>
          <p:sp>
            <p:nvSpPr>
              <p:cNvPr id="74862" name="Rectangle 6">
                <a:extLst>
                  <a:ext uri="{FF2B5EF4-FFF2-40B4-BE49-F238E27FC236}">
                    <a16:creationId xmlns="" xmlns:a16="http://schemas.microsoft.com/office/drawing/2014/main" id="{3DFB3C7E-0CD8-4FBE-9BFD-3CFF1862B1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4" y="1428"/>
                <a:ext cx="107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ts val="675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●"/>
                  <a:defRPr sz="11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ts val="175"/>
                  </a:spcBef>
                  <a:buFont typeface="Arial" panose="020B0604020202020204" pitchFamily="34" charset="0"/>
                  <a:buChar char="–"/>
                  <a:defRPr sz="1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buFont typeface="Arial" panose="020B0604020202020204" pitchFamily="34" charset="0"/>
                  <a:buChar char="–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 defTabSz="685800">
                  <a:spcBef>
                    <a:spcPct val="0"/>
                  </a:spcBef>
                  <a:buClrTx/>
                  <a:buSzTx/>
                  <a:buNone/>
                  <a:defRPr/>
                </a:pPr>
                <a:r>
                  <a:rPr lang="en-GB" altLang="ru-RU" sz="1050" b="0">
                    <a:solidFill>
                      <a:srgbClr val="3979A5"/>
                    </a:solidFill>
                  </a:rPr>
                  <a:t>10</a:t>
                </a:r>
              </a:p>
            </p:txBody>
          </p:sp>
          <p:sp>
            <p:nvSpPr>
              <p:cNvPr id="74863" name="Line 7">
                <a:extLst>
                  <a:ext uri="{FF2B5EF4-FFF2-40B4-BE49-F238E27FC236}">
                    <a16:creationId xmlns="" xmlns:a16="http://schemas.microsoft.com/office/drawing/2014/main" id="{C58F08DC-1731-4759-AB59-8FBA3520C2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8" y="1485"/>
                <a:ext cx="4062" cy="0"/>
              </a:xfrm>
              <a:prstGeom prst="line">
                <a:avLst/>
              </a:prstGeom>
              <a:noFill/>
              <a:ln w="12700">
                <a:solidFill>
                  <a:srgbClr val="B6C4DC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ru-RU" sz="1350">
                  <a:solidFill>
                    <a:srgbClr val="505050"/>
                  </a:solidFill>
                  <a:latin typeface="Calibri"/>
                </a:endParaRPr>
              </a:p>
            </p:txBody>
          </p:sp>
        </p:grpSp>
        <p:sp>
          <p:nvSpPr>
            <p:cNvPr id="74763" name="Rectangle 9">
              <a:extLst>
                <a:ext uri="{FF2B5EF4-FFF2-40B4-BE49-F238E27FC236}">
                  <a16:creationId xmlns="" xmlns:a16="http://schemas.microsoft.com/office/drawing/2014/main" id="{8E4C5577-4B90-4B2E-AE66-8EF83A5CB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5873" y="4755726"/>
              <a:ext cx="163879" cy="189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675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●"/>
                <a:defRPr sz="1100" b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ts val="175"/>
                </a:spcBef>
                <a:buFont typeface="Arial" panose="020B0604020202020204" pitchFamily="34" charset="0"/>
                <a:buChar char="–"/>
                <a:defRPr sz="1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buChar char="•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buChar char="–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defTabSz="685800">
                <a:spcBef>
                  <a:spcPct val="0"/>
                </a:spcBef>
                <a:buClrTx/>
                <a:buSzTx/>
                <a:buNone/>
                <a:defRPr/>
              </a:pPr>
              <a:r>
                <a:rPr lang="en-GB" altLang="ru-RU" sz="825" b="0">
                  <a:solidFill>
                    <a:srgbClr val="3979A5"/>
                  </a:solidFill>
                </a:rPr>
                <a:t>1.0</a:t>
              </a:r>
              <a:endParaRPr lang="en-GB" altLang="ru-RU" sz="1050" b="0">
                <a:solidFill>
                  <a:srgbClr val="3979A5"/>
                </a:solidFill>
              </a:endParaRPr>
            </a:p>
          </p:txBody>
        </p:sp>
        <p:sp>
          <p:nvSpPr>
            <p:cNvPr id="74764" name="Rectangle 11">
              <a:extLst>
                <a:ext uri="{FF2B5EF4-FFF2-40B4-BE49-F238E27FC236}">
                  <a16:creationId xmlns="" xmlns:a16="http://schemas.microsoft.com/office/drawing/2014/main" id="{4D027EAD-9188-4B79-9D05-599BF986BB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9350" y="5450751"/>
              <a:ext cx="424313" cy="189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ts val="675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●"/>
                <a:defRPr sz="1100" b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ts val="175"/>
                </a:spcBef>
                <a:buFont typeface="Arial" panose="020B0604020202020204" pitchFamily="34" charset="0"/>
                <a:buChar char="–"/>
                <a:defRPr sz="1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buChar char="•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buChar char="–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defTabSz="685800">
                <a:spcBef>
                  <a:spcPct val="0"/>
                </a:spcBef>
                <a:buClrTx/>
                <a:buSzTx/>
                <a:buNone/>
                <a:defRPr/>
              </a:pPr>
              <a:r>
                <a:rPr lang="en-GB" altLang="ru-RU" sz="825" b="0">
                  <a:solidFill>
                    <a:srgbClr val="3979A5"/>
                  </a:solidFill>
                </a:rPr>
                <a:t>0.5</a:t>
              </a:r>
            </a:p>
          </p:txBody>
        </p:sp>
        <p:sp>
          <p:nvSpPr>
            <p:cNvPr id="74765" name="Rectangle 38">
              <a:extLst>
                <a:ext uri="{FF2B5EF4-FFF2-40B4-BE49-F238E27FC236}">
                  <a16:creationId xmlns="" xmlns:a16="http://schemas.microsoft.com/office/drawing/2014/main" id="{56324B17-3784-42C7-8286-42136FCBEF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0180" y="5867499"/>
              <a:ext cx="3826631" cy="218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35719" anchor="b">
              <a:spAutoFit/>
            </a:bodyPr>
            <a:lstStyle>
              <a:lvl1pPr>
                <a:spcBef>
                  <a:spcPts val="675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●"/>
                <a:defRPr sz="1100" b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ts val="175"/>
                </a:spcBef>
                <a:buFont typeface="Arial" panose="020B0604020202020204" pitchFamily="34" charset="0"/>
                <a:buChar char="–"/>
                <a:defRPr sz="1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buChar char="•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buChar char="–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>
                <a:lnSpc>
                  <a:spcPct val="87000"/>
                </a:lnSpc>
                <a:spcBef>
                  <a:spcPct val="20000"/>
                </a:spcBef>
                <a:buClrTx/>
                <a:buSzTx/>
                <a:buNone/>
                <a:defRPr/>
              </a:pPr>
              <a:r>
                <a:rPr lang="ru-RU" altLang="ru-RU" sz="825" dirty="0">
                  <a:solidFill>
                    <a:srgbClr val="000000"/>
                  </a:solidFill>
                </a:rPr>
                <a:t>Возраст</a:t>
              </a:r>
              <a:r>
                <a:rPr lang="it-IT" altLang="ru-RU" sz="825" dirty="0">
                  <a:solidFill>
                    <a:srgbClr val="000000"/>
                  </a:solidFill>
                </a:rPr>
                <a:t> </a:t>
              </a:r>
              <a:r>
                <a:rPr lang="it-IT" altLang="ru-RU" sz="825" b="0" dirty="0">
                  <a:solidFill>
                    <a:srgbClr val="000000"/>
                  </a:solidFill>
                </a:rPr>
                <a:t>(</a:t>
              </a:r>
              <a:r>
                <a:rPr lang="ru-RU" altLang="ru-RU" sz="825" b="0" dirty="0">
                  <a:solidFill>
                    <a:srgbClr val="000000"/>
                  </a:solidFill>
                </a:rPr>
                <a:t>лет</a:t>
              </a:r>
              <a:r>
                <a:rPr lang="it-IT" altLang="ru-RU" sz="825" b="0" dirty="0">
                  <a:solidFill>
                    <a:srgbClr val="000000"/>
                  </a:solidFill>
                </a:rPr>
                <a:t>)</a:t>
              </a:r>
            </a:p>
          </p:txBody>
        </p:sp>
        <p:grpSp>
          <p:nvGrpSpPr>
            <p:cNvPr id="31757" name="Group 1"/>
            <p:cNvGrpSpPr>
              <a:grpSpLocks/>
            </p:cNvGrpSpPr>
            <p:nvPr/>
          </p:nvGrpSpPr>
          <p:grpSpPr bwMode="auto">
            <a:xfrm>
              <a:off x="1577574" y="2381250"/>
              <a:ext cx="6845701" cy="3408713"/>
              <a:chOff x="1577574" y="2381250"/>
              <a:chExt cx="6845701" cy="3408713"/>
            </a:xfrm>
          </p:grpSpPr>
          <p:sp>
            <p:nvSpPr>
              <p:cNvPr id="74767" name="Rectangle 3">
                <a:extLst>
                  <a:ext uri="{FF2B5EF4-FFF2-40B4-BE49-F238E27FC236}">
                    <a16:creationId xmlns="" xmlns:a16="http://schemas.microsoft.com/office/drawing/2014/main" id="{86944255-E8C2-4003-8E9C-93F5FAB9CB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3386" y="2381250"/>
                <a:ext cx="6749889" cy="1961730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ts val="675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●"/>
                  <a:defRPr sz="11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ts val="175"/>
                  </a:spcBef>
                  <a:buFont typeface="Arial" panose="020B0604020202020204" pitchFamily="34" charset="0"/>
                  <a:buChar char="–"/>
                  <a:defRPr sz="1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buFont typeface="Arial" panose="020B0604020202020204" pitchFamily="34" charset="0"/>
                  <a:buChar char="–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685800">
                  <a:spcBef>
                    <a:spcPct val="0"/>
                  </a:spcBef>
                  <a:buClrTx/>
                  <a:buSzTx/>
                  <a:buNone/>
                  <a:defRPr/>
                </a:pPr>
                <a:endParaRPr lang="ru-RU" altLang="ru-RU" sz="105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4768" name="Line 10">
                <a:extLst>
                  <a:ext uri="{FF2B5EF4-FFF2-40B4-BE49-F238E27FC236}">
                    <a16:creationId xmlns="" xmlns:a16="http://schemas.microsoft.com/office/drawing/2014/main" id="{CCCA6D86-F8F8-4CE9-82AC-FB17BC8D69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63610" y="4841121"/>
                <a:ext cx="6425300" cy="0"/>
              </a:xfrm>
              <a:prstGeom prst="line">
                <a:avLst/>
              </a:prstGeom>
              <a:noFill/>
              <a:ln w="28575">
                <a:solidFill>
                  <a:srgbClr val="A5002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ru-RU" sz="1350">
                  <a:solidFill>
                    <a:srgbClr val="505050"/>
                  </a:solidFill>
                  <a:latin typeface="Calibri"/>
                </a:endParaRPr>
              </a:p>
            </p:txBody>
          </p:sp>
          <p:sp>
            <p:nvSpPr>
              <p:cNvPr id="74769" name="Line 12">
                <a:extLst>
                  <a:ext uri="{FF2B5EF4-FFF2-40B4-BE49-F238E27FC236}">
                    <a16:creationId xmlns="" xmlns:a16="http://schemas.microsoft.com/office/drawing/2014/main" id="{F6A6FC9A-76CF-4643-82CB-604A81F890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1654" y="5543264"/>
                <a:ext cx="646049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ru-RU" sz="1350">
                  <a:solidFill>
                    <a:srgbClr val="505050"/>
                  </a:solidFill>
                  <a:latin typeface="Calibri"/>
                </a:endParaRPr>
              </a:p>
            </p:txBody>
          </p:sp>
          <p:sp>
            <p:nvSpPr>
              <p:cNvPr id="74770" name="Rectangle 13">
                <a:extLst>
                  <a:ext uri="{FF2B5EF4-FFF2-40B4-BE49-F238E27FC236}">
                    <a16:creationId xmlns="" xmlns:a16="http://schemas.microsoft.com/office/drawing/2014/main" id="{8FA46FB2-C51A-491F-8A96-252BA110E7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96990" y="5609683"/>
                <a:ext cx="179893" cy="180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>
                  <a:spcBef>
                    <a:spcPts val="675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●"/>
                  <a:defRPr sz="11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ts val="175"/>
                  </a:spcBef>
                  <a:buFont typeface="Arial" panose="020B0604020202020204" pitchFamily="34" charset="0"/>
                  <a:buChar char="–"/>
                  <a:defRPr sz="1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buFont typeface="Arial" panose="020B0604020202020204" pitchFamily="34" charset="0"/>
                  <a:buChar char="–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685800">
                  <a:lnSpc>
                    <a:spcPct val="90000"/>
                  </a:lnSpc>
                  <a:spcBef>
                    <a:spcPct val="20000"/>
                  </a:spcBef>
                  <a:buClrTx/>
                  <a:buSzTx/>
                  <a:buNone/>
                  <a:defRPr/>
                </a:pPr>
                <a:r>
                  <a:rPr lang="en-GB" altLang="ru-RU" sz="750" b="0">
                    <a:solidFill>
                      <a:srgbClr val="000000"/>
                    </a:solidFill>
                  </a:rPr>
                  <a:t>80</a:t>
                </a:r>
                <a:endParaRPr lang="en-GB" altLang="ru-RU" sz="750" b="0">
                  <a:solidFill>
                    <a:srgbClr val="000000"/>
                  </a:solidFill>
                  <a:latin typeface="Symbol" panose="05050102010706020507" pitchFamily="18" charset="2"/>
                </a:endParaRPr>
              </a:p>
            </p:txBody>
          </p:sp>
          <p:sp>
            <p:nvSpPr>
              <p:cNvPr id="74771" name="Rectangle 15">
                <a:extLst>
                  <a:ext uri="{FF2B5EF4-FFF2-40B4-BE49-F238E27FC236}">
                    <a16:creationId xmlns="" xmlns:a16="http://schemas.microsoft.com/office/drawing/2014/main" id="{3C2E2708-477C-47F1-AC53-76BA2E9382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7384" y="2524606"/>
                <a:ext cx="138831" cy="322920"/>
              </a:xfrm>
              <a:prstGeom prst="rect">
                <a:avLst/>
              </a:prstGeom>
              <a:solidFill>
                <a:srgbClr val="C0C0C0"/>
              </a:solidFill>
              <a:ln w="25400" algn="ctr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tIns="27000" bIns="27000" anchor="ctr">
                <a:spAutoFit/>
              </a:bodyPr>
              <a:lstStyle>
                <a:lvl1pPr>
                  <a:spcBef>
                    <a:spcPts val="675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●"/>
                  <a:defRPr sz="11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ts val="175"/>
                  </a:spcBef>
                  <a:buFont typeface="Arial" panose="020B0604020202020204" pitchFamily="34" charset="0"/>
                  <a:buChar char="–"/>
                  <a:defRPr sz="1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buFont typeface="Arial" panose="020B0604020202020204" pitchFamily="34" charset="0"/>
                  <a:buChar char="–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685800">
                  <a:spcBef>
                    <a:spcPct val="0"/>
                  </a:spcBef>
                  <a:buClrTx/>
                  <a:buSzTx/>
                  <a:buNone/>
                  <a:defRPr/>
                </a:pPr>
                <a:endParaRPr lang="ru-RU" altLang="ru-RU" sz="105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4772" name="Rectangle 16">
                <a:extLst>
                  <a:ext uri="{FF2B5EF4-FFF2-40B4-BE49-F238E27FC236}">
                    <a16:creationId xmlns="" xmlns:a16="http://schemas.microsoft.com/office/drawing/2014/main" id="{5EE4F4E9-9B0B-4DFB-B764-D73477DBEA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7223" y="2621344"/>
                <a:ext cx="1170850" cy="4828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>
                  <a:spcBef>
                    <a:spcPts val="675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●"/>
                  <a:defRPr sz="11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ts val="175"/>
                  </a:spcBef>
                  <a:buFont typeface="Arial" panose="020B0604020202020204" pitchFamily="34" charset="0"/>
                  <a:buChar char="–"/>
                  <a:defRPr sz="1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buFont typeface="Arial" panose="020B0604020202020204" pitchFamily="34" charset="0"/>
                  <a:buChar char="–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>
                  <a:spcBef>
                    <a:spcPct val="0"/>
                  </a:spcBef>
                  <a:buClrTx/>
                  <a:buSzTx/>
                  <a:buNone/>
                  <a:defRPr/>
                </a:pPr>
                <a:r>
                  <a:rPr lang="ru-RU" altLang="ru-RU" sz="105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Легкий псориаз </a:t>
                </a:r>
              </a:p>
              <a:p>
                <a:pPr defTabSz="685800">
                  <a:spcBef>
                    <a:spcPct val="0"/>
                  </a:spcBef>
                  <a:buClrTx/>
                  <a:buSzTx/>
                  <a:buNone/>
                  <a:defRPr/>
                </a:pPr>
                <a:r>
                  <a:rPr lang="en-US" altLang="ru-RU" sz="105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(n=127,139)</a:t>
                </a:r>
                <a:endParaRPr lang="en-US" altLang="ru-RU" sz="1050" b="0" dirty="0">
                  <a:solidFill>
                    <a:srgbClr val="000000"/>
                  </a:solidFill>
                  <a:cs typeface="Tahoma" panose="020B0604030504040204" pitchFamily="34" charset="0"/>
                </a:endParaRPr>
              </a:p>
            </p:txBody>
          </p:sp>
          <p:sp>
            <p:nvSpPr>
              <p:cNvPr id="74773" name="Rectangle 17">
                <a:extLst>
                  <a:ext uri="{FF2B5EF4-FFF2-40B4-BE49-F238E27FC236}">
                    <a16:creationId xmlns="" xmlns:a16="http://schemas.microsoft.com/office/drawing/2014/main" id="{B601A370-3BEC-4DF9-A55D-83BBD9298F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2618" y="2524606"/>
                <a:ext cx="162295" cy="322920"/>
              </a:xfrm>
              <a:prstGeom prst="rect">
                <a:avLst/>
              </a:prstGeom>
              <a:solidFill>
                <a:srgbClr val="FF9900"/>
              </a:solidFill>
              <a:ln w="25400" algn="ctr">
                <a:solidFill>
                  <a:srgbClr val="C87700"/>
                </a:solidFill>
                <a:miter lim="800000"/>
                <a:headEnd/>
                <a:tailEnd/>
              </a:ln>
            </p:spPr>
            <p:txBody>
              <a:bodyPr tIns="27000" bIns="27000" anchor="ctr">
                <a:spAutoFit/>
              </a:bodyPr>
              <a:lstStyle>
                <a:lvl1pPr>
                  <a:spcBef>
                    <a:spcPts val="675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●"/>
                  <a:defRPr sz="11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ts val="175"/>
                  </a:spcBef>
                  <a:buFont typeface="Arial" panose="020B0604020202020204" pitchFamily="34" charset="0"/>
                  <a:buChar char="–"/>
                  <a:defRPr sz="1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buFont typeface="Arial" panose="020B0604020202020204" pitchFamily="34" charset="0"/>
                  <a:buChar char="–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685800">
                  <a:spcBef>
                    <a:spcPct val="0"/>
                  </a:spcBef>
                  <a:buClrTx/>
                  <a:buSzTx/>
                  <a:buNone/>
                  <a:defRPr/>
                </a:pPr>
                <a:endParaRPr lang="ru-RU" altLang="ru-RU" sz="105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4774" name="Rectangle 18">
                <a:extLst>
                  <a:ext uri="{FF2B5EF4-FFF2-40B4-BE49-F238E27FC236}">
                    <a16:creationId xmlns="" xmlns:a16="http://schemas.microsoft.com/office/drawing/2014/main" id="{528E441F-6E8B-4194-9AC4-0E9B834A17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5921" y="2734948"/>
                <a:ext cx="2903704" cy="241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>
                <a:spAutoFit/>
              </a:bodyPr>
              <a:lstStyle>
                <a:lvl1pPr>
                  <a:spcBef>
                    <a:spcPts val="675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●"/>
                  <a:defRPr sz="11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ts val="175"/>
                  </a:spcBef>
                  <a:buFont typeface="Arial" panose="020B0604020202020204" pitchFamily="34" charset="0"/>
                  <a:buChar char="–"/>
                  <a:defRPr sz="1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buFont typeface="Arial" panose="020B0604020202020204" pitchFamily="34" charset="0"/>
                  <a:buChar char="–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>
                  <a:spcBef>
                    <a:spcPct val="0"/>
                  </a:spcBef>
                  <a:buClrTx/>
                  <a:buSzTx/>
                  <a:buNone/>
                  <a:defRPr/>
                </a:pPr>
                <a:r>
                  <a:rPr lang="ru-RU" altLang="ru-RU" sz="105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Тяжелый псориаз</a:t>
                </a:r>
                <a:r>
                  <a:rPr lang="en-US" altLang="ru-RU" sz="105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(n=3837)</a:t>
                </a:r>
                <a:endParaRPr lang="en-US" altLang="ru-RU" sz="1050" b="0" dirty="0">
                  <a:solidFill>
                    <a:srgbClr val="000000"/>
                  </a:solidFill>
                  <a:cs typeface="Tahoma" panose="020B0604030504040204" pitchFamily="34" charset="0"/>
                </a:endParaRPr>
              </a:p>
            </p:txBody>
          </p:sp>
          <p:sp>
            <p:nvSpPr>
              <p:cNvPr id="74775" name="Line 19">
                <a:extLst>
                  <a:ext uri="{FF2B5EF4-FFF2-40B4-BE49-F238E27FC236}">
                    <a16:creationId xmlns="" xmlns:a16="http://schemas.microsoft.com/office/drawing/2014/main" id="{E45CEAA0-44B6-4BF7-9B66-BCDCC2D096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3610" y="2450042"/>
                <a:ext cx="3911" cy="310745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ru-RU" sz="1350">
                  <a:solidFill>
                    <a:srgbClr val="505050"/>
                  </a:solidFill>
                  <a:latin typeface="Calibri"/>
                </a:endParaRPr>
              </a:p>
            </p:txBody>
          </p:sp>
          <p:sp>
            <p:nvSpPr>
              <p:cNvPr id="74776" name="Rectangle 21">
                <a:extLst>
                  <a:ext uri="{FF2B5EF4-FFF2-40B4-BE49-F238E27FC236}">
                    <a16:creationId xmlns="" xmlns:a16="http://schemas.microsoft.com/office/drawing/2014/main" id="{6564C2FD-23BC-45B0-8E7F-12B6C1723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34678" y="5609683"/>
                <a:ext cx="179893" cy="180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>
                  <a:spcBef>
                    <a:spcPts val="675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●"/>
                  <a:defRPr sz="11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ts val="175"/>
                  </a:spcBef>
                  <a:buFont typeface="Arial" panose="020B0604020202020204" pitchFamily="34" charset="0"/>
                  <a:buChar char="–"/>
                  <a:defRPr sz="1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buFont typeface="Arial" panose="020B0604020202020204" pitchFamily="34" charset="0"/>
                  <a:buChar char="–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685800">
                  <a:lnSpc>
                    <a:spcPct val="90000"/>
                  </a:lnSpc>
                  <a:spcBef>
                    <a:spcPct val="20000"/>
                  </a:spcBef>
                  <a:buClrTx/>
                  <a:buSzTx/>
                  <a:buNone/>
                  <a:defRPr/>
                </a:pPr>
                <a:r>
                  <a:rPr lang="en-GB" altLang="ru-RU" sz="750" b="0">
                    <a:solidFill>
                      <a:srgbClr val="000000"/>
                    </a:solidFill>
                  </a:rPr>
                  <a:t>70</a:t>
                </a:r>
                <a:endParaRPr lang="en-GB" altLang="ru-RU" sz="750" b="0">
                  <a:solidFill>
                    <a:srgbClr val="000000"/>
                  </a:solidFill>
                  <a:latin typeface="Symbol" panose="05050102010706020507" pitchFamily="18" charset="2"/>
                </a:endParaRPr>
              </a:p>
            </p:txBody>
          </p:sp>
          <p:sp>
            <p:nvSpPr>
              <p:cNvPr id="74777" name="Rectangle 22">
                <a:extLst>
                  <a:ext uri="{FF2B5EF4-FFF2-40B4-BE49-F238E27FC236}">
                    <a16:creationId xmlns="" xmlns:a16="http://schemas.microsoft.com/office/drawing/2014/main" id="{62DA5872-DE81-493E-A0DC-D321F96B8A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2366" y="5609683"/>
                <a:ext cx="179893" cy="180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>
                  <a:spcBef>
                    <a:spcPts val="675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●"/>
                  <a:defRPr sz="11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ts val="175"/>
                  </a:spcBef>
                  <a:buFont typeface="Arial" panose="020B0604020202020204" pitchFamily="34" charset="0"/>
                  <a:buChar char="–"/>
                  <a:defRPr sz="1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buFont typeface="Arial" panose="020B0604020202020204" pitchFamily="34" charset="0"/>
                  <a:buChar char="–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685800">
                  <a:lnSpc>
                    <a:spcPct val="90000"/>
                  </a:lnSpc>
                  <a:spcBef>
                    <a:spcPct val="20000"/>
                  </a:spcBef>
                  <a:buClrTx/>
                  <a:buSzTx/>
                  <a:buNone/>
                  <a:defRPr/>
                </a:pPr>
                <a:r>
                  <a:rPr lang="en-GB" altLang="ru-RU" sz="750" b="0">
                    <a:solidFill>
                      <a:srgbClr val="000000"/>
                    </a:solidFill>
                  </a:rPr>
                  <a:t>60</a:t>
                </a:r>
                <a:endParaRPr lang="en-GB" altLang="ru-RU" sz="750" b="0">
                  <a:solidFill>
                    <a:srgbClr val="000000"/>
                  </a:solidFill>
                  <a:latin typeface="Symbol" panose="05050102010706020507" pitchFamily="18" charset="2"/>
                </a:endParaRPr>
              </a:p>
            </p:txBody>
          </p:sp>
          <p:sp>
            <p:nvSpPr>
              <p:cNvPr id="74778" name="Rectangle 23">
                <a:extLst>
                  <a:ext uri="{FF2B5EF4-FFF2-40B4-BE49-F238E27FC236}">
                    <a16:creationId xmlns="" xmlns:a16="http://schemas.microsoft.com/office/drawing/2014/main" id="{B99837AB-71DD-49E9-B85C-7A8F0BC380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2009" y="5609683"/>
                <a:ext cx="177938" cy="180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>
                  <a:spcBef>
                    <a:spcPts val="675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●"/>
                  <a:defRPr sz="11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ts val="175"/>
                  </a:spcBef>
                  <a:buFont typeface="Arial" panose="020B0604020202020204" pitchFamily="34" charset="0"/>
                  <a:buChar char="–"/>
                  <a:defRPr sz="1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buFont typeface="Arial" panose="020B0604020202020204" pitchFamily="34" charset="0"/>
                  <a:buChar char="–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685800">
                  <a:lnSpc>
                    <a:spcPct val="90000"/>
                  </a:lnSpc>
                  <a:spcBef>
                    <a:spcPct val="20000"/>
                  </a:spcBef>
                  <a:buClrTx/>
                  <a:buSzTx/>
                  <a:buNone/>
                  <a:defRPr/>
                </a:pPr>
                <a:r>
                  <a:rPr lang="en-GB" altLang="ru-RU" sz="750" b="0">
                    <a:solidFill>
                      <a:srgbClr val="000000"/>
                    </a:solidFill>
                  </a:rPr>
                  <a:t>50</a:t>
                </a:r>
                <a:endParaRPr lang="en-GB" altLang="ru-RU" sz="750" b="0">
                  <a:solidFill>
                    <a:srgbClr val="000000"/>
                  </a:solidFill>
                  <a:latin typeface="Symbol" panose="05050102010706020507" pitchFamily="18" charset="2"/>
                </a:endParaRPr>
              </a:p>
            </p:txBody>
          </p:sp>
          <p:sp>
            <p:nvSpPr>
              <p:cNvPr id="74779" name="Rectangle 24">
                <a:extLst>
                  <a:ext uri="{FF2B5EF4-FFF2-40B4-BE49-F238E27FC236}">
                    <a16:creationId xmlns="" xmlns:a16="http://schemas.microsoft.com/office/drawing/2014/main" id="{4D8CAF95-C825-46C0-9844-3D6876151E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9698" y="5609683"/>
                <a:ext cx="177937" cy="180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>
                  <a:spcBef>
                    <a:spcPts val="675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●"/>
                  <a:defRPr sz="11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ts val="175"/>
                  </a:spcBef>
                  <a:buFont typeface="Arial" panose="020B0604020202020204" pitchFamily="34" charset="0"/>
                  <a:buChar char="–"/>
                  <a:defRPr sz="1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buFont typeface="Arial" panose="020B0604020202020204" pitchFamily="34" charset="0"/>
                  <a:buChar char="–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685800">
                  <a:lnSpc>
                    <a:spcPct val="90000"/>
                  </a:lnSpc>
                  <a:spcBef>
                    <a:spcPct val="20000"/>
                  </a:spcBef>
                  <a:buClrTx/>
                  <a:buSzTx/>
                  <a:buNone/>
                  <a:defRPr/>
                </a:pPr>
                <a:r>
                  <a:rPr lang="en-GB" altLang="ru-RU" sz="750" b="0">
                    <a:solidFill>
                      <a:srgbClr val="000000"/>
                    </a:solidFill>
                  </a:rPr>
                  <a:t>40</a:t>
                </a:r>
                <a:endParaRPr lang="en-GB" altLang="ru-RU" sz="750" b="0">
                  <a:solidFill>
                    <a:srgbClr val="000000"/>
                  </a:solidFill>
                  <a:latin typeface="Symbol" panose="05050102010706020507" pitchFamily="18" charset="2"/>
                </a:endParaRPr>
              </a:p>
            </p:txBody>
          </p:sp>
          <p:sp>
            <p:nvSpPr>
              <p:cNvPr id="74780" name="Rectangle 25">
                <a:extLst>
                  <a:ext uri="{FF2B5EF4-FFF2-40B4-BE49-F238E27FC236}">
                    <a16:creationId xmlns="" xmlns:a16="http://schemas.microsoft.com/office/drawing/2014/main" id="{F9D870CB-A085-4C81-8621-080088D56D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7385" y="5609683"/>
                <a:ext cx="179893" cy="180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>
                  <a:spcBef>
                    <a:spcPts val="675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●"/>
                  <a:defRPr sz="11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ts val="175"/>
                  </a:spcBef>
                  <a:buFont typeface="Arial" panose="020B0604020202020204" pitchFamily="34" charset="0"/>
                  <a:buChar char="–"/>
                  <a:defRPr sz="1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buFont typeface="Arial" panose="020B0604020202020204" pitchFamily="34" charset="0"/>
                  <a:buChar char="–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685800">
                  <a:lnSpc>
                    <a:spcPct val="90000"/>
                  </a:lnSpc>
                  <a:spcBef>
                    <a:spcPct val="20000"/>
                  </a:spcBef>
                  <a:buClrTx/>
                  <a:buSzTx/>
                  <a:buNone/>
                  <a:defRPr/>
                </a:pPr>
                <a:r>
                  <a:rPr lang="en-GB" altLang="ru-RU" sz="750" b="0">
                    <a:solidFill>
                      <a:srgbClr val="000000"/>
                    </a:solidFill>
                  </a:rPr>
                  <a:t>30</a:t>
                </a:r>
                <a:endParaRPr lang="en-GB" altLang="ru-RU" sz="750" b="0">
                  <a:solidFill>
                    <a:srgbClr val="000000"/>
                  </a:solidFill>
                  <a:latin typeface="Symbol" panose="05050102010706020507" pitchFamily="18" charset="2"/>
                </a:endParaRPr>
              </a:p>
            </p:txBody>
          </p:sp>
          <p:sp>
            <p:nvSpPr>
              <p:cNvPr id="74781" name="Rectangle 26">
                <a:extLst>
                  <a:ext uri="{FF2B5EF4-FFF2-40B4-BE49-F238E27FC236}">
                    <a16:creationId xmlns="" xmlns:a16="http://schemas.microsoft.com/office/drawing/2014/main" id="{97072070-7E55-42B9-8FD8-772242522C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8984" y="5609683"/>
                <a:ext cx="175982" cy="180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>
                  <a:spcBef>
                    <a:spcPts val="675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●"/>
                  <a:defRPr sz="11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ts val="175"/>
                  </a:spcBef>
                  <a:buFont typeface="Arial" panose="020B0604020202020204" pitchFamily="34" charset="0"/>
                  <a:buChar char="–"/>
                  <a:defRPr sz="1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buFont typeface="Arial" panose="020B0604020202020204" pitchFamily="34" charset="0"/>
                  <a:buChar char="–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685800">
                  <a:lnSpc>
                    <a:spcPct val="90000"/>
                  </a:lnSpc>
                  <a:spcBef>
                    <a:spcPct val="20000"/>
                  </a:spcBef>
                  <a:buClrTx/>
                  <a:buSzTx/>
                  <a:buNone/>
                  <a:defRPr/>
                </a:pPr>
                <a:r>
                  <a:rPr lang="en-GB" altLang="ru-RU" sz="750" b="0">
                    <a:solidFill>
                      <a:srgbClr val="000000"/>
                    </a:solidFill>
                  </a:rPr>
                  <a:t>20</a:t>
                </a:r>
                <a:endParaRPr lang="en-GB" altLang="ru-RU" sz="750" b="0">
                  <a:solidFill>
                    <a:srgbClr val="000000"/>
                  </a:solidFill>
                  <a:latin typeface="Symbol" panose="05050102010706020507" pitchFamily="18" charset="2"/>
                </a:endParaRPr>
              </a:p>
            </p:txBody>
          </p:sp>
          <p:sp>
            <p:nvSpPr>
              <p:cNvPr id="74782" name="Line 61">
                <a:extLst>
                  <a:ext uri="{FF2B5EF4-FFF2-40B4-BE49-F238E27FC236}">
                    <a16:creationId xmlns="" xmlns:a16="http://schemas.microsoft.com/office/drawing/2014/main" id="{463BF465-5B12-47AC-8A1E-12CB7778F3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7574" y="4841121"/>
                <a:ext cx="860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ru-RU" sz="1350">
                  <a:solidFill>
                    <a:srgbClr val="505050"/>
                  </a:solidFill>
                  <a:latin typeface="Calibri"/>
                </a:endParaRPr>
              </a:p>
            </p:txBody>
          </p:sp>
          <p:sp>
            <p:nvSpPr>
              <p:cNvPr id="74783" name="Line 61">
                <a:extLst>
                  <a:ext uri="{FF2B5EF4-FFF2-40B4-BE49-F238E27FC236}">
                    <a16:creationId xmlns="" xmlns:a16="http://schemas.microsoft.com/office/drawing/2014/main" id="{147EF1DF-A191-4233-8099-4F4D38C4EE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7574" y="4969215"/>
                <a:ext cx="860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ru-RU" sz="1350">
                  <a:solidFill>
                    <a:srgbClr val="505050"/>
                  </a:solidFill>
                  <a:latin typeface="Calibri"/>
                </a:endParaRPr>
              </a:p>
            </p:txBody>
          </p:sp>
          <p:sp>
            <p:nvSpPr>
              <p:cNvPr id="74784" name="Line 61">
                <a:extLst>
                  <a:ext uri="{FF2B5EF4-FFF2-40B4-BE49-F238E27FC236}">
                    <a16:creationId xmlns="" xmlns:a16="http://schemas.microsoft.com/office/drawing/2014/main" id="{58D36B0A-4A88-43BF-9F10-715A236495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7574" y="5075959"/>
                <a:ext cx="860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ru-RU" sz="1350">
                  <a:solidFill>
                    <a:srgbClr val="505050"/>
                  </a:solidFill>
                  <a:latin typeface="Calibri"/>
                </a:endParaRPr>
              </a:p>
            </p:txBody>
          </p:sp>
          <p:sp>
            <p:nvSpPr>
              <p:cNvPr id="74785" name="Line 61">
                <a:extLst>
                  <a:ext uri="{FF2B5EF4-FFF2-40B4-BE49-F238E27FC236}">
                    <a16:creationId xmlns="" xmlns:a16="http://schemas.microsoft.com/office/drawing/2014/main" id="{AF5E2A88-AE8C-4C26-A104-E5638DE9EE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7574" y="5353496"/>
                <a:ext cx="860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ru-RU" sz="1350">
                  <a:solidFill>
                    <a:srgbClr val="505050"/>
                  </a:solidFill>
                  <a:latin typeface="Calibri"/>
                </a:endParaRPr>
              </a:p>
            </p:txBody>
          </p:sp>
          <p:grpSp>
            <p:nvGrpSpPr>
              <p:cNvPr id="31777" name="Group 31"/>
              <p:cNvGrpSpPr>
                <a:grpSpLocks/>
              </p:cNvGrpSpPr>
              <p:nvPr/>
            </p:nvGrpSpPr>
            <p:grpSpPr bwMode="auto">
              <a:xfrm>
                <a:off x="2239963" y="4389438"/>
                <a:ext cx="120650" cy="347662"/>
                <a:chOff x="1408" y="2908"/>
                <a:chExt cx="76" cy="192"/>
              </a:xfrm>
            </p:grpSpPr>
            <p:sp>
              <p:nvSpPr>
                <p:cNvPr id="74859" name="Line 32">
                  <a:extLst>
                    <a:ext uri="{FF2B5EF4-FFF2-40B4-BE49-F238E27FC236}">
                      <a16:creationId xmlns="" xmlns:a16="http://schemas.microsoft.com/office/drawing/2014/main" id="{AEF63B25-03EC-4D76-BDB2-DFB5CD283F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55" y="2911"/>
                  <a:ext cx="0" cy="189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ru-RU" sz="1350">
                    <a:solidFill>
                      <a:srgbClr val="505050"/>
                    </a:solidFill>
                    <a:latin typeface="Calibri"/>
                  </a:endParaRPr>
                </a:p>
              </p:txBody>
            </p:sp>
            <p:sp>
              <p:nvSpPr>
                <p:cNvPr id="74860" name="Line 33">
                  <a:extLst>
                    <a:ext uri="{FF2B5EF4-FFF2-40B4-BE49-F238E27FC236}">
                      <a16:creationId xmlns="" xmlns:a16="http://schemas.microsoft.com/office/drawing/2014/main" id="{52A92C00-1096-42C4-A68F-D233A0B566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2" y="2911"/>
                  <a:ext cx="81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ru-RU" sz="1350">
                    <a:solidFill>
                      <a:srgbClr val="505050"/>
                    </a:solidFill>
                    <a:latin typeface="Calibri"/>
                  </a:endParaRPr>
                </a:p>
              </p:txBody>
            </p:sp>
            <p:sp>
              <p:nvSpPr>
                <p:cNvPr id="74861" name="Line 34">
                  <a:extLst>
                    <a:ext uri="{FF2B5EF4-FFF2-40B4-BE49-F238E27FC236}">
                      <a16:creationId xmlns="" xmlns:a16="http://schemas.microsoft.com/office/drawing/2014/main" id="{64559051-6829-41CC-A66A-165A60D1AF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2" y="3096"/>
                  <a:ext cx="81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ru-RU" sz="1350">
                    <a:solidFill>
                      <a:srgbClr val="505050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74787" name="Rectangle 35">
                <a:extLst>
                  <a:ext uri="{FF2B5EF4-FFF2-40B4-BE49-F238E27FC236}">
                    <a16:creationId xmlns="" xmlns:a16="http://schemas.microsoft.com/office/drawing/2014/main" id="{1739F878-358A-4D34-904B-DB595CC344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2618" y="4412800"/>
                <a:ext cx="140786" cy="322920"/>
              </a:xfrm>
              <a:prstGeom prst="rect">
                <a:avLst/>
              </a:prstGeom>
              <a:solidFill>
                <a:srgbClr val="C0C0C0"/>
              </a:solidFill>
              <a:ln w="25400" algn="ctr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tIns="27000" bIns="27000" anchor="ctr">
                <a:spAutoFit/>
              </a:bodyPr>
              <a:lstStyle>
                <a:lvl1pPr>
                  <a:spcBef>
                    <a:spcPts val="675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●"/>
                  <a:defRPr sz="11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ts val="175"/>
                  </a:spcBef>
                  <a:buFont typeface="Arial" panose="020B0604020202020204" pitchFamily="34" charset="0"/>
                  <a:buChar char="–"/>
                  <a:defRPr sz="1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buFont typeface="Arial" panose="020B0604020202020204" pitchFamily="34" charset="0"/>
                  <a:buChar char="–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685800">
                  <a:spcBef>
                    <a:spcPct val="0"/>
                  </a:spcBef>
                  <a:buClrTx/>
                  <a:buSzTx/>
                  <a:buNone/>
                  <a:defRPr/>
                </a:pPr>
                <a:endParaRPr lang="ru-RU" altLang="ru-RU" sz="1050" b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31779" name="Group 36"/>
              <p:cNvGrpSpPr>
                <a:grpSpLocks/>
              </p:cNvGrpSpPr>
              <p:nvPr/>
            </p:nvGrpSpPr>
            <p:grpSpPr bwMode="auto">
              <a:xfrm>
                <a:off x="3157538" y="4465638"/>
                <a:ext cx="120650" cy="261937"/>
                <a:chOff x="1408" y="2908"/>
                <a:chExt cx="76" cy="192"/>
              </a:xfrm>
            </p:grpSpPr>
            <p:sp>
              <p:nvSpPr>
                <p:cNvPr id="74856" name="Line 37">
                  <a:extLst>
                    <a:ext uri="{FF2B5EF4-FFF2-40B4-BE49-F238E27FC236}">
                      <a16:creationId xmlns="" xmlns:a16="http://schemas.microsoft.com/office/drawing/2014/main" id="{DAD109B2-4EAF-49B5-AF77-228D015AD1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7" y="2910"/>
                  <a:ext cx="0" cy="19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ru-RU" sz="1350">
                    <a:solidFill>
                      <a:srgbClr val="505050"/>
                    </a:solidFill>
                    <a:latin typeface="Calibri"/>
                  </a:endParaRPr>
                </a:p>
              </p:txBody>
            </p:sp>
            <p:sp>
              <p:nvSpPr>
                <p:cNvPr id="74857" name="Line 38">
                  <a:extLst>
                    <a:ext uri="{FF2B5EF4-FFF2-40B4-BE49-F238E27FC236}">
                      <a16:creationId xmlns="" xmlns:a16="http://schemas.microsoft.com/office/drawing/2014/main" id="{573C03F1-E9AC-4057-B8EC-9E682CCD22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2" y="2910"/>
                  <a:ext cx="70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ru-RU" sz="1350">
                    <a:solidFill>
                      <a:srgbClr val="505050"/>
                    </a:solidFill>
                    <a:latin typeface="Calibri"/>
                  </a:endParaRPr>
                </a:p>
              </p:txBody>
            </p:sp>
            <p:sp>
              <p:nvSpPr>
                <p:cNvPr id="74858" name="Line 39">
                  <a:extLst>
                    <a:ext uri="{FF2B5EF4-FFF2-40B4-BE49-F238E27FC236}">
                      <a16:creationId xmlns="" xmlns:a16="http://schemas.microsoft.com/office/drawing/2014/main" id="{FB037301-B3FC-4604-9132-5B6F227116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2" y="3096"/>
                  <a:ext cx="70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ru-RU" sz="1350">
                    <a:solidFill>
                      <a:srgbClr val="505050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74789" name="Rectangle 40">
                <a:extLst>
                  <a:ext uri="{FF2B5EF4-FFF2-40B4-BE49-F238E27FC236}">
                    <a16:creationId xmlns="" xmlns:a16="http://schemas.microsoft.com/office/drawing/2014/main" id="{EB1280BD-BF39-45B0-B8CD-DB038F2615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1635" y="4442452"/>
                <a:ext cx="138831" cy="322920"/>
              </a:xfrm>
              <a:prstGeom prst="rect">
                <a:avLst/>
              </a:prstGeom>
              <a:solidFill>
                <a:srgbClr val="C0C0C0"/>
              </a:solidFill>
              <a:ln w="25400" algn="ctr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tIns="27000" bIns="27000" anchor="ctr">
                <a:spAutoFit/>
              </a:bodyPr>
              <a:lstStyle>
                <a:lvl1pPr>
                  <a:spcBef>
                    <a:spcPts val="675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●"/>
                  <a:defRPr sz="11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ts val="175"/>
                  </a:spcBef>
                  <a:buFont typeface="Arial" panose="020B0604020202020204" pitchFamily="34" charset="0"/>
                  <a:buChar char="–"/>
                  <a:defRPr sz="1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buFont typeface="Arial" panose="020B0604020202020204" pitchFamily="34" charset="0"/>
                  <a:buChar char="–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685800">
                  <a:spcBef>
                    <a:spcPct val="0"/>
                  </a:spcBef>
                  <a:buClrTx/>
                  <a:buSzTx/>
                  <a:buNone/>
                  <a:defRPr/>
                </a:pPr>
                <a:endParaRPr lang="ru-RU" altLang="ru-RU" sz="105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4790" name="Line 61">
                <a:extLst>
                  <a:ext uri="{FF2B5EF4-FFF2-40B4-BE49-F238E27FC236}">
                    <a16:creationId xmlns="" xmlns:a16="http://schemas.microsoft.com/office/drawing/2014/main" id="{B0560FFD-9547-48C5-872B-CC1DB1C8E0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7574" y="3747581"/>
                <a:ext cx="860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ru-RU" sz="1350">
                  <a:solidFill>
                    <a:srgbClr val="505050"/>
                  </a:solidFill>
                  <a:latin typeface="Calibri"/>
                </a:endParaRPr>
              </a:p>
            </p:txBody>
          </p:sp>
          <p:sp>
            <p:nvSpPr>
              <p:cNvPr id="74791" name="Line 61">
                <a:extLst>
                  <a:ext uri="{FF2B5EF4-FFF2-40B4-BE49-F238E27FC236}">
                    <a16:creationId xmlns="" xmlns:a16="http://schemas.microsoft.com/office/drawing/2014/main" id="{23766FE7-D74F-4EC4-A4FD-6232C90941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7574" y="3451069"/>
                <a:ext cx="860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ru-RU" sz="1350">
                  <a:solidFill>
                    <a:srgbClr val="505050"/>
                  </a:solidFill>
                  <a:latin typeface="Calibri"/>
                </a:endParaRPr>
              </a:p>
            </p:txBody>
          </p:sp>
          <p:sp>
            <p:nvSpPr>
              <p:cNvPr id="74792" name="Line 61">
                <a:extLst>
                  <a:ext uri="{FF2B5EF4-FFF2-40B4-BE49-F238E27FC236}">
                    <a16:creationId xmlns="" xmlns:a16="http://schemas.microsoft.com/office/drawing/2014/main" id="{29F7C67D-9026-4489-9EE8-E31EC2701C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7574" y="3242324"/>
                <a:ext cx="860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ru-RU" sz="1350">
                  <a:solidFill>
                    <a:srgbClr val="505050"/>
                  </a:solidFill>
                  <a:latin typeface="Calibri"/>
                </a:endParaRPr>
              </a:p>
            </p:txBody>
          </p:sp>
          <p:sp>
            <p:nvSpPr>
              <p:cNvPr id="74793" name="Line 61">
                <a:extLst>
                  <a:ext uri="{FF2B5EF4-FFF2-40B4-BE49-F238E27FC236}">
                    <a16:creationId xmlns="" xmlns:a16="http://schemas.microsoft.com/office/drawing/2014/main" id="{B9E079CE-8C04-4D7C-9CF2-53FF63CA7F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7574" y="3073904"/>
                <a:ext cx="860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ru-RU" sz="1350">
                  <a:solidFill>
                    <a:srgbClr val="505050"/>
                  </a:solidFill>
                  <a:latin typeface="Calibri"/>
                </a:endParaRPr>
              </a:p>
            </p:txBody>
          </p:sp>
          <p:sp>
            <p:nvSpPr>
              <p:cNvPr id="74794" name="Line 61">
                <a:extLst>
                  <a:ext uri="{FF2B5EF4-FFF2-40B4-BE49-F238E27FC236}">
                    <a16:creationId xmlns="" xmlns:a16="http://schemas.microsoft.com/office/drawing/2014/main" id="{24A62B15-9BDE-44B4-964B-C1F64BB708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7574" y="2907857"/>
                <a:ext cx="860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ru-RU" sz="1350">
                  <a:solidFill>
                    <a:srgbClr val="505050"/>
                  </a:solidFill>
                  <a:latin typeface="Calibri"/>
                </a:endParaRPr>
              </a:p>
            </p:txBody>
          </p:sp>
          <p:sp>
            <p:nvSpPr>
              <p:cNvPr id="74795" name="Line 61">
                <a:extLst>
                  <a:ext uri="{FF2B5EF4-FFF2-40B4-BE49-F238E27FC236}">
                    <a16:creationId xmlns="" xmlns:a16="http://schemas.microsoft.com/office/drawing/2014/main" id="{1B6C396C-C635-4E57-BF27-CEC2089433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7574" y="2770275"/>
                <a:ext cx="860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ru-RU" sz="1350">
                  <a:solidFill>
                    <a:srgbClr val="505050"/>
                  </a:solidFill>
                  <a:latin typeface="Calibri"/>
                </a:endParaRPr>
              </a:p>
            </p:txBody>
          </p:sp>
          <p:sp>
            <p:nvSpPr>
              <p:cNvPr id="74796" name="Line 61">
                <a:extLst>
                  <a:ext uri="{FF2B5EF4-FFF2-40B4-BE49-F238E27FC236}">
                    <a16:creationId xmlns="" xmlns:a16="http://schemas.microsoft.com/office/drawing/2014/main" id="{1767D506-4B7A-4ECE-8F6A-1F0CC74856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7574" y="2618460"/>
                <a:ext cx="860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ru-RU" sz="1350">
                  <a:solidFill>
                    <a:srgbClr val="505050"/>
                  </a:solidFill>
                  <a:latin typeface="Calibri"/>
                </a:endParaRPr>
              </a:p>
            </p:txBody>
          </p:sp>
          <p:sp>
            <p:nvSpPr>
              <p:cNvPr id="74797" name="Line 61">
                <a:extLst>
                  <a:ext uri="{FF2B5EF4-FFF2-40B4-BE49-F238E27FC236}">
                    <a16:creationId xmlns="" xmlns:a16="http://schemas.microsoft.com/office/drawing/2014/main" id="{99350F77-AF4F-4D94-8137-64CC183B81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7574" y="2523576"/>
                <a:ext cx="860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ru-RU" sz="1350">
                  <a:solidFill>
                    <a:srgbClr val="505050"/>
                  </a:solidFill>
                  <a:latin typeface="Calibri"/>
                </a:endParaRPr>
              </a:p>
            </p:txBody>
          </p:sp>
          <p:grpSp>
            <p:nvGrpSpPr>
              <p:cNvPr id="31789" name="Group 49"/>
              <p:cNvGrpSpPr>
                <a:grpSpLocks/>
              </p:cNvGrpSpPr>
              <p:nvPr/>
            </p:nvGrpSpPr>
            <p:grpSpPr bwMode="auto">
              <a:xfrm>
                <a:off x="1982788" y="2946400"/>
                <a:ext cx="120650" cy="1066800"/>
                <a:chOff x="1408" y="2908"/>
                <a:chExt cx="76" cy="192"/>
              </a:xfrm>
            </p:grpSpPr>
            <p:sp>
              <p:nvSpPr>
                <p:cNvPr id="74853" name="Line 50">
                  <a:extLst>
                    <a:ext uri="{FF2B5EF4-FFF2-40B4-BE49-F238E27FC236}">
                      <a16:creationId xmlns="" xmlns:a16="http://schemas.microsoft.com/office/drawing/2014/main" id="{D51C6675-F10D-4FBD-9813-B70AC7DE38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7" y="2908"/>
                  <a:ext cx="0" cy="192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ru-RU" sz="1350">
                    <a:solidFill>
                      <a:srgbClr val="505050"/>
                    </a:solidFill>
                    <a:latin typeface="Calibri"/>
                  </a:endParaRPr>
                </a:p>
              </p:txBody>
            </p:sp>
            <p:sp>
              <p:nvSpPr>
                <p:cNvPr id="74854" name="Line 51">
                  <a:extLst>
                    <a:ext uri="{FF2B5EF4-FFF2-40B4-BE49-F238E27FC236}">
                      <a16:creationId xmlns="" xmlns:a16="http://schemas.microsoft.com/office/drawing/2014/main" id="{77E25CBA-8FEC-4216-ADE9-7E326F0937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1" y="2908"/>
                  <a:ext cx="76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ru-RU" sz="1350">
                    <a:solidFill>
                      <a:srgbClr val="505050"/>
                    </a:solidFill>
                    <a:latin typeface="Calibri"/>
                  </a:endParaRPr>
                </a:p>
              </p:txBody>
            </p:sp>
            <p:sp>
              <p:nvSpPr>
                <p:cNvPr id="74855" name="Line 52">
                  <a:extLst>
                    <a:ext uri="{FF2B5EF4-FFF2-40B4-BE49-F238E27FC236}">
                      <a16:creationId xmlns="" xmlns:a16="http://schemas.microsoft.com/office/drawing/2014/main" id="{55EE3B34-4F03-43F7-8DAF-4003872EFA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1" y="3096"/>
                  <a:ext cx="76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ru-RU" sz="1350">
                    <a:solidFill>
                      <a:srgbClr val="505050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74799" name="Rectangle 53">
                <a:extLst>
                  <a:ext uri="{FF2B5EF4-FFF2-40B4-BE49-F238E27FC236}">
                    <a16:creationId xmlns="" xmlns:a16="http://schemas.microsoft.com/office/drawing/2014/main" id="{AF6DA7CE-27F1-4569-A051-A8EF6C04BC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8421" y="3302656"/>
                <a:ext cx="138831" cy="322920"/>
              </a:xfrm>
              <a:prstGeom prst="rect">
                <a:avLst/>
              </a:prstGeom>
              <a:solidFill>
                <a:srgbClr val="FF9900"/>
              </a:solidFill>
              <a:ln w="25400" algn="ctr">
                <a:solidFill>
                  <a:srgbClr val="C87700"/>
                </a:solidFill>
                <a:miter lim="800000"/>
                <a:headEnd/>
                <a:tailEnd/>
              </a:ln>
            </p:spPr>
            <p:txBody>
              <a:bodyPr tIns="27000" bIns="27000" anchor="ctr">
                <a:spAutoFit/>
              </a:bodyPr>
              <a:lstStyle>
                <a:lvl1pPr>
                  <a:spcBef>
                    <a:spcPts val="675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●"/>
                  <a:defRPr sz="11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ts val="175"/>
                  </a:spcBef>
                  <a:buFont typeface="Arial" panose="020B0604020202020204" pitchFamily="34" charset="0"/>
                  <a:buChar char="–"/>
                  <a:defRPr sz="1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buFont typeface="Arial" panose="020B0604020202020204" pitchFamily="34" charset="0"/>
                  <a:buChar char="–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685800">
                  <a:spcBef>
                    <a:spcPct val="0"/>
                  </a:spcBef>
                  <a:buClrTx/>
                  <a:buSzTx/>
                  <a:buNone/>
                  <a:defRPr/>
                </a:pPr>
                <a:endParaRPr lang="ru-RU" altLang="ru-RU" sz="1050" b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31791" name="Group 54"/>
              <p:cNvGrpSpPr>
                <a:grpSpLocks/>
              </p:cNvGrpSpPr>
              <p:nvPr/>
            </p:nvGrpSpPr>
            <p:grpSpPr bwMode="auto">
              <a:xfrm>
                <a:off x="2890838" y="3327400"/>
                <a:ext cx="120650" cy="819150"/>
                <a:chOff x="1408" y="2908"/>
                <a:chExt cx="76" cy="192"/>
              </a:xfrm>
            </p:grpSpPr>
            <p:sp>
              <p:nvSpPr>
                <p:cNvPr id="74850" name="Line 55">
                  <a:extLst>
                    <a:ext uri="{FF2B5EF4-FFF2-40B4-BE49-F238E27FC236}">
                      <a16:creationId xmlns="" xmlns:a16="http://schemas.microsoft.com/office/drawing/2014/main" id="{25EAA344-CDF7-4D26-94E3-9C7BA94133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55" y="2908"/>
                  <a:ext cx="0" cy="192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ru-RU" sz="1350">
                    <a:solidFill>
                      <a:srgbClr val="505050"/>
                    </a:solidFill>
                    <a:latin typeface="Calibri"/>
                  </a:endParaRPr>
                </a:p>
              </p:txBody>
            </p:sp>
            <p:sp>
              <p:nvSpPr>
                <p:cNvPr id="74851" name="Line 56">
                  <a:extLst>
                    <a:ext uri="{FF2B5EF4-FFF2-40B4-BE49-F238E27FC236}">
                      <a16:creationId xmlns="" xmlns:a16="http://schemas.microsoft.com/office/drawing/2014/main" id="{AF5696B6-1F85-456D-A790-83A70380DB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08" y="2908"/>
                  <a:ext cx="80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ru-RU" sz="1350">
                    <a:solidFill>
                      <a:srgbClr val="505050"/>
                    </a:solidFill>
                    <a:latin typeface="Calibri"/>
                  </a:endParaRPr>
                </a:p>
              </p:txBody>
            </p:sp>
            <p:sp>
              <p:nvSpPr>
                <p:cNvPr id="74852" name="Line 57">
                  <a:extLst>
                    <a:ext uri="{FF2B5EF4-FFF2-40B4-BE49-F238E27FC236}">
                      <a16:creationId xmlns="" xmlns:a16="http://schemas.microsoft.com/office/drawing/2014/main" id="{3F6DB26C-8335-4206-97E7-40F614DEEB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08" y="3096"/>
                  <a:ext cx="80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ru-RU" sz="1350">
                    <a:solidFill>
                      <a:srgbClr val="505050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74801" name="Rectangle 58">
                <a:extLst>
                  <a:ext uri="{FF2B5EF4-FFF2-40B4-BE49-F238E27FC236}">
                    <a16:creationId xmlns="" xmlns:a16="http://schemas.microsoft.com/office/drawing/2014/main" id="{6ADA4205-03C1-46EC-B1E3-8A0D6A0FEC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3752" y="3558843"/>
                <a:ext cx="138830" cy="322920"/>
              </a:xfrm>
              <a:prstGeom prst="rect">
                <a:avLst/>
              </a:prstGeom>
              <a:solidFill>
                <a:srgbClr val="FF9900"/>
              </a:solidFill>
              <a:ln w="25400" algn="ctr">
                <a:solidFill>
                  <a:srgbClr val="C87700"/>
                </a:solidFill>
                <a:miter lim="800000"/>
                <a:headEnd/>
                <a:tailEnd/>
              </a:ln>
            </p:spPr>
            <p:txBody>
              <a:bodyPr tIns="27000" bIns="27000" anchor="ctr">
                <a:spAutoFit/>
              </a:bodyPr>
              <a:lstStyle>
                <a:lvl1pPr>
                  <a:spcBef>
                    <a:spcPts val="675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●"/>
                  <a:defRPr sz="11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ts val="175"/>
                  </a:spcBef>
                  <a:buFont typeface="Arial" panose="020B0604020202020204" pitchFamily="34" charset="0"/>
                  <a:buChar char="–"/>
                  <a:defRPr sz="1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buFont typeface="Arial" panose="020B0604020202020204" pitchFamily="34" charset="0"/>
                  <a:buChar char="–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685800">
                  <a:spcBef>
                    <a:spcPct val="0"/>
                  </a:spcBef>
                  <a:buClrTx/>
                  <a:buSzTx/>
                  <a:buNone/>
                  <a:defRPr/>
                </a:pPr>
                <a:endParaRPr lang="ru-RU" altLang="ru-RU" sz="1050" b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31793" name="Group 59"/>
              <p:cNvGrpSpPr>
                <a:grpSpLocks/>
              </p:cNvGrpSpPr>
              <p:nvPr/>
            </p:nvGrpSpPr>
            <p:grpSpPr bwMode="auto">
              <a:xfrm>
                <a:off x="3748088" y="3660775"/>
                <a:ext cx="120650" cy="685800"/>
                <a:chOff x="1408" y="2908"/>
                <a:chExt cx="76" cy="192"/>
              </a:xfrm>
            </p:grpSpPr>
            <p:sp>
              <p:nvSpPr>
                <p:cNvPr id="74847" name="Line 60">
                  <a:extLst>
                    <a:ext uri="{FF2B5EF4-FFF2-40B4-BE49-F238E27FC236}">
                      <a16:creationId xmlns="" xmlns:a16="http://schemas.microsoft.com/office/drawing/2014/main" id="{62079962-31C5-4A70-8FB7-EECFE25C46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6" y="2908"/>
                  <a:ext cx="0" cy="204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ru-RU" sz="1350">
                    <a:solidFill>
                      <a:srgbClr val="505050"/>
                    </a:solidFill>
                    <a:latin typeface="Calibri"/>
                  </a:endParaRPr>
                </a:p>
              </p:txBody>
            </p:sp>
            <p:sp>
              <p:nvSpPr>
                <p:cNvPr id="74848" name="Line 61">
                  <a:extLst>
                    <a:ext uri="{FF2B5EF4-FFF2-40B4-BE49-F238E27FC236}">
                      <a16:creationId xmlns="" xmlns:a16="http://schemas.microsoft.com/office/drawing/2014/main" id="{FBB41B31-0077-4118-898A-F6452C4823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08" y="2908"/>
                  <a:ext cx="80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ru-RU" sz="1350">
                    <a:solidFill>
                      <a:srgbClr val="505050"/>
                    </a:solidFill>
                    <a:latin typeface="Calibri"/>
                  </a:endParaRPr>
                </a:p>
              </p:txBody>
            </p:sp>
            <p:sp>
              <p:nvSpPr>
                <p:cNvPr id="74849" name="Line 62">
                  <a:extLst>
                    <a:ext uri="{FF2B5EF4-FFF2-40B4-BE49-F238E27FC236}">
                      <a16:creationId xmlns="" xmlns:a16="http://schemas.microsoft.com/office/drawing/2014/main" id="{1ADB83CF-A78A-4CCC-827B-E38D7EEE3A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08" y="3096"/>
                  <a:ext cx="80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ru-RU" sz="1350">
                    <a:solidFill>
                      <a:srgbClr val="505050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74803" name="Rectangle 63">
                <a:extLst>
                  <a:ext uri="{FF2B5EF4-FFF2-40B4-BE49-F238E27FC236}">
                    <a16:creationId xmlns="" xmlns:a16="http://schemas.microsoft.com/office/drawing/2014/main" id="{5650BEBC-4254-4BCA-82C3-2D0640C7FD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2153" y="3822145"/>
                <a:ext cx="140786" cy="322920"/>
              </a:xfrm>
              <a:prstGeom prst="rect">
                <a:avLst/>
              </a:prstGeom>
              <a:solidFill>
                <a:srgbClr val="FF9900"/>
              </a:solidFill>
              <a:ln w="25400" algn="ctr">
                <a:solidFill>
                  <a:srgbClr val="C87700"/>
                </a:solidFill>
                <a:miter lim="800000"/>
                <a:headEnd/>
                <a:tailEnd/>
              </a:ln>
            </p:spPr>
            <p:txBody>
              <a:bodyPr tIns="27000" bIns="27000" anchor="ctr">
                <a:spAutoFit/>
              </a:bodyPr>
              <a:lstStyle>
                <a:lvl1pPr>
                  <a:spcBef>
                    <a:spcPts val="675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●"/>
                  <a:defRPr sz="11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ts val="175"/>
                  </a:spcBef>
                  <a:buFont typeface="Arial" panose="020B0604020202020204" pitchFamily="34" charset="0"/>
                  <a:buChar char="–"/>
                  <a:defRPr sz="1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buFont typeface="Arial" panose="020B0604020202020204" pitchFamily="34" charset="0"/>
                  <a:buChar char="–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685800">
                  <a:spcBef>
                    <a:spcPct val="0"/>
                  </a:spcBef>
                  <a:buClrTx/>
                  <a:buSzTx/>
                  <a:buNone/>
                  <a:defRPr/>
                </a:pPr>
                <a:endParaRPr lang="ru-RU" altLang="ru-RU" sz="1050" b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31795" name="Group 64"/>
              <p:cNvGrpSpPr>
                <a:grpSpLocks/>
              </p:cNvGrpSpPr>
              <p:nvPr/>
            </p:nvGrpSpPr>
            <p:grpSpPr bwMode="auto">
              <a:xfrm>
                <a:off x="4005263" y="4537075"/>
                <a:ext cx="120650" cy="219075"/>
                <a:chOff x="1408" y="2908"/>
                <a:chExt cx="76" cy="192"/>
              </a:xfrm>
            </p:grpSpPr>
            <p:sp>
              <p:nvSpPr>
                <p:cNvPr id="74844" name="Line 65">
                  <a:extLst>
                    <a:ext uri="{FF2B5EF4-FFF2-40B4-BE49-F238E27FC236}">
                      <a16:creationId xmlns="" xmlns:a16="http://schemas.microsoft.com/office/drawing/2014/main" id="{8BDCACB6-9E7E-4F05-8E5B-8E90425973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9" y="2908"/>
                  <a:ext cx="0" cy="191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ru-RU" sz="1350">
                    <a:solidFill>
                      <a:srgbClr val="505050"/>
                    </a:solidFill>
                    <a:latin typeface="Calibri"/>
                  </a:endParaRPr>
                </a:p>
              </p:txBody>
            </p:sp>
            <p:sp>
              <p:nvSpPr>
                <p:cNvPr id="74845" name="Line 66">
                  <a:extLst>
                    <a:ext uri="{FF2B5EF4-FFF2-40B4-BE49-F238E27FC236}">
                      <a16:creationId xmlns="" xmlns:a16="http://schemas.microsoft.com/office/drawing/2014/main" id="{E65C0AE0-B803-46CF-AA26-EEAB87D910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7" y="2908"/>
                  <a:ext cx="70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ru-RU" sz="1350">
                    <a:solidFill>
                      <a:srgbClr val="505050"/>
                    </a:solidFill>
                    <a:latin typeface="Calibri"/>
                  </a:endParaRPr>
                </a:p>
              </p:txBody>
            </p:sp>
            <p:sp>
              <p:nvSpPr>
                <p:cNvPr id="74846" name="Line 67">
                  <a:extLst>
                    <a:ext uri="{FF2B5EF4-FFF2-40B4-BE49-F238E27FC236}">
                      <a16:creationId xmlns="" xmlns:a16="http://schemas.microsoft.com/office/drawing/2014/main" id="{DA925EA1-88DC-4D8B-B985-5C202750F4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7" y="3095"/>
                  <a:ext cx="70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ru-RU" sz="1350">
                    <a:solidFill>
                      <a:srgbClr val="505050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74805" name="Rectangle 68">
                <a:extLst>
                  <a:ext uri="{FF2B5EF4-FFF2-40B4-BE49-F238E27FC236}">
                    <a16:creationId xmlns="" xmlns:a16="http://schemas.microsoft.com/office/drawing/2014/main" id="{3D15284C-8610-4E32-B8CF-4D79ABD400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8305" y="4514800"/>
                <a:ext cx="138830" cy="322920"/>
              </a:xfrm>
              <a:prstGeom prst="rect">
                <a:avLst/>
              </a:prstGeom>
              <a:solidFill>
                <a:srgbClr val="C0C0C0"/>
              </a:solidFill>
              <a:ln w="25400" algn="ctr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tIns="27000" bIns="27000" anchor="ctr">
                <a:spAutoFit/>
              </a:bodyPr>
              <a:lstStyle>
                <a:lvl1pPr>
                  <a:spcBef>
                    <a:spcPts val="675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●"/>
                  <a:defRPr sz="11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ts val="175"/>
                  </a:spcBef>
                  <a:buFont typeface="Arial" panose="020B0604020202020204" pitchFamily="34" charset="0"/>
                  <a:buChar char="–"/>
                  <a:defRPr sz="1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buFont typeface="Arial" panose="020B0604020202020204" pitchFamily="34" charset="0"/>
                  <a:buChar char="–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685800">
                  <a:spcBef>
                    <a:spcPct val="0"/>
                  </a:spcBef>
                  <a:buClrTx/>
                  <a:buSzTx/>
                  <a:buNone/>
                  <a:defRPr/>
                </a:pPr>
                <a:endParaRPr lang="ru-RU" altLang="ru-RU" sz="1050" b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31797" name="Group 69"/>
              <p:cNvGrpSpPr>
                <a:grpSpLocks/>
              </p:cNvGrpSpPr>
              <p:nvPr/>
            </p:nvGrpSpPr>
            <p:grpSpPr bwMode="auto">
              <a:xfrm>
                <a:off x="4879975" y="4637088"/>
                <a:ext cx="120650" cy="152400"/>
                <a:chOff x="1408" y="2908"/>
                <a:chExt cx="76" cy="192"/>
              </a:xfrm>
            </p:grpSpPr>
            <p:sp>
              <p:nvSpPr>
                <p:cNvPr id="74841" name="Line 70">
                  <a:extLst>
                    <a:ext uri="{FF2B5EF4-FFF2-40B4-BE49-F238E27FC236}">
                      <a16:creationId xmlns="" xmlns:a16="http://schemas.microsoft.com/office/drawing/2014/main" id="{6223DB95-B656-4F69-BA61-C220B8E927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52" y="2908"/>
                  <a:ext cx="0" cy="191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ru-RU" sz="1350">
                    <a:solidFill>
                      <a:srgbClr val="505050"/>
                    </a:solidFill>
                    <a:latin typeface="Calibri"/>
                  </a:endParaRPr>
                </a:p>
              </p:txBody>
            </p:sp>
            <p:sp>
              <p:nvSpPr>
                <p:cNvPr id="74842" name="Line 71">
                  <a:extLst>
                    <a:ext uri="{FF2B5EF4-FFF2-40B4-BE49-F238E27FC236}">
                      <a16:creationId xmlns="" xmlns:a16="http://schemas.microsoft.com/office/drawing/2014/main" id="{1A6021A4-7C00-42E0-A7A9-7A151630EA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08" y="2908"/>
                  <a:ext cx="80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ru-RU" sz="1350">
                    <a:solidFill>
                      <a:srgbClr val="505050"/>
                    </a:solidFill>
                    <a:latin typeface="Calibri"/>
                  </a:endParaRPr>
                </a:p>
              </p:txBody>
            </p:sp>
            <p:sp>
              <p:nvSpPr>
                <p:cNvPr id="74843" name="Line 72">
                  <a:extLst>
                    <a:ext uri="{FF2B5EF4-FFF2-40B4-BE49-F238E27FC236}">
                      <a16:creationId xmlns="" xmlns:a16="http://schemas.microsoft.com/office/drawing/2014/main" id="{609AFA2D-2B40-4B3B-84EF-91CD3FC566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08" y="3096"/>
                  <a:ext cx="80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ru-RU" sz="1350">
                    <a:solidFill>
                      <a:srgbClr val="505050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74807" name="Rectangle 73">
                <a:extLst>
                  <a:ext uri="{FF2B5EF4-FFF2-40B4-BE49-F238E27FC236}">
                    <a16:creationId xmlns="" xmlns:a16="http://schemas.microsoft.com/office/drawing/2014/main" id="{218669A2-73D9-4F7D-8487-D3AE8AD007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72348" y="4548009"/>
                <a:ext cx="138831" cy="322920"/>
              </a:xfrm>
              <a:prstGeom prst="rect">
                <a:avLst/>
              </a:prstGeom>
              <a:solidFill>
                <a:srgbClr val="C0C0C0"/>
              </a:solidFill>
              <a:ln w="25400" algn="ctr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tIns="27000" bIns="27000" anchor="ctr">
                <a:spAutoFit/>
              </a:bodyPr>
              <a:lstStyle>
                <a:lvl1pPr>
                  <a:spcBef>
                    <a:spcPts val="675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●"/>
                  <a:defRPr sz="11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ts val="175"/>
                  </a:spcBef>
                  <a:buFont typeface="Arial" panose="020B0604020202020204" pitchFamily="34" charset="0"/>
                  <a:buChar char="–"/>
                  <a:defRPr sz="1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buFont typeface="Arial" panose="020B0604020202020204" pitchFamily="34" charset="0"/>
                  <a:buChar char="–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685800">
                  <a:spcBef>
                    <a:spcPct val="0"/>
                  </a:spcBef>
                  <a:buClrTx/>
                  <a:buSzTx/>
                  <a:buNone/>
                  <a:defRPr/>
                </a:pPr>
                <a:endParaRPr lang="ru-RU" altLang="ru-RU" sz="1050" b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31799" name="Group 74"/>
              <p:cNvGrpSpPr>
                <a:grpSpLocks/>
              </p:cNvGrpSpPr>
              <p:nvPr/>
            </p:nvGrpSpPr>
            <p:grpSpPr bwMode="auto">
              <a:xfrm>
                <a:off x="4603750" y="3984625"/>
                <a:ext cx="120650" cy="504825"/>
                <a:chOff x="1408" y="2908"/>
                <a:chExt cx="76" cy="192"/>
              </a:xfrm>
            </p:grpSpPr>
            <p:sp>
              <p:nvSpPr>
                <p:cNvPr id="74838" name="Line 75">
                  <a:extLst>
                    <a:ext uri="{FF2B5EF4-FFF2-40B4-BE49-F238E27FC236}">
                      <a16:creationId xmlns="" xmlns:a16="http://schemas.microsoft.com/office/drawing/2014/main" id="{111163E5-F785-42F3-9C3F-6365165D6C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9" y="2908"/>
                  <a:ext cx="0" cy="192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ru-RU" sz="1350">
                    <a:solidFill>
                      <a:srgbClr val="505050"/>
                    </a:solidFill>
                    <a:latin typeface="Calibri"/>
                  </a:endParaRPr>
                </a:p>
              </p:txBody>
            </p:sp>
            <p:sp>
              <p:nvSpPr>
                <p:cNvPr id="74839" name="Line 76">
                  <a:extLst>
                    <a:ext uri="{FF2B5EF4-FFF2-40B4-BE49-F238E27FC236}">
                      <a16:creationId xmlns="" xmlns:a16="http://schemas.microsoft.com/office/drawing/2014/main" id="{282FC2B6-262F-4D07-9239-4C92673A78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2" y="2908"/>
                  <a:ext cx="70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ru-RU" sz="1350">
                    <a:solidFill>
                      <a:srgbClr val="505050"/>
                    </a:solidFill>
                    <a:latin typeface="Calibri"/>
                  </a:endParaRPr>
                </a:p>
              </p:txBody>
            </p:sp>
            <p:sp>
              <p:nvSpPr>
                <p:cNvPr id="74840" name="Line 77">
                  <a:extLst>
                    <a:ext uri="{FF2B5EF4-FFF2-40B4-BE49-F238E27FC236}">
                      <a16:creationId xmlns="" xmlns:a16="http://schemas.microsoft.com/office/drawing/2014/main" id="{7AB3C98A-D859-4446-9BDF-E5F408C782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2" y="3098"/>
                  <a:ext cx="70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ru-RU" sz="1350">
                    <a:solidFill>
                      <a:srgbClr val="505050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74809" name="Rectangle 78">
                <a:extLst>
                  <a:ext uri="{FF2B5EF4-FFF2-40B4-BE49-F238E27FC236}">
                    <a16:creationId xmlns="" xmlns:a16="http://schemas.microsoft.com/office/drawing/2014/main" id="{39F6BDF7-E64C-4337-9B7D-EB22299BC1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6644" y="4092565"/>
                <a:ext cx="138830" cy="322920"/>
              </a:xfrm>
              <a:prstGeom prst="rect">
                <a:avLst/>
              </a:prstGeom>
              <a:solidFill>
                <a:srgbClr val="FF9900"/>
              </a:solidFill>
              <a:ln w="25400" algn="ctr">
                <a:solidFill>
                  <a:srgbClr val="C87700"/>
                </a:solidFill>
                <a:miter lim="800000"/>
                <a:headEnd/>
                <a:tailEnd/>
              </a:ln>
            </p:spPr>
            <p:txBody>
              <a:bodyPr tIns="27000" bIns="27000" anchor="ctr">
                <a:spAutoFit/>
              </a:bodyPr>
              <a:lstStyle>
                <a:lvl1pPr>
                  <a:spcBef>
                    <a:spcPts val="675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●"/>
                  <a:defRPr sz="11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ts val="175"/>
                  </a:spcBef>
                  <a:buFont typeface="Arial" panose="020B0604020202020204" pitchFamily="34" charset="0"/>
                  <a:buChar char="–"/>
                  <a:defRPr sz="1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buFont typeface="Arial" panose="020B0604020202020204" pitchFamily="34" charset="0"/>
                  <a:buChar char="–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685800">
                  <a:spcBef>
                    <a:spcPct val="0"/>
                  </a:spcBef>
                  <a:buClrTx/>
                  <a:buSzTx/>
                  <a:buNone/>
                  <a:defRPr/>
                </a:pPr>
                <a:endParaRPr lang="ru-RU" altLang="ru-RU" sz="105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4810" name="Rectangle 79">
                <a:extLst>
                  <a:ext uri="{FF2B5EF4-FFF2-40B4-BE49-F238E27FC236}">
                    <a16:creationId xmlns="" xmlns:a16="http://schemas.microsoft.com/office/drawing/2014/main" id="{9631AF8F-C73B-4272-BFFE-AB9D6FA749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4215" y="4628660"/>
                <a:ext cx="140786" cy="322920"/>
              </a:xfrm>
              <a:prstGeom prst="rect">
                <a:avLst/>
              </a:prstGeom>
              <a:solidFill>
                <a:srgbClr val="C0C0C0"/>
              </a:solidFill>
              <a:ln w="25400" algn="ctr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tIns="27000" bIns="27000" anchor="ctr">
                <a:spAutoFit/>
              </a:bodyPr>
              <a:lstStyle>
                <a:lvl1pPr>
                  <a:spcBef>
                    <a:spcPts val="675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●"/>
                  <a:defRPr sz="11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ts val="175"/>
                  </a:spcBef>
                  <a:buFont typeface="Arial" panose="020B0604020202020204" pitchFamily="34" charset="0"/>
                  <a:buChar char="–"/>
                  <a:defRPr sz="1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buFont typeface="Arial" panose="020B0604020202020204" pitchFamily="34" charset="0"/>
                  <a:buChar char="–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685800">
                  <a:spcBef>
                    <a:spcPct val="0"/>
                  </a:spcBef>
                  <a:buClrTx/>
                  <a:buSzTx/>
                  <a:buNone/>
                  <a:defRPr/>
                </a:pPr>
                <a:endParaRPr lang="ru-RU" altLang="ru-RU" sz="1050" b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31802" name="Group 80"/>
              <p:cNvGrpSpPr>
                <a:grpSpLocks/>
              </p:cNvGrpSpPr>
              <p:nvPr/>
            </p:nvGrpSpPr>
            <p:grpSpPr bwMode="auto">
              <a:xfrm>
                <a:off x="5454650" y="4356100"/>
                <a:ext cx="120650" cy="381000"/>
                <a:chOff x="1408" y="2908"/>
                <a:chExt cx="76" cy="192"/>
              </a:xfrm>
            </p:grpSpPr>
            <p:sp>
              <p:nvSpPr>
                <p:cNvPr id="74835" name="Line 81">
                  <a:extLst>
                    <a:ext uri="{FF2B5EF4-FFF2-40B4-BE49-F238E27FC236}">
                      <a16:creationId xmlns="" xmlns:a16="http://schemas.microsoft.com/office/drawing/2014/main" id="{B2D58443-266B-440F-AD79-FEE76244B8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9" y="2912"/>
                  <a:ext cx="0" cy="188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ru-RU" sz="1350">
                    <a:solidFill>
                      <a:srgbClr val="505050"/>
                    </a:solidFill>
                    <a:latin typeface="Calibri"/>
                  </a:endParaRPr>
                </a:p>
              </p:txBody>
            </p:sp>
            <p:sp>
              <p:nvSpPr>
                <p:cNvPr id="74836" name="Line 82">
                  <a:extLst>
                    <a:ext uri="{FF2B5EF4-FFF2-40B4-BE49-F238E27FC236}">
                      <a16:creationId xmlns="" xmlns:a16="http://schemas.microsoft.com/office/drawing/2014/main" id="{9AC92B45-1BAB-4F7F-8F7F-063FE9934C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1" y="2912"/>
                  <a:ext cx="71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ru-RU" sz="1350">
                    <a:solidFill>
                      <a:srgbClr val="505050"/>
                    </a:solidFill>
                    <a:latin typeface="Calibri"/>
                  </a:endParaRPr>
                </a:p>
              </p:txBody>
            </p:sp>
            <p:sp>
              <p:nvSpPr>
                <p:cNvPr id="74837" name="Line 83">
                  <a:extLst>
                    <a:ext uri="{FF2B5EF4-FFF2-40B4-BE49-F238E27FC236}">
                      <a16:creationId xmlns="" xmlns:a16="http://schemas.microsoft.com/office/drawing/2014/main" id="{CF071BCA-C746-46B8-A5F2-4C728D9166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1" y="3096"/>
                  <a:ext cx="71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ru-RU" sz="1350">
                    <a:solidFill>
                      <a:srgbClr val="505050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74812" name="Rectangle 84">
                <a:extLst>
                  <a:ext uri="{FF2B5EF4-FFF2-40B4-BE49-F238E27FC236}">
                    <a16:creationId xmlns="" xmlns:a16="http://schemas.microsoft.com/office/drawing/2014/main" id="{2711B424-56F5-4065-98FF-482D0C537E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7223" y="4412800"/>
                <a:ext cx="138831" cy="322920"/>
              </a:xfrm>
              <a:prstGeom prst="rect">
                <a:avLst/>
              </a:prstGeom>
              <a:solidFill>
                <a:srgbClr val="FF9900"/>
              </a:solidFill>
              <a:ln w="25400" algn="ctr">
                <a:solidFill>
                  <a:srgbClr val="C87700"/>
                </a:solidFill>
                <a:miter lim="800000"/>
                <a:headEnd/>
                <a:tailEnd/>
              </a:ln>
            </p:spPr>
            <p:txBody>
              <a:bodyPr tIns="27000" bIns="27000" anchor="ctr">
                <a:spAutoFit/>
              </a:bodyPr>
              <a:lstStyle>
                <a:lvl1pPr>
                  <a:spcBef>
                    <a:spcPts val="675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●"/>
                  <a:defRPr sz="11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ts val="175"/>
                  </a:spcBef>
                  <a:buFont typeface="Arial" panose="020B0604020202020204" pitchFamily="34" charset="0"/>
                  <a:buChar char="–"/>
                  <a:defRPr sz="1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buFont typeface="Arial" panose="020B0604020202020204" pitchFamily="34" charset="0"/>
                  <a:buChar char="–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685800">
                  <a:spcBef>
                    <a:spcPct val="0"/>
                  </a:spcBef>
                  <a:buClrTx/>
                  <a:buSzTx/>
                  <a:buNone/>
                  <a:defRPr/>
                </a:pPr>
                <a:endParaRPr lang="ru-RU" altLang="ru-RU" sz="1050" b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31804" name="Group 85"/>
              <p:cNvGrpSpPr>
                <a:grpSpLocks/>
              </p:cNvGrpSpPr>
              <p:nvPr/>
            </p:nvGrpSpPr>
            <p:grpSpPr bwMode="auto">
              <a:xfrm>
                <a:off x="6316663" y="4608513"/>
                <a:ext cx="120650" cy="442912"/>
                <a:chOff x="1408" y="2908"/>
                <a:chExt cx="76" cy="192"/>
              </a:xfrm>
            </p:grpSpPr>
            <p:sp>
              <p:nvSpPr>
                <p:cNvPr id="74832" name="Line 86">
                  <a:extLst>
                    <a:ext uri="{FF2B5EF4-FFF2-40B4-BE49-F238E27FC236}">
                      <a16:creationId xmlns="" xmlns:a16="http://schemas.microsoft.com/office/drawing/2014/main" id="{E967E035-EBF2-4C7B-AB39-ED8049E432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7" y="2908"/>
                  <a:ext cx="0" cy="192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ru-RU" sz="1350">
                    <a:solidFill>
                      <a:srgbClr val="505050"/>
                    </a:solidFill>
                    <a:latin typeface="Calibri"/>
                  </a:endParaRPr>
                </a:p>
              </p:txBody>
            </p:sp>
            <p:sp>
              <p:nvSpPr>
                <p:cNvPr id="74833" name="Line 87">
                  <a:extLst>
                    <a:ext uri="{FF2B5EF4-FFF2-40B4-BE49-F238E27FC236}">
                      <a16:creationId xmlns="" xmlns:a16="http://schemas.microsoft.com/office/drawing/2014/main" id="{651373B9-C7FC-4482-BC37-230CDE33A0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6" y="2908"/>
                  <a:ext cx="68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ru-RU" sz="1350">
                    <a:solidFill>
                      <a:srgbClr val="505050"/>
                    </a:solidFill>
                    <a:latin typeface="Calibri"/>
                  </a:endParaRPr>
                </a:p>
              </p:txBody>
            </p:sp>
            <p:sp>
              <p:nvSpPr>
                <p:cNvPr id="74834" name="Line 88">
                  <a:extLst>
                    <a:ext uri="{FF2B5EF4-FFF2-40B4-BE49-F238E27FC236}">
                      <a16:creationId xmlns="" xmlns:a16="http://schemas.microsoft.com/office/drawing/2014/main" id="{9AEFEA7B-8651-41D1-8938-7FE5326134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6" y="3096"/>
                  <a:ext cx="68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ru-RU" sz="1350">
                    <a:solidFill>
                      <a:srgbClr val="505050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74814" name="Rectangle 89">
                <a:extLst>
                  <a:ext uri="{FF2B5EF4-FFF2-40B4-BE49-F238E27FC236}">
                    <a16:creationId xmlns="" xmlns:a16="http://schemas.microsoft.com/office/drawing/2014/main" id="{381744DF-03A1-402A-95CD-898B7EFDF1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9536" y="4678475"/>
                <a:ext cx="138830" cy="322920"/>
              </a:xfrm>
              <a:prstGeom prst="rect">
                <a:avLst/>
              </a:prstGeom>
              <a:solidFill>
                <a:srgbClr val="FF9900"/>
              </a:solidFill>
              <a:ln w="25400" algn="ctr">
                <a:solidFill>
                  <a:srgbClr val="C87700"/>
                </a:solidFill>
                <a:miter lim="800000"/>
                <a:headEnd/>
                <a:tailEnd/>
              </a:ln>
            </p:spPr>
            <p:txBody>
              <a:bodyPr tIns="27000" bIns="27000" anchor="ctr">
                <a:spAutoFit/>
              </a:bodyPr>
              <a:lstStyle>
                <a:lvl1pPr>
                  <a:spcBef>
                    <a:spcPts val="675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●"/>
                  <a:defRPr sz="11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ts val="175"/>
                  </a:spcBef>
                  <a:buFont typeface="Arial" panose="020B0604020202020204" pitchFamily="34" charset="0"/>
                  <a:buChar char="–"/>
                  <a:defRPr sz="1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buFont typeface="Arial" panose="020B0604020202020204" pitchFamily="34" charset="0"/>
                  <a:buChar char="–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685800">
                  <a:spcBef>
                    <a:spcPct val="0"/>
                  </a:spcBef>
                  <a:buClrTx/>
                  <a:buSzTx/>
                  <a:buNone/>
                  <a:defRPr/>
                </a:pPr>
                <a:endParaRPr lang="ru-RU" altLang="ru-RU" sz="1050" b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31806" name="Group 90"/>
              <p:cNvGrpSpPr>
                <a:grpSpLocks/>
              </p:cNvGrpSpPr>
              <p:nvPr/>
            </p:nvGrpSpPr>
            <p:grpSpPr bwMode="auto">
              <a:xfrm>
                <a:off x="6607175" y="4770438"/>
                <a:ext cx="120650" cy="147637"/>
                <a:chOff x="1408" y="2908"/>
                <a:chExt cx="76" cy="192"/>
              </a:xfrm>
            </p:grpSpPr>
            <p:sp>
              <p:nvSpPr>
                <p:cNvPr id="74829" name="Line 91">
                  <a:extLst>
                    <a:ext uri="{FF2B5EF4-FFF2-40B4-BE49-F238E27FC236}">
                      <a16:creationId xmlns="" xmlns:a16="http://schemas.microsoft.com/office/drawing/2014/main" id="{13FF9292-B9B7-411A-8360-1782CE03B7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7" y="2907"/>
                  <a:ext cx="0" cy="194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ru-RU" sz="1350">
                    <a:solidFill>
                      <a:srgbClr val="505050"/>
                    </a:solidFill>
                    <a:latin typeface="Calibri"/>
                  </a:endParaRPr>
                </a:p>
              </p:txBody>
            </p:sp>
            <p:sp>
              <p:nvSpPr>
                <p:cNvPr id="74830" name="Line 92">
                  <a:extLst>
                    <a:ext uri="{FF2B5EF4-FFF2-40B4-BE49-F238E27FC236}">
                      <a16:creationId xmlns="" xmlns:a16="http://schemas.microsoft.com/office/drawing/2014/main" id="{ECEB3714-0CB5-476C-B7D9-2B1E927880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0" y="2907"/>
                  <a:ext cx="71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ru-RU" sz="1350">
                    <a:solidFill>
                      <a:srgbClr val="505050"/>
                    </a:solidFill>
                    <a:latin typeface="Calibri"/>
                  </a:endParaRPr>
                </a:p>
              </p:txBody>
            </p:sp>
            <p:sp>
              <p:nvSpPr>
                <p:cNvPr id="74831" name="Line 93">
                  <a:extLst>
                    <a:ext uri="{FF2B5EF4-FFF2-40B4-BE49-F238E27FC236}">
                      <a16:creationId xmlns="" xmlns:a16="http://schemas.microsoft.com/office/drawing/2014/main" id="{2673B1E7-A8C0-48CD-A5CE-7C8ABE5EE4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0" y="3133"/>
                  <a:ext cx="71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ru-RU" sz="1350">
                    <a:solidFill>
                      <a:srgbClr val="505050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74816" name="Rectangle 94">
                <a:extLst>
                  <a:ext uri="{FF2B5EF4-FFF2-40B4-BE49-F238E27FC236}">
                    <a16:creationId xmlns="" xmlns:a16="http://schemas.microsoft.com/office/drawing/2014/main" id="{A37FD109-22A8-40F0-8226-C7AFD3449A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96972" y="4676103"/>
                <a:ext cx="142742" cy="322920"/>
              </a:xfrm>
              <a:prstGeom prst="rect">
                <a:avLst/>
              </a:prstGeom>
              <a:solidFill>
                <a:srgbClr val="C0C0C0"/>
              </a:solidFill>
              <a:ln w="25400" algn="ctr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tIns="27000" bIns="27000" anchor="ctr">
                <a:spAutoFit/>
              </a:bodyPr>
              <a:lstStyle>
                <a:lvl1pPr>
                  <a:spcBef>
                    <a:spcPts val="675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●"/>
                  <a:defRPr sz="11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ts val="175"/>
                  </a:spcBef>
                  <a:buFont typeface="Arial" panose="020B0604020202020204" pitchFamily="34" charset="0"/>
                  <a:buChar char="–"/>
                  <a:defRPr sz="1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buFont typeface="Arial" panose="020B0604020202020204" pitchFamily="34" charset="0"/>
                  <a:buChar char="–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685800">
                  <a:spcBef>
                    <a:spcPct val="0"/>
                  </a:spcBef>
                  <a:buClrTx/>
                  <a:buSzTx/>
                  <a:buNone/>
                  <a:defRPr/>
                </a:pPr>
                <a:endParaRPr lang="ru-RU" altLang="ru-RU" sz="1050" b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31808" name="Group 95"/>
              <p:cNvGrpSpPr>
                <a:grpSpLocks/>
              </p:cNvGrpSpPr>
              <p:nvPr/>
            </p:nvGrpSpPr>
            <p:grpSpPr bwMode="auto">
              <a:xfrm>
                <a:off x="7162800" y="4765675"/>
                <a:ext cx="120650" cy="666750"/>
                <a:chOff x="1408" y="2908"/>
                <a:chExt cx="76" cy="192"/>
              </a:xfrm>
            </p:grpSpPr>
            <p:sp>
              <p:nvSpPr>
                <p:cNvPr id="74826" name="Line 96">
                  <a:extLst>
                    <a:ext uri="{FF2B5EF4-FFF2-40B4-BE49-F238E27FC236}">
                      <a16:creationId xmlns="" xmlns:a16="http://schemas.microsoft.com/office/drawing/2014/main" id="{73B63C77-C572-4B45-BDC5-2FB12EC7FC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8" y="2908"/>
                  <a:ext cx="0" cy="192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ru-RU" sz="1350">
                    <a:solidFill>
                      <a:srgbClr val="505050"/>
                    </a:solidFill>
                    <a:latin typeface="Calibri"/>
                  </a:endParaRPr>
                </a:p>
              </p:txBody>
            </p:sp>
            <p:sp>
              <p:nvSpPr>
                <p:cNvPr id="74827" name="Line 97">
                  <a:extLst>
                    <a:ext uri="{FF2B5EF4-FFF2-40B4-BE49-F238E27FC236}">
                      <a16:creationId xmlns="" xmlns:a16="http://schemas.microsoft.com/office/drawing/2014/main" id="{41E4FEEE-371A-4CBC-B5B7-55CD07B5AE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08" y="2908"/>
                  <a:ext cx="80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ru-RU" sz="1350">
                    <a:solidFill>
                      <a:srgbClr val="505050"/>
                    </a:solidFill>
                    <a:latin typeface="Calibri"/>
                  </a:endParaRPr>
                </a:p>
              </p:txBody>
            </p:sp>
            <p:sp>
              <p:nvSpPr>
                <p:cNvPr id="74828" name="Line 98">
                  <a:extLst>
                    <a:ext uri="{FF2B5EF4-FFF2-40B4-BE49-F238E27FC236}">
                      <a16:creationId xmlns="" xmlns:a16="http://schemas.microsoft.com/office/drawing/2014/main" id="{B12A64BC-95FD-41CD-A1B7-ECC36FE644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08" y="3096"/>
                  <a:ext cx="80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ru-RU" sz="1350">
                    <a:solidFill>
                      <a:srgbClr val="505050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74818" name="Rectangle 99">
                <a:extLst>
                  <a:ext uri="{FF2B5EF4-FFF2-40B4-BE49-F238E27FC236}">
                    <a16:creationId xmlns="" xmlns:a16="http://schemas.microsoft.com/office/drawing/2014/main" id="{E00308FA-932E-4543-A0D2-096C653696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54250" y="4937034"/>
                <a:ext cx="138830" cy="322920"/>
              </a:xfrm>
              <a:prstGeom prst="rect">
                <a:avLst/>
              </a:prstGeom>
              <a:solidFill>
                <a:srgbClr val="FF9900"/>
              </a:solidFill>
              <a:ln w="25400" algn="ctr">
                <a:solidFill>
                  <a:srgbClr val="C87700"/>
                </a:solidFill>
                <a:miter lim="800000"/>
                <a:headEnd/>
                <a:tailEnd/>
              </a:ln>
            </p:spPr>
            <p:txBody>
              <a:bodyPr tIns="27000" bIns="27000" anchor="ctr">
                <a:spAutoFit/>
              </a:bodyPr>
              <a:lstStyle>
                <a:lvl1pPr>
                  <a:spcBef>
                    <a:spcPts val="675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●"/>
                  <a:defRPr sz="11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ts val="175"/>
                  </a:spcBef>
                  <a:buFont typeface="Arial" panose="020B0604020202020204" pitchFamily="34" charset="0"/>
                  <a:buChar char="–"/>
                  <a:defRPr sz="1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buFont typeface="Arial" panose="020B0604020202020204" pitchFamily="34" charset="0"/>
                  <a:buChar char="–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685800">
                  <a:spcBef>
                    <a:spcPct val="0"/>
                  </a:spcBef>
                  <a:buClrTx/>
                  <a:buSzTx/>
                  <a:buNone/>
                  <a:defRPr/>
                </a:pPr>
                <a:endParaRPr lang="ru-RU" altLang="ru-RU" sz="1050" b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31810" name="Group 100"/>
              <p:cNvGrpSpPr>
                <a:grpSpLocks/>
              </p:cNvGrpSpPr>
              <p:nvPr/>
            </p:nvGrpSpPr>
            <p:grpSpPr bwMode="auto">
              <a:xfrm>
                <a:off x="7481888" y="4813300"/>
                <a:ext cx="120650" cy="180975"/>
                <a:chOff x="1408" y="2908"/>
                <a:chExt cx="76" cy="192"/>
              </a:xfrm>
            </p:grpSpPr>
            <p:sp>
              <p:nvSpPr>
                <p:cNvPr id="74823" name="Line 101">
                  <a:extLst>
                    <a:ext uri="{FF2B5EF4-FFF2-40B4-BE49-F238E27FC236}">
                      <a16:creationId xmlns="" xmlns:a16="http://schemas.microsoft.com/office/drawing/2014/main" id="{A947BA9E-85AA-4D32-870D-5F34614831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7" y="2907"/>
                  <a:ext cx="0" cy="194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ru-RU" sz="1350">
                    <a:solidFill>
                      <a:srgbClr val="505050"/>
                    </a:solidFill>
                    <a:latin typeface="Calibri"/>
                  </a:endParaRPr>
                </a:p>
              </p:txBody>
            </p:sp>
            <p:sp>
              <p:nvSpPr>
                <p:cNvPr id="74824" name="Line 102">
                  <a:extLst>
                    <a:ext uri="{FF2B5EF4-FFF2-40B4-BE49-F238E27FC236}">
                      <a16:creationId xmlns="" xmlns:a16="http://schemas.microsoft.com/office/drawing/2014/main" id="{2D0E915E-D268-4A28-B3CB-9FA1569A8F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1" y="2907"/>
                  <a:ext cx="67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ru-RU" sz="1350">
                    <a:solidFill>
                      <a:srgbClr val="505050"/>
                    </a:solidFill>
                    <a:latin typeface="Calibri"/>
                  </a:endParaRPr>
                </a:p>
              </p:txBody>
            </p:sp>
            <p:sp>
              <p:nvSpPr>
                <p:cNvPr id="74825" name="Line 103">
                  <a:extLst>
                    <a:ext uri="{FF2B5EF4-FFF2-40B4-BE49-F238E27FC236}">
                      <a16:creationId xmlns="" xmlns:a16="http://schemas.microsoft.com/office/drawing/2014/main" id="{AA5565F5-3CD8-4F3F-8316-25AC1C9BA6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1" y="3096"/>
                  <a:ext cx="67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defRPr/>
                  </a:pPr>
                  <a:endParaRPr lang="ru-RU" sz="1350">
                    <a:solidFill>
                      <a:srgbClr val="505050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74820" name="Rectangle 104">
                <a:extLst>
                  <a:ext uri="{FF2B5EF4-FFF2-40B4-BE49-F238E27FC236}">
                    <a16:creationId xmlns="" xmlns:a16="http://schemas.microsoft.com/office/drawing/2014/main" id="{144B0479-65DE-42F7-B235-9CF280E13B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72972" y="4752010"/>
                <a:ext cx="140786" cy="322920"/>
              </a:xfrm>
              <a:prstGeom prst="rect">
                <a:avLst/>
              </a:prstGeom>
              <a:solidFill>
                <a:srgbClr val="C0C0C0"/>
              </a:solidFill>
              <a:ln w="25400" algn="ctr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tIns="27000" bIns="27000" anchor="ctr">
                <a:spAutoFit/>
              </a:bodyPr>
              <a:lstStyle>
                <a:lvl1pPr>
                  <a:spcBef>
                    <a:spcPts val="675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●"/>
                  <a:defRPr sz="11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ts val="175"/>
                  </a:spcBef>
                  <a:buFont typeface="Arial" panose="020B0604020202020204" pitchFamily="34" charset="0"/>
                  <a:buChar char="–"/>
                  <a:defRPr sz="1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buFont typeface="Arial" panose="020B0604020202020204" pitchFamily="34" charset="0"/>
                  <a:buChar char="–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685800">
                  <a:spcBef>
                    <a:spcPct val="0"/>
                  </a:spcBef>
                  <a:buClrTx/>
                  <a:buSzTx/>
                  <a:buNone/>
                  <a:defRPr/>
                </a:pPr>
                <a:endParaRPr lang="ru-RU" altLang="ru-RU" sz="105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4821" name="Line 61">
                <a:extLst>
                  <a:ext uri="{FF2B5EF4-FFF2-40B4-BE49-F238E27FC236}">
                    <a16:creationId xmlns="" xmlns:a16="http://schemas.microsoft.com/office/drawing/2014/main" id="{3142A888-A597-4394-995A-2D336C4B0D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7574" y="5192193"/>
                <a:ext cx="860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ru-RU" sz="1350">
                  <a:solidFill>
                    <a:srgbClr val="505050"/>
                  </a:solidFill>
                  <a:latin typeface="Calibri"/>
                </a:endParaRPr>
              </a:p>
            </p:txBody>
          </p:sp>
          <p:sp>
            <p:nvSpPr>
              <p:cNvPr id="74822" name="Line 61">
                <a:extLst>
                  <a:ext uri="{FF2B5EF4-FFF2-40B4-BE49-F238E27FC236}">
                    <a16:creationId xmlns="" xmlns:a16="http://schemas.microsoft.com/office/drawing/2014/main" id="{0C4F4729-2F2E-4234-BD3A-1D879A24C5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9529" y="4240979"/>
                <a:ext cx="8799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ru-RU" sz="1350">
                  <a:solidFill>
                    <a:srgbClr val="505050"/>
                  </a:solidFill>
                  <a:latin typeface="Calibri"/>
                </a:endParaRPr>
              </a:p>
            </p:txBody>
          </p:sp>
        </p:grpSp>
      </p:grpSp>
      <p:sp>
        <p:nvSpPr>
          <p:cNvPr id="31751" name="Rectangle 112"/>
          <p:cNvSpPr>
            <a:spLocks noChangeArrowheads="1"/>
          </p:cNvSpPr>
          <p:nvPr/>
        </p:nvSpPr>
        <p:spPr bwMode="auto">
          <a:xfrm>
            <a:off x="3321051" y="3546476"/>
            <a:ext cx="506412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000000"/>
                </a:solidFill>
                <a:cs typeface="Arial" panose="020B0604020202020204" pitchFamily="34" charset="0"/>
              </a:rPr>
              <a:t>Относительный риск развития инфаркта миокарда</a:t>
            </a:r>
            <a:endParaRPr lang="en-US" altLang="ru-RU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1752" name="Rectangle 6"/>
          <p:cNvSpPr>
            <a:spLocks noChangeArrowheads="1"/>
          </p:cNvSpPr>
          <p:nvPr/>
        </p:nvSpPr>
        <p:spPr bwMode="auto">
          <a:xfrm>
            <a:off x="3455034" y="6537051"/>
            <a:ext cx="85502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AutoNum type="arabicPeriod"/>
            </a:pPr>
            <a:r>
              <a:rPr lang="da-DK" altLang="ru-RU" sz="800" dirty="0">
                <a:latin typeface="Courier New" panose="02070309020205020404" pitchFamily="49" charset="0"/>
              </a:rPr>
              <a:t>Gelfand JM et al. JAMA 2006;296:1735–41</a:t>
            </a:r>
            <a:r>
              <a:rPr lang="ru-RU" altLang="ru-RU" sz="800" dirty="0">
                <a:latin typeface="Courier New" panose="02070309020205020404" pitchFamily="49" charset="0"/>
              </a:rPr>
              <a:t>  </a:t>
            </a:r>
            <a:r>
              <a:rPr lang="da-DK" altLang="ru-RU" sz="800" dirty="0">
                <a:latin typeface="Courier New" panose="02070309020205020404" pitchFamily="49" charset="0"/>
              </a:rPr>
              <a:t>2. Ludwig RJ et al. Br J Dermatol 2007;156:271–6</a:t>
            </a:r>
            <a:r>
              <a:rPr lang="ru-RU" altLang="ru-RU" sz="800" dirty="0">
                <a:latin typeface="Courier New" panose="02070309020205020404" pitchFamily="49" charset="0"/>
              </a:rPr>
              <a:t>  </a:t>
            </a:r>
            <a:r>
              <a:rPr lang="fr-FR" altLang="ru-RU" sz="800" dirty="0">
                <a:latin typeface="Courier New" panose="02070309020205020404" pitchFamily="49" charset="0"/>
              </a:rPr>
              <a:t>3. Mallbris L et al. Eur J Epidemiol 2004;19:225–30</a:t>
            </a:r>
            <a:r>
              <a:rPr lang="ru-RU" altLang="ru-RU" sz="800" dirty="0">
                <a:latin typeface="Courier New" panose="02070309020205020404" pitchFamily="49" charset="0"/>
              </a:rPr>
              <a:t> </a:t>
            </a:r>
            <a:r>
              <a:rPr lang="de-DE" altLang="ru-RU" sz="800" dirty="0">
                <a:latin typeface="Courier New" panose="02070309020205020404" pitchFamily="49" charset="0"/>
              </a:rPr>
              <a:t>4. </a:t>
            </a:r>
            <a:r>
              <a:rPr lang="de-DE" altLang="ru-RU" sz="800" dirty="0" err="1">
                <a:latin typeface="Courier New" panose="02070309020205020404" pitchFamily="49" charset="0"/>
              </a:rPr>
              <a:t>Gelfand</a:t>
            </a:r>
            <a:r>
              <a:rPr lang="de-DE" altLang="ru-RU" sz="800" dirty="0">
                <a:latin typeface="Courier New" panose="02070309020205020404" pitchFamily="49" charset="0"/>
              </a:rPr>
              <a:t> JM et al. </a:t>
            </a:r>
            <a:r>
              <a:rPr lang="de-DE" altLang="ru-RU" sz="800" dirty="0" err="1">
                <a:latin typeface="Courier New" panose="02070309020205020404" pitchFamily="49" charset="0"/>
              </a:rPr>
              <a:t>Arch</a:t>
            </a:r>
            <a:r>
              <a:rPr lang="de-DE" altLang="ru-RU" sz="800" dirty="0">
                <a:latin typeface="Courier New" panose="02070309020205020404" pitchFamily="49" charset="0"/>
              </a:rPr>
              <a:t> </a:t>
            </a:r>
            <a:r>
              <a:rPr lang="de-DE" altLang="ru-RU" sz="800" dirty="0" err="1">
                <a:latin typeface="Courier New" panose="02070309020205020404" pitchFamily="49" charset="0"/>
              </a:rPr>
              <a:t>Dermatol</a:t>
            </a:r>
            <a:r>
              <a:rPr lang="de-DE" altLang="ru-RU" sz="800" dirty="0">
                <a:latin typeface="Courier New" panose="02070309020205020404" pitchFamily="49" charset="0"/>
              </a:rPr>
              <a:t> 2007;143:1493–9</a:t>
            </a:r>
            <a:r>
              <a:rPr lang="ru-RU" altLang="ru-RU" sz="800" dirty="0">
                <a:latin typeface="Courier New" panose="02070309020205020404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876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669936" y="3886346"/>
            <a:ext cx="3901285" cy="1664723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69935" y="3201838"/>
            <a:ext cx="5061238" cy="2349234"/>
          </a:xfrm>
          <a:prstGeom prst="round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669935" y="2430532"/>
            <a:ext cx="6343345" cy="3120538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669937" y="1561198"/>
            <a:ext cx="7783455" cy="3989872"/>
          </a:xfrm>
          <a:prstGeom prst="round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86247" y="4655763"/>
            <a:ext cx="2009421" cy="895307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23276" y="4488436"/>
            <a:ext cx="26794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endParaRPr lang="ru-RU" sz="140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457200">
              <a:defRPr/>
            </a:pPr>
            <a:r>
              <a:rPr lang="ru-RU" sz="1400" b="1" dirty="0">
                <a:solidFill>
                  <a:prstClr val="black"/>
                </a:solidFill>
                <a:latin typeface="Calibri" panose="020F0502020204030204"/>
              </a:rPr>
              <a:t>Генетическая предрасположенность;</a:t>
            </a:r>
          </a:p>
          <a:p>
            <a:pPr algn="ctr" defTabSz="457200">
              <a:defRPr/>
            </a:pPr>
            <a:r>
              <a:rPr lang="ru-RU" sz="1400" b="1" dirty="0">
                <a:solidFill>
                  <a:prstClr val="black"/>
                </a:solidFill>
                <a:latin typeface="Calibri" panose="020F0502020204030204"/>
              </a:rPr>
              <a:t>Триггерные факторы</a:t>
            </a:r>
            <a:endParaRPr lang="en-US" sz="1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00125" y="4682415"/>
            <a:ext cx="1836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ru-RU" sz="1600" b="1" dirty="0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</a:rPr>
              <a:t>Субклиническое воспаление</a:t>
            </a:r>
            <a:endParaRPr lang="en-US" sz="1600" b="1" dirty="0">
              <a:solidFill>
                <a:srgbClr val="ED7D31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94708" y="4281377"/>
            <a:ext cx="1130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ru-RU" sz="1600" b="1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</a:rPr>
              <a:t>Ожирение</a:t>
            </a:r>
            <a:endParaRPr lang="en-US" sz="1600" b="1" dirty="0">
              <a:solidFill>
                <a:srgbClr val="ED7D31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38381" y="4004789"/>
            <a:ext cx="29800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ru-RU" sz="1600" b="1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</a:rPr>
              <a:t>Инсулинорезистентность</a:t>
            </a:r>
            <a:endParaRPr lang="en-US" sz="1600" b="1" dirty="0">
              <a:solidFill>
                <a:srgbClr val="ED7D31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34820" y="3785632"/>
            <a:ext cx="1082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ru-RU" sz="1600" b="1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Инфаркт </a:t>
            </a:r>
          </a:p>
          <a:p>
            <a:pPr algn="ctr" defTabSz="457200">
              <a:defRPr/>
            </a:pPr>
            <a:r>
              <a:rPr lang="ru-RU" sz="1600" b="1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миокарда</a:t>
            </a:r>
            <a:endParaRPr lang="en-US" sz="1600" b="1" dirty="0">
              <a:solidFill>
                <a:srgbClr val="70AD47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84286" y="3361690"/>
            <a:ext cx="1410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ru-RU" sz="1600" b="1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Атеросклероз</a:t>
            </a:r>
            <a:endParaRPr lang="en-US" sz="1600" b="1" dirty="0">
              <a:solidFill>
                <a:srgbClr val="70AD47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53923" y="4682415"/>
            <a:ext cx="888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ru-RU" sz="1600" b="1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Инсульт</a:t>
            </a:r>
            <a:endParaRPr lang="en-US" sz="1600" b="1" dirty="0">
              <a:solidFill>
                <a:srgbClr val="70AD47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60885" y="3290967"/>
            <a:ext cx="1703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ru-RU" sz="1600" b="1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Метаболический</a:t>
            </a:r>
          </a:p>
          <a:p>
            <a:pPr algn="ctr" defTabSz="457200">
              <a:defRPr/>
            </a:pPr>
            <a:r>
              <a:rPr lang="ru-RU" sz="1600" b="1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синдром</a:t>
            </a:r>
            <a:endParaRPr lang="en-US" sz="1600" b="1" dirty="0">
              <a:solidFill>
                <a:srgbClr val="70AD47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83555" y="2506475"/>
            <a:ext cx="24236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ru-RU" sz="1600" b="1" dirty="0">
                <a:solidFill>
                  <a:srgbClr val="7030A0"/>
                </a:solidFill>
                <a:latin typeface="Calibri" panose="020F0502020204030204"/>
              </a:rPr>
              <a:t>Тревожно-депрессивные</a:t>
            </a:r>
          </a:p>
          <a:p>
            <a:pPr algn="ctr" defTabSz="457200">
              <a:defRPr/>
            </a:pPr>
            <a:r>
              <a:rPr lang="ru-RU" sz="1600" b="1" dirty="0">
                <a:solidFill>
                  <a:srgbClr val="7030A0"/>
                </a:solidFill>
                <a:latin typeface="Calibri" panose="020F0502020204030204"/>
              </a:rPr>
              <a:t>расстройства</a:t>
            </a:r>
            <a:endParaRPr lang="en-US" sz="1600" b="1" dirty="0"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05052" y="3499541"/>
            <a:ext cx="11343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ru-RU" sz="1600" b="1" dirty="0">
                <a:solidFill>
                  <a:srgbClr val="7030A0"/>
                </a:solidFill>
                <a:latin typeface="Calibri" panose="020F0502020204030204"/>
              </a:rPr>
              <a:t>Депрессия</a:t>
            </a:r>
            <a:endParaRPr lang="en-US" sz="1600" b="1" dirty="0"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56443" y="3911349"/>
            <a:ext cx="14969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ru-RU" sz="1600" b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Социальная </a:t>
            </a:r>
          </a:p>
          <a:p>
            <a:pPr algn="ctr" defTabSz="457200">
              <a:defRPr/>
            </a:pPr>
            <a:r>
              <a:rPr lang="ru-RU" sz="1600" b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стигматизация</a:t>
            </a:r>
            <a:endParaRPr lang="en-US" sz="1600" b="1" dirty="0">
              <a:solidFill>
                <a:srgbClr val="5B9BD5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15770" y="1553781"/>
            <a:ext cx="2631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ru-RU" sz="1600" b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Дополнительные денежные</a:t>
            </a:r>
          </a:p>
          <a:p>
            <a:pPr algn="ctr" defTabSz="457200">
              <a:defRPr/>
            </a:pPr>
            <a:r>
              <a:rPr lang="ru-RU" sz="1600" b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расходы</a:t>
            </a:r>
            <a:endParaRPr lang="en-US" sz="1600" b="1" dirty="0">
              <a:solidFill>
                <a:srgbClr val="5B9BD5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37607" y="2214087"/>
            <a:ext cx="1246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ru-RU" sz="1600" b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Длительная</a:t>
            </a:r>
          </a:p>
          <a:p>
            <a:pPr algn="ctr" defTabSz="457200">
              <a:defRPr/>
            </a:pPr>
            <a:r>
              <a:rPr lang="ru-RU" sz="1600" b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терапия</a:t>
            </a:r>
            <a:endParaRPr lang="en-US" sz="1600" b="1" dirty="0">
              <a:solidFill>
                <a:srgbClr val="5B9BD5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98873" y="1707260"/>
            <a:ext cx="1696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ru-RU" sz="1600" b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Удовлетворение </a:t>
            </a:r>
          </a:p>
          <a:p>
            <a:pPr algn="ctr" defTabSz="457200">
              <a:defRPr/>
            </a:pPr>
            <a:r>
              <a:rPr lang="ru-RU" sz="1600" b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от терапии</a:t>
            </a:r>
            <a:endParaRPr lang="en-US" sz="1600" b="1" dirty="0">
              <a:solidFill>
                <a:srgbClr val="5B9BD5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693041" y="3214146"/>
            <a:ext cx="838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ru-RU" sz="1400" b="1" dirty="0">
                <a:solidFill>
                  <a:srgbClr val="002060"/>
                </a:solidFill>
                <a:latin typeface="Calibri" panose="020F0502020204030204"/>
              </a:rPr>
              <a:t>Курение</a:t>
            </a:r>
            <a:endParaRPr lang="en-US" sz="14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1666681" y="969776"/>
            <a:ext cx="1302192" cy="447846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32319" y="1038617"/>
            <a:ext cx="2325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ru-RU" sz="1400" b="1" dirty="0">
                <a:solidFill>
                  <a:srgbClr val="002060"/>
                </a:solidFill>
                <a:latin typeface="Calibri" panose="020F0502020204030204"/>
              </a:rPr>
              <a:t>Чрезмерное употребление </a:t>
            </a:r>
          </a:p>
          <a:p>
            <a:pPr algn="ctr" defTabSz="457200">
              <a:defRPr/>
            </a:pPr>
            <a:r>
              <a:rPr lang="ru-RU" sz="1400" b="1" dirty="0">
                <a:solidFill>
                  <a:srgbClr val="002060"/>
                </a:solidFill>
                <a:latin typeface="Calibri" panose="020F0502020204030204"/>
              </a:rPr>
              <a:t>алкоголя</a:t>
            </a:r>
            <a:endParaRPr lang="en-US" sz="14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36594" y="1081186"/>
            <a:ext cx="1576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ru-RU" sz="1400" b="1">
                <a:solidFill>
                  <a:srgbClr val="002060"/>
                </a:solidFill>
                <a:latin typeface="Calibri" panose="020F0502020204030204"/>
              </a:rPr>
              <a:t>Профиль питания</a:t>
            </a:r>
            <a:endParaRPr lang="en-US" sz="14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049704" y="1122748"/>
            <a:ext cx="17625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ru-RU" sz="1400" b="1" dirty="0">
                <a:solidFill>
                  <a:srgbClr val="002060"/>
                </a:solidFill>
                <a:latin typeface="Calibri" panose="020F0502020204030204"/>
              </a:rPr>
              <a:t>Низкая приверженность </a:t>
            </a:r>
          </a:p>
          <a:p>
            <a:pPr algn="ctr" defTabSz="457200">
              <a:defRPr/>
            </a:pPr>
            <a:r>
              <a:rPr lang="ru-RU" sz="1400" b="1" dirty="0">
                <a:solidFill>
                  <a:srgbClr val="002060"/>
                </a:solidFill>
                <a:latin typeface="Calibri" panose="020F0502020204030204"/>
              </a:rPr>
              <a:t>терапии</a:t>
            </a:r>
            <a:endParaRPr lang="en-US" sz="14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09620" y="5209834"/>
            <a:ext cx="3185518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ru-RU" sz="1600" dirty="0">
                <a:solidFill>
                  <a:prstClr val="black"/>
                </a:solidFill>
                <a:latin typeface="Calibri" panose="020F0502020204030204"/>
              </a:rPr>
              <a:t>Псориаз и псориатический артрит</a:t>
            </a: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193706" y="218365"/>
            <a:ext cx="6288743" cy="61525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Open Sans"/>
              </a:rPr>
              <a:t>Псориаз и псориатический артрит </a:t>
            </a:r>
            <a:endParaRPr lang="en-US" sz="2800" b="1" baseline="30000" dirty="0">
              <a:solidFill>
                <a:schemeClr val="accent1">
                  <a:lumMod val="75000"/>
                </a:schemeClr>
              </a:solidFill>
              <a:latin typeface="Open Sans"/>
            </a:endParaRPr>
          </a:p>
        </p:txBody>
      </p:sp>
      <p:sp>
        <p:nvSpPr>
          <p:cNvPr id="36" name="Text Placeholder 26"/>
          <p:cNvSpPr txBox="1">
            <a:spLocks/>
          </p:cNvSpPr>
          <p:nvPr/>
        </p:nvSpPr>
        <p:spPr>
          <a:xfrm>
            <a:off x="6905499" y="6512746"/>
            <a:ext cx="5148872" cy="319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lnSpc>
                <a:spcPct val="90000"/>
              </a:lnSpc>
              <a:defRPr/>
            </a:pPr>
            <a:r>
              <a:rPr lang="ru-RU" sz="900" b="1" i="1" dirty="0">
                <a:solidFill>
                  <a:prstClr val="black"/>
                </a:solidFill>
                <a:latin typeface="Roboto"/>
                <a:cs typeface="Arial" charset="0"/>
              </a:rPr>
              <a:t>*ССЗ – сердечно-сосудистые заболевания</a:t>
            </a:r>
          </a:p>
          <a:p>
            <a:pPr marL="228600" indent="-228600" algn="r" defTabSz="914400">
              <a:lnSpc>
                <a:spcPct val="90000"/>
              </a:lnSpc>
              <a:buFontTx/>
              <a:buAutoNum type="arabicPeriod"/>
              <a:defRPr/>
            </a:pPr>
            <a:r>
              <a:rPr lang="en-US" sz="900" b="1" i="1" dirty="0">
                <a:solidFill>
                  <a:prstClr val="black"/>
                </a:solidFill>
                <a:latin typeface="Roboto"/>
                <a:cs typeface="Arial" charset="0"/>
              </a:rPr>
              <a:t>Global report on psoriasis, WHO, 2016</a:t>
            </a:r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1669936" y="5553324"/>
            <a:ext cx="8878367" cy="1733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1669936" y="1081185"/>
            <a:ext cx="7516" cy="446988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/>
        </p:nvSpPr>
        <p:spPr>
          <a:xfrm>
            <a:off x="2263238" y="5556264"/>
            <a:ext cx="1760965" cy="340519"/>
          </a:xfrm>
          <a:prstGeom prst="round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>
            <a:spAutoFit/>
          </a:bodyPr>
          <a:lstStyle/>
          <a:p>
            <a:pPr indent="11113" algn="ctr">
              <a:defRPr/>
            </a:pPr>
            <a:r>
              <a:rPr lang="ru-RU" sz="1400" b="1" kern="0" dirty="0">
                <a:solidFill>
                  <a:srgbClr val="002060"/>
                </a:solidFill>
                <a:latin typeface="Calibri" panose="020F0502020204030204"/>
              </a:rPr>
              <a:t>Кожа</a:t>
            </a:r>
            <a:endParaRPr lang="en-GB" sz="1400" b="1" kern="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810256" y="5500798"/>
            <a:ext cx="1760965" cy="578882"/>
          </a:xfrm>
          <a:prstGeom prst="round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>
            <a:spAutoFit/>
          </a:bodyPr>
          <a:lstStyle/>
          <a:p>
            <a:pPr indent="11113" algn="ctr">
              <a:defRPr/>
            </a:pPr>
            <a:r>
              <a:rPr lang="ru-RU" sz="1400" b="1" kern="0" dirty="0">
                <a:solidFill>
                  <a:srgbClr val="002060"/>
                </a:solidFill>
                <a:latin typeface="Calibri" panose="020F0502020204030204"/>
              </a:rPr>
              <a:t>Системные нарушения</a:t>
            </a:r>
            <a:endParaRPr lang="en-GB" sz="1400" b="1" kern="0" dirty="0">
              <a:solidFill>
                <a:srgbClr val="002060"/>
              </a:solidFill>
              <a:latin typeface="Calibri" panose="020F0502020204030204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3211193" y="6130636"/>
            <a:ext cx="1340067" cy="405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4799348" y="5522344"/>
            <a:ext cx="2623785" cy="340519"/>
          </a:xfrm>
          <a:prstGeom prst="round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>
            <a:spAutoFit/>
          </a:bodyPr>
          <a:lstStyle/>
          <a:p>
            <a:pPr indent="11113" algn="ctr">
              <a:defRPr/>
            </a:pPr>
            <a:r>
              <a:rPr lang="ru-RU" sz="1400" b="1" kern="0" dirty="0">
                <a:solidFill>
                  <a:srgbClr val="002060"/>
                </a:solidFill>
                <a:latin typeface="Calibri" panose="020F0502020204030204"/>
              </a:rPr>
              <a:t>ССЗ</a:t>
            </a:r>
            <a:endParaRPr lang="en-GB" sz="1400" b="1" kern="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3036521" y="6119553"/>
            <a:ext cx="1760965" cy="340519"/>
          </a:xfrm>
          <a:prstGeom prst="round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>
            <a:spAutoFit/>
          </a:bodyPr>
          <a:lstStyle/>
          <a:p>
            <a:pPr indent="11113" algn="ctr">
              <a:defRPr/>
            </a:pPr>
            <a:r>
              <a:rPr lang="ru-RU" sz="1400" b="1" kern="0" dirty="0">
                <a:solidFill>
                  <a:prstClr val="black"/>
                </a:solidFill>
                <a:latin typeface="Calibri" panose="020F0502020204030204"/>
              </a:rPr>
              <a:t>Воспаление</a:t>
            </a:r>
            <a:endParaRPr lang="en-GB" sz="1600" b="1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6059399" y="6119552"/>
            <a:ext cx="8461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/>
          <p:cNvSpPr/>
          <p:nvPr/>
        </p:nvSpPr>
        <p:spPr>
          <a:xfrm>
            <a:off x="5663365" y="6109864"/>
            <a:ext cx="1760965" cy="578882"/>
          </a:xfrm>
          <a:prstGeom prst="round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>
            <a:spAutoFit/>
          </a:bodyPr>
          <a:lstStyle/>
          <a:p>
            <a:pPr indent="11113" algn="ctr">
              <a:defRPr/>
            </a:pPr>
            <a:r>
              <a:rPr lang="ru-RU" sz="1400" b="1" kern="0" dirty="0" smtClean="0">
                <a:solidFill>
                  <a:prstClr val="black"/>
                </a:solidFill>
                <a:latin typeface="Calibri" panose="020F0502020204030204"/>
              </a:rPr>
              <a:t>Коморбидные </a:t>
            </a:r>
            <a:r>
              <a:rPr lang="ru-RU" sz="1400" b="1" kern="0" dirty="0">
                <a:solidFill>
                  <a:prstClr val="black"/>
                </a:solidFill>
                <a:latin typeface="Calibri" panose="020F0502020204030204"/>
              </a:rPr>
              <a:t>заболевания</a:t>
            </a:r>
            <a:endParaRPr lang="en-GB" sz="1400" b="1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5894728" y="5498603"/>
            <a:ext cx="2623785" cy="578882"/>
          </a:xfrm>
          <a:prstGeom prst="round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>
            <a:spAutoFit/>
          </a:bodyPr>
          <a:lstStyle/>
          <a:p>
            <a:pPr indent="11113" algn="ctr">
              <a:defRPr/>
            </a:pPr>
            <a:r>
              <a:rPr lang="ru-RU" sz="1400" b="1" kern="0" dirty="0">
                <a:solidFill>
                  <a:srgbClr val="002060"/>
                </a:solidFill>
                <a:latin typeface="Calibri" panose="020F0502020204030204"/>
              </a:rPr>
              <a:t>Психические </a:t>
            </a:r>
          </a:p>
          <a:p>
            <a:pPr indent="11113" algn="ctr">
              <a:defRPr/>
            </a:pPr>
            <a:r>
              <a:rPr lang="ru-RU" sz="1400" b="1" kern="0" dirty="0">
                <a:solidFill>
                  <a:srgbClr val="002060"/>
                </a:solidFill>
                <a:latin typeface="Calibri" panose="020F0502020204030204"/>
              </a:rPr>
              <a:t>расстройства</a:t>
            </a:r>
            <a:endParaRPr lang="en-GB" sz="1400" b="1" kern="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7123924" y="5498603"/>
            <a:ext cx="2623785" cy="578882"/>
          </a:xfrm>
          <a:prstGeom prst="round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>
            <a:spAutoFit/>
          </a:bodyPr>
          <a:lstStyle/>
          <a:p>
            <a:pPr indent="11113" algn="ctr">
              <a:defRPr/>
            </a:pPr>
            <a:r>
              <a:rPr lang="ru-RU" sz="1400" b="1" kern="0" dirty="0">
                <a:solidFill>
                  <a:srgbClr val="002060"/>
                </a:solidFill>
                <a:latin typeface="Calibri" panose="020F0502020204030204"/>
              </a:rPr>
              <a:t>Качество </a:t>
            </a:r>
          </a:p>
          <a:p>
            <a:pPr indent="11113" algn="ctr">
              <a:defRPr/>
            </a:pPr>
            <a:r>
              <a:rPr lang="ru-RU" sz="1400" b="1" kern="0" dirty="0">
                <a:solidFill>
                  <a:srgbClr val="002060"/>
                </a:solidFill>
                <a:latin typeface="Calibri" panose="020F0502020204030204"/>
              </a:rPr>
              <a:t>жизни</a:t>
            </a:r>
            <a:endParaRPr lang="en-GB" sz="1400" b="1" kern="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7924518" y="6145890"/>
            <a:ext cx="2623785" cy="340519"/>
          </a:xfrm>
          <a:prstGeom prst="round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>
            <a:spAutoFit/>
          </a:bodyPr>
          <a:lstStyle/>
          <a:p>
            <a:pPr indent="11113" algn="ctr">
              <a:defRPr/>
            </a:pPr>
            <a:r>
              <a:rPr lang="ru-RU" sz="1400" b="1" kern="0" dirty="0">
                <a:solidFill>
                  <a:prstClr val="black"/>
                </a:solidFill>
                <a:latin typeface="Calibri" panose="020F0502020204030204"/>
              </a:rPr>
              <a:t>Последствия</a:t>
            </a:r>
            <a:endParaRPr lang="en-GB" sz="1400" b="1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>
            <a:off x="8797084" y="6119552"/>
            <a:ext cx="8461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ounded Rectangle 63"/>
          <p:cNvSpPr/>
          <p:nvPr/>
        </p:nvSpPr>
        <p:spPr>
          <a:xfrm>
            <a:off x="8529072" y="5517754"/>
            <a:ext cx="2623785" cy="578882"/>
          </a:xfrm>
          <a:prstGeom prst="round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>
            <a:spAutoFit/>
          </a:bodyPr>
          <a:lstStyle/>
          <a:p>
            <a:pPr indent="11113" algn="ctr">
              <a:defRPr/>
            </a:pPr>
            <a:r>
              <a:rPr lang="ru-RU" sz="1400" b="1" kern="0" dirty="0">
                <a:solidFill>
                  <a:srgbClr val="002060"/>
                </a:solidFill>
                <a:latin typeface="Calibri" panose="020F0502020204030204"/>
              </a:rPr>
              <a:t>Частота</a:t>
            </a:r>
          </a:p>
          <a:p>
            <a:pPr indent="11113" algn="ctr">
              <a:defRPr/>
            </a:pPr>
            <a:r>
              <a:rPr lang="ru-RU" sz="1400" b="1" kern="0" dirty="0">
                <a:solidFill>
                  <a:srgbClr val="002060"/>
                </a:solidFill>
                <a:latin typeface="Calibri" panose="020F0502020204030204"/>
              </a:rPr>
              <a:t>встречаемости</a:t>
            </a:r>
            <a:endParaRPr lang="en-GB" sz="1400" b="1" kern="0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376419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8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589" y="1589"/>
          <a:ext cx="3175" cy="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89" y="1589"/>
                        <a:ext cx="3175" cy="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="" xmlns:a16="http://schemas.microsoft.com/office/drawing/2014/main" id="{B08BB5D8-9A8A-49BD-8239-86305C0B60F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24000" y="0"/>
            <a:ext cx="211138" cy="211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endParaRPr lang="ru-RU" sz="1867" dirty="0"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16A1C3-8299-42FB-86A9-9F0BADF13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69" y="296864"/>
            <a:ext cx="9635900" cy="7461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Цели терапии псориаза по мнению экспертного сообщества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29549D5-FB62-483C-8655-298879F18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3726" y="1855788"/>
            <a:ext cx="5915025" cy="315912"/>
          </a:xfrm>
        </p:spPr>
        <p:txBody>
          <a:bodyPr>
            <a:normAutofit fontScale="55000" lnSpcReduction="20000"/>
          </a:bodyPr>
          <a:lstStyle/>
          <a:p>
            <a:pPr>
              <a:defRPr/>
            </a:pPr>
            <a:r>
              <a:rPr lang="ru-RU" b="1" dirty="0"/>
              <a:t>Подходы в оптимизации  терапии псориаза  </a:t>
            </a:r>
          </a:p>
        </p:txBody>
      </p:sp>
      <p:pic>
        <p:nvPicPr>
          <p:cNvPr id="45062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169" y="207734"/>
            <a:ext cx="2163762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Diagram 5">
            <a:extLst>
              <a:ext uri="{FF2B5EF4-FFF2-40B4-BE49-F238E27FC236}">
                <a16:creationId xmlns="" xmlns:a16="http://schemas.microsoft.com/office/drawing/2014/main" id="{B40EAADB-BA87-41EA-A854-78703F8519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6706080"/>
              </p:ext>
            </p:extLst>
          </p:nvPr>
        </p:nvGraphicFramePr>
        <p:xfrm>
          <a:off x="944000" y="1154669"/>
          <a:ext cx="10435199" cy="4803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5064" name="TextBox 6"/>
          <p:cNvSpPr txBox="1">
            <a:spLocks noChangeArrowheads="1"/>
          </p:cNvSpPr>
          <p:nvPr/>
        </p:nvSpPr>
        <p:spPr bwMode="auto">
          <a:xfrm>
            <a:off x="193964" y="6416640"/>
            <a:ext cx="1182896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Courier New" panose="02070309020205020404" pitchFamily="49" charset="0"/>
              </a:rPr>
              <a:t>Приведены подходы к оптимизации терапии для пациентов с тяжелым/среднетяжелым псориазом. Адаптировано из </a:t>
            </a:r>
            <a:r>
              <a:rPr lang="en-US" altLang="ru-RU" sz="800" dirty="0" err="1">
                <a:latin typeface="Courier New" panose="02070309020205020404" pitchFamily="49" charset="0"/>
              </a:rPr>
              <a:t>Strober</a:t>
            </a:r>
            <a:r>
              <a:rPr lang="en-US" altLang="ru-RU" sz="800" dirty="0">
                <a:latin typeface="Courier New" panose="02070309020205020404" pitchFamily="49" charset="0"/>
              </a:rPr>
              <a:t> BE</a:t>
            </a:r>
            <a:r>
              <a:rPr lang="ru-RU" altLang="ru-RU" sz="800" dirty="0">
                <a:latin typeface="Courier New" panose="02070309020205020404" pitchFamily="49" charset="0"/>
              </a:rPr>
              <a:t> </a:t>
            </a:r>
            <a:r>
              <a:rPr lang="en-US" altLang="ru-RU" sz="800" dirty="0">
                <a:latin typeface="Courier New" panose="02070309020205020404" pitchFamily="49" charset="0"/>
              </a:rPr>
              <a:t>et al Clinical Goals and Barriers to Effective Psoriasis Care </a:t>
            </a:r>
            <a:r>
              <a:rPr lang="en-US" altLang="ru-RU" sz="800" dirty="0" err="1">
                <a:latin typeface="Courier New" panose="02070309020205020404" pitchFamily="49" charset="0"/>
              </a:rPr>
              <a:t>Dermatol</a:t>
            </a:r>
            <a:r>
              <a:rPr lang="en-US" altLang="ru-RU" sz="800" dirty="0">
                <a:latin typeface="Courier New" panose="02070309020205020404" pitchFamily="49" charset="0"/>
              </a:rPr>
              <a:t> </a:t>
            </a:r>
            <a:r>
              <a:rPr lang="en-US" altLang="ru-RU" sz="800" dirty="0" err="1">
                <a:latin typeface="Courier New" panose="02070309020205020404" pitchFamily="49" charset="0"/>
              </a:rPr>
              <a:t>Ther</a:t>
            </a:r>
            <a:r>
              <a:rPr lang="en-US" altLang="ru-RU" sz="800" dirty="0">
                <a:latin typeface="Courier New" panose="02070309020205020404" pitchFamily="49" charset="0"/>
              </a:rPr>
              <a:t> (</a:t>
            </a:r>
            <a:r>
              <a:rPr lang="en-US" altLang="ru-RU" sz="800" dirty="0" err="1">
                <a:latin typeface="Courier New" panose="02070309020205020404" pitchFamily="49" charset="0"/>
              </a:rPr>
              <a:t>Heidelb</a:t>
            </a:r>
            <a:r>
              <a:rPr lang="en-US" altLang="ru-RU" sz="800" dirty="0">
                <a:latin typeface="Courier New" panose="02070309020205020404" pitchFamily="49" charset="0"/>
              </a:rPr>
              <a:t>). 2019 Mar;9(1):5-18</a:t>
            </a:r>
            <a:endParaRPr lang="ru-RU" altLang="ru-RU" sz="800" dirty="0">
              <a:latin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B286222-2127-492D-957D-BBDF5870CAB9}"/>
              </a:ext>
            </a:extLst>
          </p:cNvPr>
          <p:cNvSpPr txBox="1"/>
          <p:nvPr/>
        </p:nvSpPr>
        <p:spPr>
          <a:xfrm>
            <a:off x="1204768" y="1512600"/>
            <a:ext cx="242888" cy="379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67" dirty="0"/>
              <a:t>1</a:t>
            </a:r>
            <a:endParaRPr lang="ru-RU" sz="1867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2D5E8E6-A000-4361-ABBE-774574DAA6FD}"/>
              </a:ext>
            </a:extLst>
          </p:cNvPr>
          <p:cNvSpPr txBox="1"/>
          <p:nvPr/>
        </p:nvSpPr>
        <p:spPr>
          <a:xfrm>
            <a:off x="1686009" y="2456240"/>
            <a:ext cx="242887" cy="379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67" dirty="0"/>
              <a:t>2</a:t>
            </a:r>
            <a:endParaRPr lang="ru-RU" sz="1867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E4F46F7-AD7F-470D-8E5F-E1A24CC55C1D}"/>
              </a:ext>
            </a:extLst>
          </p:cNvPr>
          <p:cNvSpPr txBox="1"/>
          <p:nvPr/>
        </p:nvSpPr>
        <p:spPr>
          <a:xfrm>
            <a:off x="1807452" y="3321667"/>
            <a:ext cx="242888" cy="379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67" dirty="0"/>
              <a:t>3</a:t>
            </a:r>
            <a:endParaRPr lang="ru-RU" sz="1867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1640923-3ABE-4940-9538-7E3AC6335A1E}"/>
              </a:ext>
            </a:extLst>
          </p:cNvPr>
          <p:cNvSpPr txBox="1"/>
          <p:nvPr/>
        </p:nvSpPr>
        <p:spPr>
          <a:xfrm>
            <a:off x="1686009" y="4293696"/>
            <a:ext cx="242888" cy="379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67" dirty="0"/>
              <a:t>4</a:t>
            </a:r>
            <a:endParaRPr lang="ru-RU" sz="1867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189A863-E454-4DF3-AAF7-16136F78BAC5}"/>
              </a:ext>
            </a:extLst>
          </p:cNvPr>
          <p:cNvSpPr txBox="1"/>
          <p:nvPr/>
        </p:nvSpPr>
        <p:spPr>
          <a:xfrm>
            <a:off x="1204768" y="5191991"/>
            <a:ext cx="242888" cy="381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67" dirty="0"/>
              <a:t>5</a:t>
            </a:r>
            <a:endParaRPr lang="ru-RU" sz="1867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29DC735-9521-436D-B2E8-4A633B7BD27A}"/>
              </a:ext>
            </a:extLst>
          </p:cNvPr>
          <p:cNvSpPr/>
          <p:nvPr/>
        </p:nvSpPr>
        <p:spPr>
          <a:xfrm rot="16200000">
            <a:off x="-119324" y="3061984"/>
            <a:ext cx="1516184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defRPr/>
            </a:pPr>
            <a:r>
              <a:rPr lang="ru-RU" sz="4800" dirty="0">
                <a:ln/>
                <a:solidFill>
                  <a:schemeClr val="accent1">
                    <a:lumMod val="50000"/>
                  </a:schemeClr>
                </a:solidFill>
              </a:rPr>
              <a:t>Цели</a:t>
            </a:r>
          </a:p>
        </p:txBody>
      </p:sp>
    </p:spTree>
    <p:extLst>
      <p:ext uri="{BB962C8B-B14F-4D97-AF65-F5344CB8AC3E}">
        <p14:creationId xmlns:p14="http://schemas.microsoft.com/office/powerpoint/2010/main" val="156350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14291" y="117663"/>
            <a:ext cx="10972800" cy="449008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Первая кафедра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кожных и венерических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болезней (1869 г. Московский университет)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Image2-1 - копия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18398" y="801329"/>
            <a:ext cx="1745217" cy="2363056"/>
          </a:xfrm>
        </p:spPr>
      </p:pic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56845" y="3800676"/>
            <a:ext cx="5893194" cy="3050889"/>
          </a:xfrm>
          <a:ln>
            <a:noFill/>
          </a:ln>
        </p:spPr>
        <p:txBody>
          <a:bodyPr>
            <a:normAutofit/>
          </a:bodyPr>
          <a:lstStyle/>
          <a:p>
            <a:pPr algn="just">
              <a:spcAft>
                <a:spcPts val="600"/>
              </a:spcAft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Профессор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кафедры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1869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1870гг.</a:t>
            </a:r>
          </a:p>
          <a:p>
            <a:pPr algn="just">
              <a:spcAft>
                <a:spcPts val="600"/>
              </a:spcAft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Докторская диссертация «О сравнительном действии хлористого калия и хлористого натрия на животный организм»</a:t>
            </a:r>
          </a:p>
          <a:p>
            <a:pPr algn="just">
              <a:spcAft>
                <a:spcPts val="600"/>
              </a:spcAft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Дал подробное описание распределения нервов и их окончаний в эпителии кожи</a:t>
            </a:r>
          </a:p>
          <a:p>
            <a:pPr algn="just">
              <a:spcAft>
                <a:spcPts val="600"/>
              </a:spcAft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Работы: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 применении каучука к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лечению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кожных болезней»  и  «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Eczema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Syphiliticum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61508" y="3215901"/>
            <a:ext cx="31044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Федор Васильевич 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Подкопаев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1838–1870)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Содержимое 4" descr="IMG_38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69564" y="837516"/>
            <a:ext cx="1440519" cy="237838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443993" y="3215900"/>
            <a:ext cx="38916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Алексей Герасимович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Полотебнов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(1838–1907)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220497" y="3800676"/>
            <a:ext cx="5952287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Заведующий кафедрой 1876г. 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Добивается увеличения количества клинических 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коек,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оснащает клинику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всеми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необходимыми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приборами, организует в клинике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электро- и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водолечение кожных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больных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Организует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музей «пластических слепков» (муляжей)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различных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заболеваний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кожи 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Выступал </a:t>
            </a:r>
            <a:r>
              <a:rPr lang="ru-RU" sz="16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за объединение кафедры дерматологии и </a:t>
            </a:r>
            <a:r>
              <a:rPr lang="ru-RU" sz="1600" dirty="0" smtClean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сифилидологии</a:t>
            </a:r>
            <a:endParaRPr lang="ru-RU" sz="1600" dirty="0">
              <a:solidFill>
                <a:srgbClr val="4F81B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одержимое 3"/>
          <p:cNvSpPr txBox="1">
            <a:spLocks/>
          </p:cNvSpPr>
          <p:nvPr/>
        </p:nvSpPr>
        <p:spPr>
          <a:xfrm>
            <a:off x="6597770" y="7270359"/>
            <a:ext cx="8407153" cy="16227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6104586" y="1197735"/>
            <a:ext cx="0" cy="539624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697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4B010F-5C55-4534-84F9-224CAF26A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95" y="277585"/>
            <a:ext cx="11328400" cy="505505"/>
          </a:xfrm>
        </p:spPr>
        <p:txBody>
          <a:bodyPr>
            <a:noAutofit/>
          </a:bodyPr>
          <a:lstStyle/>
          <a:p>
            <a:r>
              <a:rPr lang="ru-RU" sz="2133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Раннее назначение эффективной терапии может привести к лучшим отдаленным результатам для пациента</a:t>
            </a:r>
            <a:endParaRPr lang="en-US" sz="2133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D9E0AFC-CEBE-4262-A432-A35108216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157" y="2413453"/>
            <a:ext cx="10881089" cy="3806371"/>
          </a:xfrm>
        </p:spPr>
        <p:txBody>
          <a:bodyPr>
            <a:noAutofit/>
          </a:bodyPr>
          <a:lstStyle/>
          <a:p>
            <a:pPr marL="380990" lvl="1" indent="-38099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/>
                </a:solidFill>
              </a:rPr>
              <a:t>ВОЗ</a:t>
            </a:r>
            <a:r>
              <a:rPr lang="ru-RU" dirty="0">
                <a:solidFill>
                  <a:schemeClr val="tx1"/>
                </a:solidFill>
              </a:rPr>
              <a:t> призывает </a:t>
            </a:r>
            <a:r>
              <a:rPr lang="ru-RU" b="1" dirty="0">
                <a:solidFill>
                  <a:schemeClr val="tx1"/>
                </a:solidFill>
              </a:rPr>
              <a:t>рано назначать эффективную терапию псориаза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для </a:t>
            </a:r>
            <a:r>
              <a:rPr lang="ru-RU" b="1" dirty="0" smtClean="0">
                <a:solidFill>
                  <a:schemeClr val="tx1"/>
                </a:solidFill>
              </a:rPr>
              <a:t>предотвращения долгосрочных </a:t>
            </a:r>
            <a:r>
              <a:rPr lang="ru-RU" b="1" dirty="0">
                <a:solidFill>
                  <a:schemeClr val="tx1"/>
                </a:solidFill>
              </a:rPr>
              <a:t>неблагоприятных последствий</a:t>
            </a:r>
            <a:r>
              <a:rPr lang="ru-RU" dirty="0">
                <a:solidFill>
                  <a:schemeClr val="tx1"/>
                </a:solidFill>
              </a:rPr>
              <a:t>, прогрессирования заболевания и усиления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</a:rPr>
              <a:t/>
            </a:r>
            <a:br>
              <a:rPr lang="en-GB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кумулятивного отрицательного воздействия на жизненный потенциал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человека</a:t>
            </a:r>
            <a:r>
              <a:rPr lang="en-US" baseline="30000" dirty="0">
                <a:solidFill>
                  <a:schemeClr val="tx1"/>
                </a:solidFill>
              </a:rPr>
              <a:t>4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380990" lvl="1" indent="-380990">
              <a:spcBef>
                <a:spcPts val="2399"/>
              </a:spcBef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/>
                </a:solidFill>
              </a:rPr>
              <a:t>Ранний контроль </a:t>
            </a:r>
            <a:r>
              <a:rPr lang="ru-RU" dirty="0">
                <a:solidFill>
                  <a:schemeClr val="tx1"/>
                </a:solidFill>
              </a:rPr>
              <a:t>псориатического воспалительного каскада может </a:t>
            </a:r>
            <a:r>
              <a:rPr lang="ru-RU" b="1" dirty="0">
                <a:solidFill>
                  <a:schemeClr val="tx1"/>
                </a:solidFill>
              </a:rPr>
              <a:t>уменьшить риск коморбидностей</a:t>
            </a:r>
            <a:r>
              <a:rPr lang="ru-RU" dirty="0">
                <a:solidFill>
                  <a:schemeClr val="tx1"/>
                </a:solidFill>
              </a:rPr>
              <a:t> (сердечно-сосудистые заболевания</a:t>
            </a:r>
            <a:r>
              <a:rPr lang="en-GB" dirty="0">
                <a:solidFill>
                  <a:schemeClr val="tx1"/>
                </a:solidFill>
              </a:rPr>
              <a:t>, </a:t>
            </a:r>
            <a:r>
              <a:rPr lang="ru-RU" dirty="0">
                <a:solidFill>
                  <a:schemeClr val="tx1"/>
                </a:solidFill>
              </a:rPr>
              <a:t>ожирение и метаболический синдром) и улучшить отдаленные результаты</a:t>
            </a:r>
            <a:r>
              <a:rPr lang="en-GB" baseline="30000" dirty="0">
                <a:solidFill>
                  <a:schemeClr val="tx1"/>
                </a:solidFill>
              </a:rPr>
              <a:t>3,5</a:t>
            </a:r>
            <a:endParaRPr lang="ru-RU" baseline="30000" dirty="0">
              <a:solidFill>
                <a:schemeClr val="tx1"/>
              </a:solidFill>
            </a:endParaRPr>
          </a:p>
          <a:p>
            <a:pPr marL="380990" lvl="1" indent="-380990">
              <a:spcBef>
                <a:spcPts val="2399"/>
              </a:spcBef>
              <a:buFont typeface="Arial" panose="020B0604020202020204" pitchFamily="34" charset="0"/>
              <a:buChar char="•"/>
            </a:pPr>
            <a:endParaRPr lang="en-US" baseline="300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B60F490-9C08-4277-8AD7-C92516DF916B}"/>
              </a:ext>
            </a:extLst>
          </p:cNvPr>
          <p:cNvSpPr txBox="1"/>
          <p:nvPr/>
        </p:nvSpPr>
        <p:spPr>
          <a:xfrm>
            <a:off x="1891468" y="6374756"/>
            <a:ext cx="10300532" cy="677208"/>
          </a:xfrm>
          <a:prstGeom prst="rect">
            <a:avLst/>
          </a:prstGeom>
        </p:spPr>
        <p:txBody>
          <a:bodyPr vert="horz" wrap="square" lIns="383645" tIns="60904" rIns="121807" bIns="335689" rtlCol="0" anchor="b">
            <a:spAutoFit/>
          </a:bodyPr>
          <a:lstStyle>
            <a:defPPr>
              <a:defRPr lang="en-US"/>
            </a:defPPr>
            <a:lvl1pPr algn="l" defTabSz="685800" fontAlgn="auto">
              <a:spcBef>
                <a:spcPts val="200"/>
              </a:spcBef>
              <a:spcAft>
                <a:spcPts val="0"/>
              </a:spcAft>
              <a:defRPr sz="675" b="1">
                <a:solidFill>
                  <a:srgbClr val="000000">
                    <a:lumMod val="95000"/>
                    <a:lumOff val="5000"/>
                  </a:srgbClr>
                </a:solidFill>
                <a:latin typeface="Calibri"/>
              </a:defRPr>
            </a:lvl1pPr>
            <a:lvl2pPr marL="249970" indent="-165471" algn="l" defTabSz="337976" eaLnBrk="1" hangingPunct="1">
              <a:lnSpc>
                <a:spcPct val="100000"/>
              </a:lnSpc>
              <a:spcBef>
                <a:spcPct val="40000"/>
              </a:spcBef>
              <a:buFont typeface="Arial"/>
              <a:buChar char="•"/>
              <a:defRPr sz="1700">
                <a:solidFill>
                  <a:srgbClr val="070605"/>
                </a:solidFill>
                <a:latin typeface="+mn-lt"/>
              </a:defRPr>
            </a:lvl2pPr>
            <a:lvl3pPr marL="553852" indent="-168983" algn="l" defTabSz="337976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Char char="–"/>
              <a:defRPr sz="1600">
                <a:solidFill>
                  <a:srgbClr val="070605"/>
                </a:solidFill>
                <a:latin typeface="+mn-lt"/>
              </a:defRPr>
            </a:lvl3pPr>
            <a:lvl4pPr marL="844879" indent="-168983" algn="l" defTabSz="337976" eaLnBrk="1" hangingPunct="1">
              <a:lnSpc>
                <a:spcPct val="100000"/>
              </a:lnSpc>
              <a:spcBef>
                <a:spcPct val="10000"/>
              </a:spcBef>
              <a:buFont typeface="Arial" charset="0"/>
              <a:buChar char="–"/>
              <a:defRPr sz="1500">
                <a:solidFill>
                  <a:srgbClr val="070605"/>
                </a:solidFill>
                <a:latin typeface="+mn-lt"/>
              </a:defRPr>
            </a:lvl4pPr>
            <a:lvl5pPr marL="1098348" indent="-168983" algn="l" defTabSz="337976" eaLnBrk="1" hangingPunct="1">
              <a:lnSpc>
                <a:spcPct val="100000"/>
              </a:lnSpc>
              <a:spcBef>
                <a:spcPct val="10000"/>
              </a:spcBef>
              <a:buFont typeface="Arial" charset="0"/>
              <a:buChar char="–"/>
              <a:defRPr sz="1500">
                <a:solidFill>
                  <a:srgbClr val="070605"/>
                </a:solidFill>
                <a:latin typeface="+mn-lt"/>
              </a:defRPr>
            </a:lvl5pPr>
            <a:lvl6pPr marL="1436299" indent="-168983" defTabSz="337976" fontAlgn="base">
              <a:spcBef>
                <a:spcPct val="10000"/>
              </a:spcBef>
              <a:spcAft>
                <a:spcPct val="0"/>
              </a:spcAft>
              <a:buFont typeface="Arial" charset="0"/>
              <a:buChar char="–"/>
              <a:defRPr>
                <a:latin typeface="+mn-lt"/>
              </a:defRPr>
            </a:lvl6pPr>
            <a:lvl7pPr marL="1774255" indent="-168983" defTabSz="337976" fontAlgn="base">
              <a:spcBef>
                <a:spcPct val="10000"/>
              </a:spcBef>
              <a:spcAft>
                <a:spcPct val="0"/>
              </a:spcAft>
              <a:buFont typeface="Arial" charset="0"/>
              <a:buChar char="–"/>
              <a:defRPr>
                <a:latin typeface="+mn-lt"/>
              </a:defRPr>
            </a:lvl7pPr>
            <a:lvl8pPr marL="2112204" indent="-168983" defTabSz="337976" fontAlgn="base">
              <a:spcBef>
                <a:spcPct val="10000"/>
              </a:spcBef>
              <a:spcAft>
                <a:spcPct val="0"/>
              </a:spcAft>
              <a:buFont typeface="Arial" charset="0"/>
              <a:buChar char="–"/>
              <a:defRPr>
                <a:latin typeface="+mn-lt"/>
              </a:defRPr>
            </a:lvl8pPr>
            <a:lvl9pPr marL="2450160" indent="-168983" defTabSz="337976" fontAlgn="base">
              <a:spcBef>
                <a:spcPct val="10000"/>
              </a:spcBef>
              <a:spcAft>
                <a:spcPct val="0"/>
              </a:spcAft>
              <a:buFont typeface="Arial" charset="0"/>
              <a:buChar char="–"/>
              <a:defRPr>
                <a:latin typeface="+mn-lt"/>
              </a:defRPr>
            </a:lvl9pPr>
          </a:lstStyle>
          <a:p>
            <a:pPr algn="r" defTabSz="685783">
              <a:defRPr/>
            </a:pPr>
            <a:r>
              <a:rPr lang="en-GB" sz="899" b="0" dirty="0">
                <a:cs typeface="Arial"/>
              </a:rPr>
              <a:t>1. Kimball AB, et al. </a:t>
            </a:r>
            <a:r>
              <a:rPr lang="en-GB" sz="899" b="0" i="1" dirty="0">
                <a:cs typeface="Arial"/>
              </a:rPr>
              <a:t>J </a:t>
            </a:r>
            <a:r>
              <a:rPr lang="en-GB" sz="899" b="0" i="1" dirty="0" err="1">
                <a:cs typeface="Arial"/>
              </a:rPr>
              <a:t>Eur</a:t>
            </a:r>
            <a:r>
              <a:rPr lang="en-GB" sz="899" b="0" i="1" dirty="0">
                <a:cs typeface="Arial"/>
              </a:rPr>
              <a:t> </a:t>
            </a:r>
            <a:r>
              <a:rPr lang="en-GB" sz="899" b="0" i="1" dirty="0" err="1">
                <a:cs typeface="Arial"/>
              </a:rPr>
              <a:t>Acad</a:t>
            </a:r>
            <a:r>
              <a:rPr lang="en-GB" sz="899" b="0" i="1" dirty="0">
                <a:cs typeface="Arial"/>
              </a:rPr>
              <a:t> </a:t>
            </a:r>
            <a:r>
              <a:rPr lang="en-GB" sz="899" b="0" i="1" dirty="0" err="1">
                <a:cs typeface="Arial"/>
              </a:rPr>
              <a:t>Dermatol</a:t>
            </a:r>
            <a:r>
              <a:rPr lang="en-GB" sz="899" b="0" i="1" dirty="0">
                <a:cs typeface="Arial"/>
              </a:rPr>
              <a:t> </a:t>
            </a:r>
            <a:r>
              <a:rPr lang="en-GB" sz="899" b="0" i="1" dirty="0" err="1">
                <a:cs typeface="Arial"/>
              </a:rPr>
              <a:t>Venereon</a:t>
            </a:r>
            <a:r>
              <a:rPr lang="en-GB" sz="899" b="0" i="1" dirty="0">
                <a:cs typeface="Arial"/>
              </a:rPr>
              <a:t> </a:t>
            </a:r>
            <a:r>
              <a:rPr lang="en-GB" sz="899" b="0" dirty="0">
                <a:cs typeface="Arial"/>
              </a:rPr>
              <a:t>2010;24:989–1004; 2. Warren RB, et al. </a:t>
            </a:r>
            <a:r>
              <a:rPr lang="en-GB" sz="899" b="0" i="1" dirty="0">
                <a:cs typeface="Arial"/>
              </a:rPr>
              <a:t>Br J </a:t>
            </a:r>
            <a:r>
              <a:rPr lang="en-GB" sz="899" b="0" i="1" dirty="0" err="1">
                <a:cs typeface="Arial"/>
              </a:rPr>
              <a:t>Dermatol</a:t>
            </a:r>
            <a:r>
              <a:rPr lang="en-GB" sz="899" b="0" i="1" dirty="0">
                <a:cs typeface="Arial"/>
              </a:rPr>
              <a:t> </a:t>
            </a:r>
            <a:r>
              <a:rPr lang="en-GB" sz="899" b="0" dirty="0">
                <a:cs typeface="Arial"/>
              </a:rPr>
              <a:t>2011;16 (</a:t>
            </a:r>
            <a:r>
              <a:rPr lang="en-GB" sz="899" b="0" dirty="0" err="1">
                <a:cs typeface="Arial"/>
              </a:rPr>
              <a:t>Suppl</a:t>
            </a:r>
            <a:r>
              <a:rPr lang="en-GB" sz="899" b="0" dirty="0">
                <a:cs typeface="Arial"/>
              </a:rPr>
              <a:t> 1):1–14; 3. </a:t>
            </a:r>
            <a:r>
              <a:rPr lang="en-GB" sz="899" b="0" dirty="0" err="1">
                <a:cs typeface="Arial"/>
              </a:rPr>
              <a:t>Kerdel</a:t>
            </a:r>
            <a:r>
              <a:rPr lang="en-GB" sz="899" b="0" dirty="0">
                <a:cs typeface="Arial"/>
              </a:rPr>
              <a:t> F and </a:t>
            </a:r>
            <a:r>
              <a:rPr lang="en-GB" sz="899" b="0" dirty="0" err="1">
                <a:cs typeface="Arial"/>
              </a:rPr>
              <a:t>Zaiac</a:t>
            </a:r>
            <a:r>
              <a:rPr lang="en-GB" sz="899" b="0" dirty="0">
                <a:cs typeface="Arial"/>
              </a:rPr>
              <a:t> M. </a:t>
            </a:r>
            <a:r>
              <a:rPr lang="en-GB" sz="899" b="0" i="1" dirty="0" err="1">
                <a:cs typeface="Arial"/>
              </a:rPr>
              <a:t>Dermatol</a:t>
            </a:r>
            <a:r>
              <a:rPr lang="en-GB" sz="899" b="0" i="1" dirty="0">
                <a:cs typeface="Arial"/>
              </a:rPr>
              <a:t> </a:t>
            </a:r>
            <a:r>
              <a:rPr lang="en-GB" sz="899" b="0" i="1" dirty="0" err="1">
                <a:cs typeface="Arial"/>
              </a:rPr>
              <a:t>Ther</a:t>
            </a:r>
            <a:r>
              <a:rPr lang="en-GB" sz="899" b="0" dirty="0">
                <a:cs typeface="Arial"/>
              </a:rPr>
              <a:t> 2015;28:390–403;</a:t>
            </a:r>
            <a:br>
              <a:rPr lang="en-GB" sz="899" b="0" dirty="0">
                <a:cs typeface="Arial"/>
              </a:rPr>
            </a:br>
            <a:r>
              <a:rPr lang="en-GB" sz="899" b="0" dirty="0">
                <a:cs typeface="Arial"/>
              </a:rPr>
              <a:t>4.  WHO. Global report on psoriasis 2016</a:t>
            </a:r>
            <a:r>
              <a:rPr lang="en-GB" sz="899" b="0" dirty="0">
                <a:solidFill>
                  <a:srgbClr val="002060"/>
                </a:solidFill>
                <a:cs typeface="Arial"/>
              </a:rPr>
              <a:t>: </a:t>
            </a:r>
            <a:r>
              <a:rPr lang="en-GB" sz="899" b="0" dirty="0">
                <a:solidFill>
                  <a:srgbClr val="002060"/>
                </a:solidFill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http://apps.who.int/iris/handle/10665/204417</a:t>
            </a:r>
            <a:r>
              <a:rPr lang="en-GB" sz="899" b="0" dirty="0">
                <a:cs typeface="Arial"/>
              </a:rPr>
              <a:t>; 5. </a:t>
            </a:r>
            <a:r>
              <a:rPr lang="en-GB" sz="899" b="0" dirty="0" err="1">
                <a:cs typeface="Arial"/>
              </a:rPr>
              <a:t>Ganzetti</a:t>
            </a:r>
            <a:r>
              <a:rPr lang="en-GB" sz="899" b="0" dirty="0">
                <a:cs typeface="Arial"/>
              </a:rPr>
              <a:t> C, et al. </a:t>
            </a:r>
            <a:r>
              <a:rPr lang="en-GB" sz="899" b="0" i="1" dirty="0">
                <a:cs typeface="Arial"/>
              </a:rPr>
              <a:t>World J </a:t>
            </a:r>
            <a:r>
              <a:rPr lang="en-GB" sz="899" b="0" i="1" dirty="0" err="1">
                <a:cs typeface="Arial"/>
              </a:rPr>
              <a:t>Cardiol</a:t>
            </a:r>
            <a:r>
              <a:rPr lang="en-GB" sz="899" b="0" i="1" dirty="0">
                <a:cs typeface="Arial"/>
              </a:rPr>
              <a:t>. </a:t>
            </a:r>
            <a:r>
              <a:rPr lang="en-GB" sz="899" b="0" dirty="0">
                <a:cs typeface="Arial"/>
              </a:rPr>
              <a:t>2016;8:120–131</a:t>
            </a:r>
          </a:p>
        </p:txBody>
      </p:sp>
      <p:grpSp>
        <p:nvGrpSpPr>
          <p:cNvPr id="173" name="Group 172">
            <a:extLst>
              <a:ext uri="{FF2B5EF4-FFF2-40B4-BE49-F238E27FC236}">
                <a16:creationId xmlns="" xmlns:a16="http://schemas.microsoft.com/office/drawing/2014/main" id="{49485C6C-C2A0-4FCE-98A9-E18F8EF5418E}"/>
              </a:ext>
            </a:extLst>
          </p:cNvPr>
          <p:cNvGrpSpPr/>
          <p:nvPr/>
        </p:nvGrpSpPr>
        <p:grpSpPr>
          <a:xfrm>
            <a:off x="584157" y="1059060"/>
            <a:ext cx="11081072" cy="1200913"/>
            <a:chOff x="395536" y="1474333"/>
            <a:chExt cx="8388932" cy="511628"/>
          </a:xfrm>
        </p:grpSpPr>
        <p:sp>
          <p:nvSpPr>
            <p:cNvPr id="174" name="Rectangle: Rounded Corners 173">
              <a:extLst>
                <a:ext uri="{FF2B5EF4-FFF2-40B4-BE49-F238E27FC236}">
                  <a16:creationId xmlns="" xmlns:a16="http://schemas.microsoft.com/office/drawing/2014/main" id="{B2940600-04F0-400A-9080-15537E1B2B1B}"/>
                </a:ext>
              </a:extLst>
            </p:cNvPr>
            <p:cNvSpPr/>
            <p:nvPr/>
          </p:nvSpPr>
          <p:spPr>
            <a:xfrm>
              <a:off x="395536" y="1474333"/>
              <a:ext cx="8388932" cy="511628"/>
            </a:xfrm>
            <a:prstGeom prst="roundRect">
              <a:avLst>
                <a:gd name="adj" fmla="val 50000"/>
              </a:avLst>
            </a:prstGeom>
            <a:solidFill>
              <a:srgbClr val="7DA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 defTabSz="914377">
                <a:defRPr/>
              </a:pPr>
              <a:endParaRPr lang="en-GB" sz="2399">
                <a:solidFill>
                  <a:srgbClr val="FFFFFF"/>
                </a:solidFill>
                <a:latin typeface="Calibri"/>
                <a:cs typeface="Arial"/>
              </a:endParaRPr>
            </a:p>
          </p:txBody>
        </p:sp>
        <p:sp>
          <p:nvSpPr>
            <p:cNvPr id="175" name="Rectangle: Rounded Corners 174">
              <a:extLst>
                <a:ext uri="{FF2B5EF4-FFF2-40B4-BE49-F238E27FC236}">
                  <a16:creationId xmlns="" xmlns:a16="http://schemas.microsoft.com/office/drawing/2014/main" id="{4761D8FC-3772-488D-8B9D-A10649491BC9}"/>
                </a:ext>
              </a:extLst>
            </p:cNvPr>
            <p:cNvSpPr/>
            <p:nvPr/>
          </p:nvSpPr>
          <p:spPr>
            <a:xfrm>
              <a:off x="709874" y="1492585"/>
              <a:ext cx="7760259" cy="473796"/>
            </a:xfrm>
            <a:prstGeom prst="roundRect">
              <a:avLst>
                <a:gd name="adj" fmla="val 50000"/>
              </a:avLst>
            </a:prstGeom>
            <a:solidFill>
              <a:srgbClr val="C9FF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defTabSz="914377">
                <a:defRPr/>
              </a:pPr>
              <a:r>
                <a:rPr lang="ru-RU" sz="2131" b="1" dirty="0">
                  <a:solidFill>
                    <a:srgbClr val="000000"/>
                  </a:solidFill>
                  <a:latin typeface="Calibri"/>
                  <a:cs typeface="Arial"/>
                </a:rPr>
                <a:t>У пациентов со среднетяжелым и тяжелым псориазом важно достичь раннего контроля над заболеванием для предотвращения </a:t>
              </a:r>
              <a:r>
                <a:rPr lang="en-GB" sz="2131" b="1" dirty="0">
                  <a:solidFill>
                    <a:srgbClr val="000000"/>
                  </a:solidFill>
                  <a:latin typeface="Calibri"/>
                  <a:cs typeface="Arial"/>
                </a:rPr>
                <a:t> </a:t>
              </a:r>
              <a:r>
                <a:rPr lang="ru-RU" sz="2131" b="1" dirty="0">
                  <a:solidFill>
                    <a:srgbClr val="000000"/>
                  </a:solidFill>
                  <a:latin typeface="Calibri"/>
                  <a:cs typeface="Arial"/>
                </a:rPr>
                <a:t>утяжеления бремени псориаза </a:t>
              </a:r>
              <a:r>
                <a:rPr lang="en-GB" sz="2131" b="1" dirty="0">
                  <a:solidFill>
                    <a:srgbClr val="000000"/>
                  </a:solidFill>
                  <a:latin typeface="Calibri"/>
                  <a:cs typeface="Arial"/>
                </a:rPr>
                <a:t> – </a:t>
              </a:r>
              <a:r>
                <a:rPr lang="ru-RU" sz="2131" b="1" dirty="0">
                  <a:solidFill>
                    <a:srgbClr val="000000"/>
                  </a:solidFill>
                  <a:latin typeface="Calibri"/>
                  <a:cs typeface="Arial"/>
                </a:rPr>
                <a:t>соматического</a:t>
              </a:r>
              <a:r>
                <a:rPr lang="en-GB" sz="2131" b="1" dirty="0">
                  <a:solidFill>
                    <a:srgbClr val="000000"/>
                  </a:solidFill>
                  <a:latin typeface="Calibri"/>
                  <a:cs typeface="Arial"/>
                </a:rPr>
                <a:t>, </a:t>
              </a:r>
              <a:r>
                <a:rPr lang="ru-RU" sz="2131" b="1" dirty="0">
                  <a:solidFill>
                    <a:srgbClr val="000000"/>
                  </a:solidFill>
                  <a:latin typeface="Calibri"/>
                  <a:cs typeface="Arial"/>
                </a:rPr>
                <a:t>психологического и социального</a:t>
              </a:r>
              <a:r>
                <a:rPr lang="en-GB" sz="2131" b="1" baseline="30000" dirty="0">
                  <a:solidFill>
                    <a:srgbClr val="000000"/>
                  </a:solidFill>
                  <a:latin typeface="Calibri"/>
                  <a:cs typeface="Arial"/>
                </a:rPr>
                <a:t>1-3</a:t>
              </a: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96692F71-5BCB-401F-B24D-D2261B70223C}"/>
              </a:ext>
            </a:extLst>
          </p:cNvPr>
          <p:cNvCxnSpPr/>
          <p:nvPr/>
        </p:nvCxnSpPr>
        <p:spPr>
          <a:xfrm>
            <a:off x="659395" y="999699"/>
            <a:ext cx="10930597" cy="0"/>
          </a:xfrm>
          <a:prstGeom prst="line">
            <a:avLst/>
          </a:prstGeom>
          <a:noFill/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157759596"/>
      </p:ext>
    </p:extLst>
  </p:cSld>
  <p:clrMapOvr>
    <a:masterClrMapping/>
  </p:clrMapOvr>
  <p:transition spd="slow"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8016C787-97FB-4C71-AB8F-379651502378}"/>
              </a:ext>
            </a:extLst>
          </p:cNvPr>
          <p:cNvCxnSpPr/>
          <p:nvPr/>
        </p:nvCxnSpPr>
        <p:spPr>
          <a:xfrm>
            <a:off x="7176119" y="2725693"/>
            <a:ext cx="0" cy="2880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="" xmlns:a16="http://schemas.microsoft.com/office/drawing/2014/main" id="{B4C1381E-2A38-4D6F-A771-85AB4DD85197}"/>
              </a:ext>
            </a:extLst>
          </p:cNvPr>
          <p:cNvCxnSpPr>
            <a:cxnSpLocks/>
          </p:cNvCxnSpPr>
          <p:nvPr/>
        </p:nvCxnSpPr>
        <p:spPr>
          <a:xfrm flipH="1">
            <a:off x="3336878" y="5144469"/>
            <a:ext cx="34111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="" xmlns:a16="http://schemas.microsoft.com/office/drawing/2014/main" id="{155EFECC-8401-4920-A580-33AC1A941E82}"/>
              </a:ext>
            </a:extLst>
          </p:cNvPr>
          <p:cNvCxnSpPr>
            <a:cxnSpLocks/>
          </p:cNvCxnSpPr>
          <p:nvPr/>
        </p:nvCxnSpPr>
        <p:spPr>
          <a:xfrm>
            <a:off x="6411726" y="5543277"/>
            <a:ext cx="37896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28074" y="147953"/>
            <a:ext cx="11050066" cy="1143000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Алгоритм оптимального ведения пациента с сочетанными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</a:rPr>
              <a:t>иммуновоспалительными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 заболеваниями (псориаз, ПсА, ВЗК)</a:t>
            </a:r>
          </a:p>
        </p:txBody>
      </p:sp>
      <p:sp>
        <p:nvSpPr>
          <p:cNvPr id="8" name="Прямоугольник 3">
            <a:extLst>
              <a:ext uri="{FF2B5EF4-FFF2-40B4-BE49-F238E27FC236}">
                <a16:creationId xmlns="" xmlns:a16="http://schemas.microsoft.com/office/drawing/2014/main" id="{F77CBE8C-1060-44D4-8E48-C1F68F5CCC56}"/>
              </a:ext>
            </a:extLst>
          </p:cNvPr>
          <p:cNvSpPr/>
          <p:nvPr/>
        </p:nvSpPr>
        <p:spPr>
          <a:xfrm>
            <a:off x="175492" y="6550224"/>
            <a:ext cx="119149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700" dirty="0" err="1">
                <a:solidFill>
                  <a:srgbClr val="002060"/>
                </a:solidFill>
                <a:latin typeface="Franklin Gothic Book" panose="020B0503020102020204" pitchFamily="34" charset="0"/>
              </a:rPr>
              <a:t>Абдулганиева</a:t>
            </a:r>
            <a:r>
              <a:rPr lang="ru-RU" sz="700" dirty="0">
                <a:solidFill>
                  <a:srgbClr val="002060"/>
                </a:solidFill>
                <a:latin typeface="Franklin Gothic Book" panose="020B0503020102020204" pitchFamily="34" charset="0"/>
              </a:rPr>
              <a:t> Д.И. и соавторы. Проект междисциплинарных рекомендаций по диагностике, методам оценки степени активности, терапевтической эффективности и применению генно-инженерных биологических препаратов у пациентов с сочетанными </a:t>
            </a:r>
            <a:r>
              <a:rPr lang="ru-RU" sz="700" dirty="0" err="1">
                <a:solidFill>
                  <a:srgbClr val="002060"/>
                </a:solidFill>
                <a:latin typeface="Franklin Gothic Book" panose="020B0503020102020204" pitchFamily="34" charset="0"/>
              </a:rPr>
              <a:t>иммуновоспалительными</a:t>
            </a:r>
            <a:r>
              <a:rPr lang="ru-RU" sz="700" dirty="0">
                <a:solidFill>
                  <a:srgbClr val="002060"/>
                </a:solidFill>
                <a:latin typeface="Franklin Gothic Book" panose="020B0503020102020204" pitchFamily="34" charset="0"/>
              </a:rPr>
              <a:t> заболеваниями (псориаз, псориатический артрит, болезнь Крона). Современная ревматология 2018. 12(3): 4-18</a:t>
            </a:r>
            <a:endParaRPr lang="en-US" sz="700" dirty="0">
              <a:solidFill>
                <a:srgbClr val="00206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4C7B1F7-050A-488D-BBA7-D65112A4AA50}"/>
              </a:ext>
            </a:extLst>
          </p:cNvPr>
          <p:cNvSpPr txBox="1"/>
          <p:nvPr/>
        </p:nvSpPr>
        <p:spPr>
          <a:xfrm>
            <a:off x="2003048" y="6242242"/>
            <a:ext cx="97151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002060"/>
                </a:solidFill>
                <a:latin typeface="Franklin Gothic Book" panose="020B0503020102020204" pitchFamily="34" charset="0"/>
              </a:rPr>
              <a:t>ПсА – псориатический </a:t>
            </a:r>
            <a:r>
              <a:rPr lang="ru-RU" sz="1050" dirty="0" smtClean="0">
                <a:solidFill>
                  <a:srgbClr val="002060"/>
                </a:solidFill>
                <a:latin typeface="Franklin Gothic Book" panose="020B0503020102020204" pitchFamily="34" charset="0"/>
              </a:rPr>
              <a:t>артрит, ССЗ- сердечно-сосудистые заболевания, МС – метаболический синдром, ВЗК </a:t>
            </a:r>
            <a:r>
              <a:rPr lang="ru-RU" sz="1050" dirty="0">
                <a:solidFill>
                  <a:srgbClr val="002060"/>
                </a:solidFill>
                <a:latin typeface="Franklin Gothic Book" panose="020B0503020102020204" pitchFamily="34" charset="0"/>
              </a:rPr>
              <a:t>– воспалительные заболевания кишечника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8F05CF0D-8403-4394-95B1-45C7298A3F18}"/>
              </a:ext>
            </a:extLst>
          </p:cNvPr>
          <p:cNvSpPr/>
          <p:nvPr/>
        </p:nvSpPr>
        <p:spPr>
          <a:xfrm>
            <a:off x="2826532" y="1611613"/>
            <a:ext cx="4781637" cy="4492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Универсальный опросник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46B739D0-59BE-4719-BCC7-464728784FB4}"/>
              </a:ext>
            </a:extLst>
          </p:cNvPr>
          <p:cNvCxnSpPr/>
          <p:nvPr/>
        </p:nvCxnSpPr>
        <p:spPr>
          <a:xfrm>
            <a:off x="3287688" y="2060848"/>
            <a:ext cx="0" cy="2880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88621088-CCD0-4DC2-9611-1040B9DAD4F2}"/>
              </a:ext>
            </a:extLst>
          </p:cNvPr>
          <p:cNvCxnSpPr/>
          <p:nvPr/>
        </p:nvCxnSpPr>
        <p:spPr>
          <a:xfrm>
            <a:off x="7176120" y="2060848"/>
            <a:ext cx="0" cy="2880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6C4CFD48-527D-4CB5-822F-FC52BB164894}"/>
              </a:ext>
            </a:extLst>
          </p:cNvPr>
          <p:cNvCxnSpPr/>
          <p:nvPr/>
        </p:nvCxnSpPr>
        <p:spPr>
          <a:xfrm>
            <a:off x="5238799" y="2060848"/>
            <a:ext cx="0" cy="2880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BE24ACD-3470-4EB1-9DB4-DC3C506C7CA7}"/>
              </a:ext>
            </a:extLst>
          </p:cNvPr>
          <p:cNvSpPr/>
          <p:nvPr/>
        </p:nvSpPr>
        <p:spPr>
          <a:xfrm>
            <a:off x="2385855" y="2318492"/>
            <a:ext cx="1803667" cy="38385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Дерматолог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024D695-BF66-4D26-8B1F-42C6AD709459}"/>
              </a:ext>
            </a:extLst>
          </p:cNvPr>
          <p:cNvSpPr/>
          <p:nvPr/>
        </p:nvSpPr>
        <p:spPr>
          <a:xfrm>
            <a:off x="4390478" y="2348880"/>
            <a:ext cx="1796399" cy="3768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Ревматолог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56AAB3F-16E1-4246-93DA-5B9DC0D4F5B6}"/>
              </a:ext>
            </a:extLst>
          </p:cNvPr>
          <p:cNvSpPr/>
          <p:nvPr/>
        </p:nvSpPr>
        <p:spPr>
          <a:xfrm>
            <a:off x="6387833" y="2332287"/>
            <a:ext cx="1883931" cy="4099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Специалист</a:t>
            </a:r>
            <a:endParaRPr lang="ru-RU" b="1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F05F305C-A38D-473C-8315-F6C9BB403258}"/>
              </a:ext>
            </a:extLst>
          </p:cNvPr>
          <p:cNvSpPr/>
          <p:nvPr/>
        </p:nvSpPr>
        <p:spPr>
          <a:xfrm>
            <a:off x="2385855" y="3009660"/>
            <a:ext cx="5798377" cy="35245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Оценка активности заболевания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655FED8C-835D-49FE-8CFC-3DD9EC93E6A0}"/>
              </a:ext>
            </a:extLst>
          </p:cNvPr>
          <p:cNvCxnSpPr/>
          <p:nvPr/>
        </p:nvCxnSpPr>
        <p:spPr>
          <a:xfrm>
            <a:off x="3287687" y="2725693"/>
            <a:ext cx="0" cy="2880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2BF56D55-371B-41C7-94E3-C399187508B0}"/>
              </a:ext>
            </a:extLst>
          </p:cNvPr>
          <p:cNvCxnSpPr/>
          <p:nvPr/>
        </p:nvCxnSpPr>
        <p:spPr>
          <a:xfrm>
            <a:off x="5238798" y="2725693"/>
            <a:ext cx="0" cy="2880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29B3E4B4-5DA7-48D6-A373-8BF39989CB4F}"/>
              </a:ext>
            </a:extLst>
          </p:cNvPr>
          <p:cNvCxnSpPr/>
          <p:nvPr/>
        </p:nvCxnSpPr>
        <p:spPr>
          <a:xfrm>
            <a:off x="5238798" y="3362115"/>
            <a:ext cx="0" cy="2880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111929A-563F-40FA-BFD1-4C73B4237911}"/>
              </a:ext>
            </a:extLst>
          </p:cNvPr>
          <p:cNvSpPr/>
          <p:nvPr/>
        </p:nvSpPr>
        <p:spPr>
          <a:xfrm>
            <a:off x="2385855" y="3636066"/>
            <a:ext cx="5798377" cy="55968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Лечение (выбор терапии зависит от клинических проявлений и сопутствующих заболеваний)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C8480BC1-E172-43ED-A534-B1407701453F}"/>
              </a:ext>
            </a:extLst>
          </p:cNvPr>
          <p:cNvCxnSpPr/>
          <p:nvPr/>
        </p:nvCxnSpPr>
        <p:spPr>
          <a:xfrm>
            <a:off x="5238798" y="4195749"/>
            <a:ext cx="0" cy="2880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29F650D4-F304-40D5-8483-F5E770DDD310}"/>
              </a:ext>
            </a:extLst>
          </p:cNvPr>
          <p:cNvSpPr/>
          <p:nvPr/>
        </p:nvSpPr>
        <p:spPr>
          <a:xfrm>
            <a:off x="2385855" y="4476223"/>
            <a:ext cx="5798377" cy="35245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Оценка терапии в динамике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="" xmlns:a16="http://schemas.microsoft.com/office/drawing/2014/main" id="{B996EBB8-BED1-410A-932E-8D390F723C83}"/>
              </a:ext>
            </a:extLst>
          </p:cNvPr>
          <p:cNvCxnSpPr/>
          <p:nvPr/>
        </p:nvCxnSpPr>
        <p:spPr>
          <a:xfrm>
            <a:off x="4534856" y="4828678"/>
            <a:ext cx="0" cy="2880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="" xmlns:a16="http://schemas.microsoft.com/office/drawing/2014/main" id="{FCEE9A54-FCC0-46A3-81CB-933B8A1EBFBF}"/>
              </a:ext>
            </a:extLst>
          </p:cNvPr>
          <p:cNvCxnSpPr/>
          <p:nvPr/>
        </p:nvCxnSpPr>
        <p:spPr>
          <a:xfrm>
            <a:off x="5886871" y="4830660"/>
            <a:ext cx="0" cy="2880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23F5F1CF-CDBC-4B71-B3A8-EEED15884CCC}"/>
              </a:ext>
            </a:extLst>
          </p:cNvPr>
          <p:cNvSpPr/>
          <p:nvPr/>
        </p:nvSpPr>
        <p:spPr>
          <a:xfrm>
            <a:off x="3633287" y="5116711"/>
            <a:ext cx="1296145" cy="84981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Отсутствие ремиссии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FCFBB028-02DF-4B85-A741-2C33737A34B4}"/>
              </a:ext>
            </a:extLst>
          </p:cNvPr>
          <p:cNvSpPr/>
          <p:nvPr/>
        </p:nvSpPr>
        <p:spPr>
          <a:xfrm>
            <a:off x="5238799" y="5111118"/>
            <a:ext cx="1296145" cy="86834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Ремиссия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="" xmlns:a16="http://schemas.microsoft.com/office/drawing/2014/main" id="{70C5B319-5155-4960-A464-14BDC7ED2B09}"/>
              </a:ext>
            </a:extLst>
          </p:cNvPr>
          <p:cNvCxnSpPr>
            <a:cxnSpLocks/>
          </p:cNvCxnSpPr>
          <p:nvPr/>
        </p:nvCxnSpPr>
        <p:spPr>
          <a:xfrm flipH="1">
            <a:off x="3343194" y="5952280"/>
            <a:ext cx="2880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F3DDC587-813D-42C8-AADF-74F14EE32DD1}"/>
              </a:ext>
            </a:extLst>
          </p:cNvPr>
          <p:cNvSpPr/>
          <p:nvPr/>
        </p:nvSpPr>
        <p:spPr>
          <a:xfrm>
            <a:off x="2391761" y="4989438"/>
            <a:ext cx="945117" cy="28891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Артрит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7B2E3827-5857-4C4E-8963-3CDCC817EB94}"/>
              </a:ext>
            </a:extLst>
          </p:cNvPr>
          <p:cNvSpPr/>
          <p:nvPr/>
        </p:nvSpPr>
        <p:spPr>
          <a:xfrm>
            <a:off x="2391761" y="5399437"/>
            <a:ext cx="945117" cy="28891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Кожа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0D2EBB5A-05A3-4D31-9CA4-EAB3FEF48AA9}"/>
              </a:ext>
            </a:extLst>
          </p:cNvPr>
          <p:cNvSpPr/>
          <p:nvPr/>
        </p:nvSpPr>
        <p:spPr>
          <a:xfrm>
            <a:off x="2391761" y="5809436"/>
            <a:ext cx="945117" cy="28891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/>
              <a:t>Коморбидность</a:t>
            </a:r>
            <a:endParaRPr lang="ru-RU" sz="800" b="1" dirty="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="" xmlns:a16="http://schemas.microsoft.com/office/drawing/2014/main" id="{D22ACF6D-8DCF-4455-9431-DFF2E8B2EAEB}"/>
              </a:ext>
            </a:extLst>
          </p:cNvPr>
          <p:cNvCxnSpPr>
            <a:cxnSpLocks/>
          </p:cNvCxnSpPr>
          <p:nvPr/>
        </p:nvCxnSpPr>
        <p:spPr>
          <a:xfrm flipH="1">
            <a:off x="3343194" y="5543277"/>
            <a:ext cx="2880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873EF8EE-2E4B-4818-A983-B98102B06947}"/>
              </a:ext>
            </a:extLst>
          </p:cNvPr>
          <p:cNvSpPr/>
          <p:nvPr/>
        </p:nvSpPr>
        <p:spPr>
          <a:xfrm>
            <a:off x="6790694" y="5250738"/>
            <a:ext cx="1733896" cy="5329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Динамическое наблюдение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="" xmlns:a16="http://schemas.microsoft.com/office/drawing/2014/main" id="{95230B59-452E-4254-9BCD-3C60B64C713B}"/>
              </a:ext>
            </a:extLst>
          </p:cNvPr>
          <p:cNvSpPr/>
          <p:nvPr/>
        </p:nvSpPr>
        <p:spPr>
          <a:xfrm>
            <a:off x="2205833" y="2254718"/>
            <a:ext cx="6158418" cy="566998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Left Bracket 47">
            <a:extLst>
              <a:ext uri="{FF2B5EF4-FFF2-40B4-BE49-F238E27FC236}">
                <a16:creationId xmlns="" xmlns:a16="http://schemas.microsoft.com/office/drawing/2014/main" id="{353D9837-1CA1-4978-8458-91E40E7491AC}"/>
              </a:ext>
            </a:extLst>
          </p:cNvPr>
          <p:cNvSpPr/>
          <p:nvPr/>
        </p:nvSpPr>
        <p:spPr>
          <a:xfrm>
            <a:off x="2205833" y="4894194"/>
            <a:ext cx="179611" cy="1294846"/>
          </a:xfrm>
          <a:prstGeom prst="leftBracket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0" name="Straight Connector 49">
            <a:extLst>
              <a:ext uri="{FF2B5EF4-FFF2-40B4-BE49-F238E27FC236}">
                <a16:creationId xmlns="" xmlns:a16="http://schemas.microsoft.com/office/drawing/2014/main" id="{4C2B9448-FEE8-41AD-81C6-C91A370357EA}"/>
              </a:ext>
            </a:extLst>
          </p:cNvPr>
          <p:cNvCxnSpPr>
            <a:stCxn id="48" idx="1"/>
          </p:cNvCxnSpPr>
          <p:nvPr/>
        </p:nvCxnSpPr>
        <p:spPr>
          <a:xfrm flipH="1">
            <a:off x="1981200" y="5541617"/>
            <a:ext cx="224632" cy="166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="" xmlns:a16="http://schemas.microsoft.com/office/drawing/2014/main" id="{91317832-8EB1-461F-BBE3-E73AFE44436D}"/>
              </a:ext>
            </a:extLst>
          </p:cNvPr>
          <p:cNvCxnSpPr>
            <a:cxnSpLocks/>
          </p:cNvCxnSpPr>
          <p:nvPr/>
        </p:nvCxnSpPr>
        <p:spPr>
          <a:xfrm flipV="1">
            <a:off x="2003048" y="2538218"/>
            <a:ext cx="0" cy="300340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="" xmlns:a16="http://schemas.microsoft.com/office/drawing/2014/main" id="{69E85B07-100A-409B-843D-CB383AF00B57}"/>
              </a:ext>
            </a:extLst>
          </p:cNvPr>
          <p:cNvCxnSpPr>
            <a:cxnSpLocks/>
            <a:endCxn id="47" idx="1"/>
          </p:cNvCxnSpPr>
          <p:nvPr/>
        </p:nvCxnSpPr>
        <p:spPr>
          <a:xfrm>
            <a:off x="1981201" y="2538217"/>
            <a:ext cx="22463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96439736-42AE-487A-87A2-7865A4CCB22F}"/>
              </a:ext>
            </a:extLst>
          </p:cNvPr>
          <p:cNvSpPr txBox="1"/>
          <p:nvPr/>
        </p:nvSpPr>
        <p:spPr>
          <a:xfrm rot="16200000">
            <a:off x="521868" y="3868476"/>
            <a:ext cx="2556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Коррекция лечения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F7C3CB00-1573-4BC5-868C-6F82BEABC791}"/>
              </a:ext>
            </a:extLst>
          </p:cNvPr>
          <p:cNvSpPr/>
          <p:nvPr/>
        </p:nvSpPr>
        <p:spPr>
          <a:xfrm>
            <a:off x="8524590" y="1605149"/>
            <a:ext cx="2939805" cy="7664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</a:rPr>
              <a:t>Оценка коморбидности (ежегодный скрининг </a:t>
            </a:r>
            <a:r>
              <a:rPr lang="ru-RU" sz="1600" dirty="0" err="1" smtClean="0">
                <a:solidFill>
                  <a:srgbClr val="002060"/>
                </a:solidFill>
              </a:rPr>
              <a:t>ПсА</a:t>
            </a:r>
            <a:r>
              <a:rPr lang="ru-RU" sz="1600" dirty="0">
                <a:solidFill>
                  <a:srgbClr val="002060"/>
                </a:solidFill>
              </a:rPr>
              <a:t>, </a:t>
            </a:r>
            <a:r>
              <a:rPr lang="ru-RU" sz="1600" dirty="0" smtClean="0">
                <a:solidFill>
                  <a:srgbClr val="002060"/>
                </a:solidFill>
              </a:rPr>
              <a:t>ССЗ, МС, ВЗК</a:t>
            </a:r>
            <a:r>
              <a:rPr lang="ru-RU" sz="1600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B2E9DFCE-87AA-4CDE-B6C4-92BCC58269DC}"/>
              </a:ext>
            </a:extLst>
          </p:cNvPr>
          <p:cNvSpPr/>
          <p:nvPr/>
        </p:nvSpPr>
        <p:spPr>
          <a:xfrm>
            <a:off x="8528994" y="2754804"/>
            <a:ext cx="2935399" cy="359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</a:rPr>
              <a:t>Ранняя диагностика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4E062A2F-F596-4FE8-AE00-38CC01FFB173}"/>
              </a:ext>
            </a:extLst>
          </p:cNvPr>
          <p:cNvSpPr/>
          <p:nvPr/>
        </p:nvSpPr>
        <p:spPr>
          <a:xfrm>
            <a:off x="8567038" y="4483782"/>
            <a:ext cx="2939803" cy="5489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</a:rPr>
              <a:t>Критерии раннего назначения ГИБП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118A91F3-948A-42AD-8E26-E68A14C6D6FF}"/>
              </a:ext>
            </a:extLst>
          </p:cNvPr>
          <p:cNvSpPr/>
          <p:nvPr/>
        </p:nvSpPr>
        <p:spPr>
          <a:xfrm>
            <a:off x="8567038" y="3399402"/>
            <a:ext cx="2939802" cy="7664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</a:rPr>
              <a:t>Факторы неблагоприятного прогноза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405D9BE4-7A0D-422D-8F80-D7119C4DBABB}"/>
              </a:ext>
            </a:extLst>
          </p:cNvPr>
          <p:cNvSpPr/>
          <p:nvPr/>
        </p:nvSpPr>
        <p:spPr>
          <a:xfrm>
            <a:off x="8631382" y="5242956"/>
            <a:ext cx="2833011" cy="5407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</a:rPr>
              <a:t>Соблюдение рекомендаций</a:t>
            </a:r>
          </a:p>
        </p:txBody>
      </p:sp>
    </p:spTree>
    <p:extLst>
      <p:ext uri="{BB962C8B-B14F-4D97-AF65-F5344CB8AC3E}">
        <p14:creationId xmlns:p14="http://schemas.microsoft.com/office/powerpoint/2010/main" val="10570412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412" y="234270"/>
            <a:ext cx="10363200" cy="613604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+mj-cs"/>
              </a:rPr>
              <a:t>Врачи, вовлеченные в наблюдение за пациентами с псориазом в России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+mj-cs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1105468" y="1446658"/>
          <a:ext cx="9785444" cy="3922545"/>
        </p:xfrm>
        <a:graphic>
          <a:graphicData uri="http://schemas.openxmlformats.org/drawingml/2006/table">
            <a:tbl>
              <a:tblPr firstRow="1" bandRow="1"/>
              <a:tblGrid>
                <a:gridCol w="19234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144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9605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0424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9787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5106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9824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91078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aseline="0" dirty="0"/>
                        <a:t>Чистая</a:t>
                      </a:r>
                      <a:r>
                        <a:rPr lang="en-US" sz="1800" baseline="0" dirty="0"/>
                        <a:t>/</a:t>
                      </a:r>
                      <a:r>
                        <a:rPr lang="ru-RU" sz="1800" baseline="0" dirty="0"/>
                        <a:t> почти чистая</a:t>
                      </a:r>
                      <a:endParaRPr lang="en-US" sz="1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Легкий</a:t>
                      </a:r>
                      <a:r>
                        <a:rPr lang="ru-RU" sz="1800" baseline="0" dirty="0"/>
                        <a:t> псориаз</a:t>
                      </a:r>
                      <a:endParaRPr lang="en-US" sz="1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Средней</a:t>
                      </a:r>
                      <a:r>
                        <a:rPr lang="ru-RU" sz="1800" baseline="0" dirty="0"/>
                        <a:t> тяжести</a:t>
                      </a:r>
                      <a:endParaRPr lang="en-US" sz="1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Среднетяжелый</a:t>
                      </a:r>
                      <a:r>
                        <a:rPr lang="ru-RU" sz="1800" baseline="0" dirty="0"/>
                        <a:t> -тяжелый</a:t>
                      </a:r>
                      <a:endParaRPr lang="en-US" sz="1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Тяжелый</a:t>
                      </a:r>
                      <a:r>
                        <a:rPr lang="ru-RU" sz="1800" baseline="0" dirty="0"/>
                        <a:t> псориаз</a:t>
                      </a:r>
                      <a:endParaRPr lang="en-US" sz="1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Всего</a:t>
                      </a:r>
                      <a:r>
                        <a:rPr lang="ru-RU" sz="1800" baseline="0" dirty="0"/>
                        <a:t> </a:t>
                      </a:r>
                      <a:endParaRPr lang="en-US" sz="1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138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Ревматологи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6 (5%)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8 (10%)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6 (8%)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18 (17%)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12 (41%)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32 (11%)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508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Кардиологи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**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 (4%)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 (1%)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3 (4%)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8 (8%)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5 (17%)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11 (4%)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037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Другие</a:t>
                      </a:r>
                      <a:r>
                        <a:rPr lang="ru-RU" sz="2000" kern="1200" baseline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врачи общей практики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11 (10%)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9 (11%)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19 (25%)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32 (30%)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12 (41%)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52 (17%)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3024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Никто</a:t>
                      </a:r>
                      <a:r>
                        <a:rPr lang="ru-RU" sz="2000" kern="1200" baseline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из врачей не участвуют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80 (72%)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62 (74%)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44 (58%)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51 (49%)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7 (24%)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193 (64%)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7489263" y="5395409"/>
            <a:ext cx="3384376" cy="162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dirty="0">
                <a:solidFill>
                  <a:schemeClr val="bg2">
                    <a:lumMod val="10000"/>
                  </a:schemeClr>
                </a:solidFill>
              </a:rPr>
              <a:t>*p=0,000     **p=0,001</a:t>
            </a:r>
          </a:p>
        </p:txBody>
      </p:sp>
      <p:sp>
        <p:nvSpPr>
          <p:cNvPr id="8" name="Rectangle 7"/>
          <p:cNvSpPr/>
          <p:nvPr/>
        </p:nvSpPr>
        <p:spPr>
          <a:xfrm>
            <a:off x="1114105" y="5662174"/>
            <a:ext cx="976817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kern="0" dirty="0">
                <a:solidFill>
                  <a:srgbClr val="C00000"/>
                </a:solidFill>
                <a:latin typeface="Arial"/>
              </a:rPr>
              <a:t>64% </a:t>
            </a:r>
            <a:r>
              <a:rPr lang="ru-RU" sz="1600" b="1" kern="0" dirty="0">
                <a:solidFill>
                  <a:srgbClr val="000000"/>
                </a:solidFill>
                <a:latin typeface="Arial"/>
              </a:rPr>
              <a:t>пациентов </a:t>
            </a:r>
            <a:r>
              <a:rPr lang="ru-RU" sz="1600" b="1" kern="0" dirty="0" smtClean="0">
                <a:solidFill>
                  <a:srgbClr val="C00000"/>
                </a:solidFill>
                <a:latin typeface="Arial"/>
              </a:rPr>
              <a:t>вообще </a:t>
            </a:r>
            <a:r>
              <a:rPr lang="ru-RU" sz="1600" b="1" kern="0" dirty="0">
                <a:solidFill>
                  <a:srgbClr val="C00000"/>
                </a:solidFill>
                <a:latin typeface="Arial"/>
              </a:rPr>
              <a:t>не обращалось к </a:t>
            </a:r>
            <a:r>
              <a:rPr lang="ru-RU" sz="1600" b="1" kern="0" dirty="0" smtClean="0">
                <a:solidFill>
                  <a:srgbClr val="C00000"/>
                </a:solidFill>
                <a:latin typeface="Arial"/>
              </a:rPr>
              <a:t>смежным специалистам </a:t>
            </a:r>
            <a:endParaRPr lang="en-US" sz="1600" b="1" kern="0" dirty="0">
              <a:solidFill>
                <a:srgbClr val="C00000"/>
              </a:solid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kern="0" dirty="0">
                <a:solidFill>
                  <a:srgbClr val="000000"/>
                </a:solidFill>
                <a:latin typeface="Arial"/>
              </a:rPr>
              <a:t>Несмотря на наличие </a:t>
            </a:r>
            <a:r>
              <a:rPr lang="en-US" sz="1600" b="1" kern="0" dirty="0">
                <a:solidFill>
                  <a:srgbClr val="000000"/>
                </a:solidFill>
                <a:latin typeface="Arial"/>
              </a:rPr>
              <a:t>C</a:t>
            </a:r>
            <a:r>
              <a:rPr lang="ru-RU" sz="1600" b="1" kern="0" dirty="0">
                <a:solidFill>
                  <a:srgbClr val="000000"/>
                </a:solidFill>
                <a:latin typeface="Arial"/>
              </a:rPr>
              <a:t>СД, ожирение и СД </a:t>
            </a:r>
            <a:r>
              <a:rPr lang="en-US" sz="1600" b="1" kern="0" dirty="0">
                <a:solidFill>
                  <a:srgbClr val="000000"/>
                </a:solidFill>
                <a:latin typeface="Arial"/>
              </a:rPr>
              <a:t>II</a:t>
            </a:r>
            <a:r>
              <a:rPr lang="ru-RU" sz="1600" b="1" kern="0" dirty="0">
                <a:solidFill>
                  <a:srgbClr val="000000"/>
                </a:solidFill>
                <a:latin typeface="Arial"/>
              </a:rPr>
              <a:t> типа  у пациентов с псориазом, только</a:t>
            </a:r>
            <a:r>
              <a:rPr lang="en-US" sz="16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b="1" kern="0" dirty="0" smtClean="0">
                <a:solidFill>
                  <a:srgbClr val="000000"/>
                </a:solidFill>
                <a:latin typeface="Arial"/>
              </a:rPr>
              <a:t>4% </a:t>
            </a:r>
            <a:r>
              <a:rPr lang="ru-RU" sz="1600" b="1" kern="0" dirty="0">
                <a:solidFill>
                  <a:srgbClr val="000000"/>
                </a:solidFill>
                <a:latin typeface="Arial"/>
              </a:rPr>
              <a:t>пациентов получили консультацию кардиолога </a:t>
            </a:r>
          </a:p>
        </p:txBody>
      </p:sp>
      <p:sp>
        <p:nvSpPr>
          <p:cNvPr id="11" name="Oval 3"/>
          <p:cNvSpPr/>
          <p:nvPr/>
        </p:nvSpPr>
        <p:spPr>
          <a:xfrm rot="16200000">
            <a:off x="9930616" y="3940831"/>
            <a:ext cx="486444" cy="121923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3"/>
          <p:cNvSpPr/>
          <p:nvPr/>
        </p:nvSpPr>
        <p:spPr>
          <a:xfrm rot="16200000">
            <a:off x="9657792" y="2214844"/>
            <a:ext cx="951346" cy="130609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39818" y="6597351"/>
            <a:ext cx="11427686" cy="214517"/>
          </a:xfrm>
          <a:solidFill>
            <a:schemeClr val="bg1"/>
          </a:solidFill>
        </p:spPr>
        <p:txBody>
          <a:bodyPr/>
          <a:lstStyle/>
          <a:p>
            <a:endParaRPr lang="en-US" sz="1000" dirty="0">
              <a:solidFill>
                <a:srgbClr val="635A54"/>
              </a:solidFill>
              <a:ea typeface="Times New Roman" pitchFamily="18" charset="0"/>
              <a:cs typeface="Tahoma" pitchFamily="34" charset="0"/>
            </a:endParaRPr>
          </a:p>
          <a:p>
            <a:r>
              <a:rPr lang="en-US" sz="1000" dirty="0" smtClean="0">
                <a:solidFill>
                  <a:srgbClr val="635A54"/>
                </a:solidFill>
                <a:ea typeface="Times New Roman" pitchFamily="18" charset="0"/>
                <a:cs typeface="Tahoma" pitchFamily="34" charset="0"/>
              </a:rPr>
              <a:t>C</a:t>
            </a:r>
            <a:r>
              <a:rPr lang="ru-RU" sz="1000" dirty="0" smtClean="0">
                <a:solidFill>
                  <a:srgbClr val="635A54"/>
                </a:solidFill>
                <a:ea typeface="Times New Roman" pitchFamily="18" charset="0"/>
                <a:cs typeface="Tahoma" pitchFamily="34" charset="0"/>
              </a:rPr>
              <a:t>СД 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</a:t>
            </a:r>
            <a:r>
              <a:rPr lang="ru-RU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сердечно-сосудистые заболевания;  СД 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II – </a:t>
            </a:r>
            <a:r>
              <a:rPr lang="ru-RU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сахарный диабет 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II</a:t>
            </a:r>
            <a:r>
              <a:rPr lang="ru-RU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типа  </a:t>
            </a:r>
            <a:r>
              <a:rPr lang="ru-RU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Бакулев </a:t>
            </a:r>
            <a:r>
              <a:rPr lang="ru-RU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А.Л, 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XVII</a:t>
            </a:r>
            <a:r>
              <a:rPr lang="ru-RU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съезд РОДВК, пленарное заседание, Москва, 23 июня 2017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ru-RU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41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eurecamed.com.ua/files/Image/mul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39" y="997526"/>
            <a:ext cx="11334460" cy="508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50623" y="275642"/>
            <a:ext cx="105386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Verdana" panose="020B0604030504040204" pitchFamily="34" charset="0"/>
              </a:rPr>
              <a:t>Мультимодальная терапия – междисциплинарный подход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Verdan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73235" y="4228103"/>
            <a:ext cx="19581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Verdana" panose="020B0604030504040204" pitchFamily="34" charset="0"/>
              </a:rPr>
              <a:t>Терапевт,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Verdana" panose="020B0604030504040204" pitchFamily="34" charset="0"/>
              </a:rPr>
              <a:t>Кардиолог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  <a:ea typeface="Verdan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1823" y="4267607"/>
            <a:ext cx="19211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Verdana" panose="020B0604030504040204" pitchFamily="34" charset="0"/>
              </a:rPr>
              <a:t>Ревматолог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  <a:ea typeface="Verdan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87224" y="2010369"/>
            <a:ext cx="30064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Verdana" panose="020B0604030504040204" pitchFamily="34" charset="0"/>
              </a:rPr>
              <a:t>Дерматовенеролог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  <a:ea typeface="Verdan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81706" y="5898938"/>
            <a:ext cx="52142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Verdana" panose="020B0604030504040204" pitchFamily="34" charset="0"/>
              </a:rPr>
              <a:t>Психотерапевт, гастроэнтеролог, </a:t>
            </a:r>
          </a:p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Verdana" panose="020B0604030504040204" pitchFamily="34" charset="0"/>
              </a:rPr>
              <a:t>другие специалисты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  <a:ea typeface="Verdana" panose="020B0604030504040204" pitchFamily="34" charset="0"/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5938982" y="3581772"/>
            <a:ext cx="738909" cy="3199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https://ds05.infourok.ru/uploads/ex/045e/001610e5-42ccba3c/img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487" y="1235781"/>
            <a:ext cx="1769897" cy="188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984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dyrna.kz/content/uploads/2021/10/067103ac-2831-459a-bb5b-5ed496c64441-960x500.jpeg?token=9275e5cabd2dd10db16630ed79b2b3b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609600" y="1876425"/>
            <a:ext cx="10972800" cy="1143000"/>
          </a:xfrm>
        </p:spPr>
        <p:txBody>
          <a:bodyPr>
            <a:noAutofit/>
          </a:bodyPr>
          <a:lstStyle/>
          <a:p>
            <a:r>
              <a:rPr lang="ru-RU" sz="8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sz="8000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27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609600" y="1843766"/>
            <a:ext cx="10972800" cy="1920367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«После того как </a:t>
            </a:r>
            <a:r>
              <a:rPr lang="ru-RU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Галье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опубликовал некоторые из исследований касательно работ в микологической лаборатории, потянулся целый ряд врачей по грибы, и никто, за чрезвычайно редким исключением, не возвращался с пустой корзиной. Один находил бактерии, другой вибрионы, третий - монады, следующий за ним - какие-то образования, не то животного, не то растительного свойства». </a:t>
            </a:r>
          </a:p>
          <a:p>
            <a:pPr algn="r">
              <a:buNone/>
            </a:pP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Полотебнов А.Г.    </a:t>
            </a:r>
            <a:endParaRPr lang="ru-RU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7352" y="789098"/>
            <a:ext cx="115232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 концу XIX столетия с расцветом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микробиологии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начался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«этимологический» этап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дерматовенерологии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 когда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усилия ученых были направлены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поиски возбудителей различных кожных и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венерических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заболеваний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9187" y="3988268"/>
            <a:ext cx="115113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Истаманов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Аскипьянц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1897)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первые выделили культуру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стрептобацилл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мягкого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шанкра.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Микробиолог и эпидемиолог Д.К. Заболотный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1866-1929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Петербургского института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экспериментальной  медицины обнаружил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бледную спирохету на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два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года раньше проведенных исследований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Шаудином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Гоффманом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но не решился опубликовать свои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исследования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9187" y="5366151"/>
            <a:ext cx="115113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Согласно данным В.И. Гребенщикова (1897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), в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1890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во всей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России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имелось 11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сифилитических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больниц, из числа которых 4 больницы на 27 коек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содержались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счет правительства, 2 больницы на 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45 коек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счет земства и остальные 5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счет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городов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(из них 2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сборы с содержательниц 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домов терпимости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21942" y="5286255"/>
            <a:ext cx="117274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349187" y="134043"/>
            <a:ext cx="66848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Новый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этап развития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дерматовенерологии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23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1F89A94-C447-428C-92D7-8C6A159F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85" y="355234"/>
            <a:ext cx="9963108" cy="852256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1944г. - Решением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Правительства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 Челябинский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медицинский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институт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0B82C16-94E3-4410-A5C7-112722E1DAD3}"/>
              </a:ext>
            </a:extLst>
          </p:cNvPr>
          <p:cNvSpPr txBox="1"/>
          <p:nvPr/>
        </p:nvSpPr>
        <p:spPr>
          <a:xfrm>
            <a:off x="435006" y="978547"/>
            <a:ext cx="11151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отличие от других молодых ВУЗов к преподаванию сразу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приступили высокопрофессиональные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сотрудники, имеющие большой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опыт преподавательской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научной деятельности. </a:t>
            </a:r>
          </a:p>
        </p:txBody>
      </p:sp>
      <p:pic>
        <p:nvPicPr>
          <p:cNvPr id="8" name="Объект 8">
            <a:extLst>
              <a:ext uri="{FF2B5EF4-FFF2-40B4-BE49-F238E27FC236}">
                <a16:creationId xmlns="" xmlns:a16="http://schemas.microsoft.com/office/drawing/2014/main" id="{A00B24B8-7802-44B6-BC28-5F3BAB08A6F3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006" y="1879057"/>
            <a:ext cx="2938179" cy="4060896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82C050F4-95FE-4124-BD0E-A6BEA24726FD}"/>
              </a:ext>
            </a:extLst>
          </p:cNvPr>
          <p:cNvSpPr txBox="1">
            <a:spLocks/>
          </p:cNvSpPr>
          <p:nvPr/>
        </p:nvSpPr>
        <p:spPr>
          <a:xfrm>
            <a:off x="3576073" y="1692058"/>
            <a:ext cx="75652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Первый ректор и заведующий кафедрой кожных и венерических болезней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Александр Николаевич Федоровский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опытный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организатор, педагог и прекрасный клиницист.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55825" y="5933429"/>
            <a:ext cx="33291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Александр Николаевич Федоровский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1890–1964)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бъект 3">
            <a:extLst>
              <a:ext uri="{FF2B5EF4-FFF2-40B4-BE49-F238E27FC236}">
                <a16:creationId xmlns="" xmlns:a16="http://schemas.microsoft.com/office/drawing/2014/main" id="{42985748-A3F6-49D4-8D92-48093DE1C216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584952" y="3054693"/>
            <a:ext cx="3348508" cy="34895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Научные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интересы кафедры лежали в сфере борьбы с венерическими и заразными кожными заболеваниями и были опубликованы в 75 научных работах.</a:t>
            </a:r>
          </a:p>
          <a:p>
            <a:pPr algn="just"/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A4F90C93-9B60-40CA-A207-CAB220F8F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4" t="41707" r="32111" b="38361"/>
          <a:stretch>
            <a:fillRect/>
          </a:stretch>
        </p:blipFill>
        <p:spPr bwMode="auto">
          <a:xfrm>
            <a:off x="6968970" y="3210718"/>
            <a:ext cx="5113741" cy="293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бъект 2">
            <a:extLst>
              <a:ext uri="{FF2B5EF4-FFF2-40B4-BE49-F238E27FC236}">
                <a16:creationId xmlns="" xmlns:a16="http://schemas.microsoft.com/office/drawing/2014/main" id="{BB71B9EF-9B76-44A7-BAF8-66506498D3DC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843256" y="6158400"/>
            <a:ext cx="3626693" cy="38981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Первое помещение кафедры (1945 г.)</a:t>
            </a:r>
          </a:p>
          <a:p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C1F89A94-C447-428C-92D7-8C6A159F1BE9}"/>
              </a:ext>
            </a:extLst>
          </p:cNvPr>
          <p:cNvSpPr txBox="1">
            <a:spLocks/>
          </p:cNvSpPr>
          <p:nvPr/>
        </p:nvSpPr>
        <p:spPr>
          <a:xfrm>
            <a:off x="422127" y="38637"/>
            <a:ext cx="11164712" cy="4261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Челябинская область. Кафедра кожных и венерических болезней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3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281AE65-F111-4A64-B9C6-C70C07F75B0D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473194" y="756803"/>
            <a:ext cx="7200941" cy="480061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Вторым заведующим стал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ученик известного дерматолога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П.С.Григорьева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декан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ЧМИ,  доцент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Константин Петрович Кочетов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 проработал с 1952 по 1965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К.П.Кочетов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основное внимание уделял профилактике профессиональных болезней кожи в условиях тяжелого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машиностроения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то время кафедра насчитывала всего 2-х преподавателей (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П.Ф.Тряпичников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В.А.Пасечник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Опубликовано  23 научных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работы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9">
            <a:extLst>
              <a:ext uri="{FF2B5EF4-FFF2-40B4-BE49-F238E27FC236}">
                <a16:creationId xmlns="" xmlns:a16="http://schemas.microsoft.com/office/drawing/2014/main" id="{D2F48066-8B77-4222-8A3D-BC0313D9228C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9780" y="916603"/>
            <a:ext cx="3014457" cy="432826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56952" y="5252830"/>
            <a:ext cx="30095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Константин Петрович Кочетов (1903–1978)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C1F89A94-C447-428C-92D7-8C6A159F1BE9}"/>
              </a:ext>
            </a:extLst>
          </p:cNvPr>
          <p:cNvSpPr txBox="1">
            <a:spLocks/>
          </p:cNvSpPr>
          <p:nvPr/>
        </p:nvSpPr>
        <p:spPr>
          <a:xfrm>
            <a:off x="422127" y="38637"/>
            <a:ext cx="11164712" cy="4261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Челябинская область. Кафедра кожных и венерических болезней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17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>
            <a:extLst>
              <a:ext uri="{FF2B5EF4-FFF2-40B4-BE49-F238E27FC236}">
                <a16:creationId xmlns="" xmlns:a16="http://schemas.microsoft.com/office/drawing/2014/main" id="{74A9CCC6-D60D-4E87-AB15-52F70A1E7B1E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6" t="-134" r="22338" b="3843"/>
          <a:stretch/>
        </p:blipFill>
        <p:spPr bwMode="auto">
          <a:xfrm>
            <a:off x="213052" y="937225"/>
            <a:ext cx="3382393" cy="444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">
            <a:extLst>
              <a:ext uri="{FF2B5EF4-FFF2-40B4-BE49-F238E27FC236}">
                <a16:creationId xmlns="" xmlns:a16="http://schemas.microsoft.com/office/drawing/2014/main" id="{55280C89-23FF-4460-B21B-305516ECCF64}"/>
              </a:ext>
            </a:extLst>
          </p:cNvPr>
          <p:cNvSpPr>
            <a:spLocks noGrp="1" noChangeArrowheads="1"/>
          </p:cNvSpPr>
          <p:nvPr>
            <p:ph sz="quarter" idx="4294967295"/>
          </p:nvPr>
        </p:nvSpPr>
        <p:spPr bwMode="auto">
          <a:xfrm>
            <a:off x="4018597" y="238387"/>
            <a:ext cx="8063912" cy="393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ja-JP" sz="2000" cap="none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В</a:t>
            </a:r>
            <a:r>
              <a:rPr kumimoji="0" lang="ru-RU" altLang="ja-JP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 1965 г. На должность заведующего </a:t>
            </a:r>
            <a:r>
              <a:rPr kumimoji="0" lang="ru-RU" altLang="ja-JP" sz="20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кафедрой  </a:t>
            </a:r>
            <a:r>
              <a:rPr kumimoji="0" lang="ru-RU" altLang="ja-JP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избран д.м.н., полковник медицинской службы, </a:t>
            </a:r>
            <a:r>
              <a:rPr lang="ru-RU" altLang="ja-JP" sz="2000" cap="none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ученик </a:t>
            </a:r>
            <a:r>
              <a:rPr lang="ru-RU" altLang="ja-JP" sz="2000" cap="none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Ленинградской </a:t>
            </a:r>
            <a:r>
              <a:rPr lang="ru-RU" altLang="ja-JP" sz="2000" cap="none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школы </a:t>
            </a:r>
            <a:r>
              <a:rPr lang="ru-RU" altLang="ja-JP" sz="2000" cap="none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дерматовенерологии </a:t>
            </a:r>
            <a:r>
              <a:rPr kumimoji="0" lang="ru-RU" altLang="ja-JP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Иосиф Израилевич Ильин</a:t>
            </a:r>
            <a:endParaRPr kumimoji="0" lang="ru-RU" altLang="ja-JP" sz="2000" b="1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ea typeface="MS Mincho" panose="02020609040205080304" pitchFamily="49" charset="-128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ja-JP" sz="2000" cap="none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Иосиф </a:t>
            </a:r>
            <a:r>
              <a:rPr lang="ru-RU" altLang="ja-JP" sz="2000" cap="none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Израилевич – участник Великой Отечественной войны – награжден орденом «Отечественной войны» 2 степени, 2 орденами «Красной звезды», 2 медалями «За боевые заслуги» и 14 другими </a:t>
            </a:r>
            <a:r>
              <a:rPr lang="ru-RU" altLang="ja-JP" sz="2000" cap="none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MS Mincho" panose="02020609040205080304" pitchFamily="49" charset="-128"/>
                <a:cs typeface="Times New Roman" pitchFamily="18" charset="0"/>
              </a:rPr>
              <a:t>медалями</a:t>
            </a:r>
          </a:p>
          <a:p>
            <a:pPr marL="0" lvl="0" indent="0" eaLnBrk="0" fontAlgn="base" hangingPunct="0">
              <a:spcBef>
                <a:spcPts val="1200"/>
              </a:spcBef>
              <a:spcAft>
                <a:spcPct val="0"/>
              </a:spcAft>
              <a:buNone/>
            </a:pPr>
            <a:r>
              <a:rPr lang="ru-RU" altLang="ja-JP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Закончил </a:t>
            </a:r>
            <a:r>
              <a:rPr lang="ru-RU" altLang="ja-JP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адъюнктуру (</a:t>
            </a:r>
            <a:r>
              <a:rPr lang="ru-RU" altLang="ja-JP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аспирантуру) на кафедре  </a:t>
            </a:r>
            <a:r>
              <a:rPr lang="ru-RU" altLang="ja-JP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кожных и венерических болезней </a:t>
            </a:r>
            <a:r>
              <a:rPr lang="ru-RU" altLang="ja-JP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Военно-морской </a:t>
            </a:r>
            <a:r>
              <a:rPr lang="ru-RU" altLang="ja-JP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медицинской </a:t>
            </a:r>
            <a:r>
              <a:rPr lang="ru-RU" altLang="ja-JP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академии и </a:t>
            </a:r>
            <a:r>
              <a:rPr lang="ru-RU" altLang="ja-JP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1950 г. защитил кандидатскую, а в 1966 г</a:t>
            </a:r>
            <a:r>
              <a:rPr lang="ru-RU" altLang="ja-JP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., - </a:t>
            </a:r>
            <a:r>
              <a:rPr lang="ru-RU" altLang="ja-JP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докторскую </a:t>
            </a:r>
            <a:r>
              <a:rPr lang="ru-RU" altLang="ja-JP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диссертацию</a:t>
            </a:r>
            <a:endParaRPr lang="ru-RU" altLang="ja-JP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ts val="1200"/>
              </a:spcBef>
              <a:spcAft>
                <a:spcPct val="0"/>
              </a:spcAft>
              <a:buNone/>
            </a:pPr>
            <a:r>
              <a:rPr lang="ru-RU" altLang="ja-JP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1967 г. было присвоено звание </a:t>
            </a:r>
            <a:r>
              <a:rPr lang="ru-RU" altLang="ja-JP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профессора</a:t>
            </a:r>
            <a:endParaRPr kumimoji="0" lang="ru-RU" altLang="ja-JP" sz="20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3052" y="5386000"/>
            <a:ext cx="30095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Иосиф Израилевич Ильин (1921–1994)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Объект 5">
            <a:extLst>
              <a:ext uri="{FF2B5EF4-FFF2-40B4-BE49-F238E27FC236}">
                <a16:creationId xmlns="" xmlns:a16="http://schemas.microsoft.com/office/drawing/2014/main" id="{78CB25AF-DDEC-4042-9BF3-1961E28CCB53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" t="1884" b="4441"/>
          <a:stretch/>
        </p:blipFill>
        <p:spPr>
          <a:xfrm>
            <a:off x="8780015" y="4338457"/>
            <a:ext cx="3357011" cy="2479598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="" xmlns:a16="http://schemas.microsoft.com/office/drawing/2014/main" id="{55280C89-23FF-4460-B21B-305516ECCF64}"/>
              </a:ext>
            </a:extLst>
          </p:cNvPr>
          <p:cNvSpPr>
            <a:spLocks noGrp="1" noChangeArrowheads="1"/>
          </p:cNvSpPr>
          <p:nvPr>
            <p:ph sz="quarter" idx="4294967295"/>
          </p:nvPr>
        </p:nvSpPr>
        <p:spPr bwMode="auto">
          <a:xfrm>
            <a:off x="4021586" y="4205791"/>
            <a:ext cx="476730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eaLnBrk="0" fontAlgn="base" hangingPunct="0">
              <a:spcBef>
                <a:spcPts val="1200"/>
              </a:spcBef>
              <a:spcAft>
                <a:spcPct val="0"/>
              </a:spcAft>
              <a:buNone/>
            </a:pPr>
            <a:r>
              <a:rPr lang="ru-RU" altLang="ja-JP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altLang="ja-JP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началом руководства </a:t>
            </a:r>
            <a:r>
              <a:rPr lang="ru-RU" altLang="ja-JP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кафедрой </a:t>
            </a:r>
            <a:r>
              <a:rPr lang="ru-RU" altLang="ja-JP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И.И.Ильина</a:t>
            </a:r>
            <a:r>
              <a:rPr lang="ru-RU" altLang="ja-JP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педагогическая </a:t>
            </a:r>
            <a:r>
              <a:rPr lang="ru-RU" altLang="ja-JP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научная </a:t>
            </a:r>
            <a:r>
              <a:rPr lang="ru-RU" altLang="ja-JP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активность </a:t>
            </a:r>
            <a:r>
              <a:rPr lang="ru-RU" altLang="ja-JP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сотрудников значительно </a:t>
            </a:r>
            <a:r>
              <a:rPr lang="ru-RU" altLang="ja-JP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оживилась</a:t>
            </a:r>
            <a:endParaRPr lang="ru-RU" altLang="ja-JP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34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lpCFMosGjlIrik8CkZUc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SRC_TAGID" val="795714af-a276-484f-9b65-4fe7234ccd4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SRC_TAGID" val="e34c18dc-043b-4c8b-83ec-c9a1935c8a0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k91Qw_KHDMzLg3IhozwRw"/>
</p:tagLst>
</file>

<file path=ppt/theme/theme1.xml><?xml version="1.0" encoding="utf-8"?>
<a:theme xmlns:a="http://schemas.openxmlformats.org/drawingml/2006/main" name="Тема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7207</TotalTime>
  <Words>5769</Words>
  <Application>Microsoft Office PowerPoint</Application>
  <PresentationFormat>Произвольный</PresentationFormat>
  <Paragraphs>829</Paragraphs>
  <Slides>54</Slides>
  <Notes>14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8" baseType="lpstr">
      <vt:lpstr>Тема3</vt:lpstr>
      <vt:lpstr>Тема2</vt:lpstr>
      <vt:lpstr>1_Тема2</vt:lpstr>
      <vt:lpstr>think-cell Slide</vt:lpstr>
      <vt:lpstr>Ученый совет федерального государственного бюджетного образовательного учреждения высшего образования «Южно-Уральский государственный медицинский университет» Министерства здравоохранения Российской Федерации    Полиморбидность в медицине</vt:lpstr>
      <vt:lpstr>Презентация PowerPoint</vt:lpstr>
      <vt:lpstr>Петербургская Калинкинская сифилитическая секретная больница (1750 год) – первая венерологическая клиника в России</vt:lpstr>
      <vt:lpstr>Ведущую роль в развитии отечественной дерматовенерологии сыграл  С.П.Боткин. ИДЕИ С.П.БОТКИНА - ПРЕДТЕЧА РАЗВИТИЯ РУССКОЙ ДЕРМАТОЛОГИИ</vt:lpstr>
      <vt:lpstr>Первая кафедра кожных и венерических болезней (1869 г. Московский университет)</vt:lpstr>
      <vt:lpstr>Презентация PowerPoint</vt:lpstr>
      <vt:lpstr>1944г. - Решением Правительства создан Челябинский медицинский институт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 заслуги в организации и развитии дерматовенерологической службы в 2012 году И.И.Ильину на здании ГБУЗ «ЧОККВД» открыта мемориальная доска.  На открытии присутствовали руководители дерматовенерологической службы России, здравоохранения Челябинской области, ЮУГМУ, видные дерматовенерологи, члены семьи И.И. Ильина.</vt:lpstr>
      <vt:lpstr>Презентация PowerPoint</vt:lpstr>
      <vt:lpstr>Учебная работа кафедры</vt:lpstr>
      <vt:lpstr>Лечебная работа – неотъемлемая часть деятельности кафедры</vt:lpstr>
      <vt:lpstr>Презентация PowerPoint</vt:lpstr>
      <vt:lpstr>Научная работа кафедры</vt:lpstr>
      <vt:lpstr>Сотрудники кафедры: </vt:lpstr>
      <vt:lpstr>Презентация PowerPoint</vt:lpstr>
      <vt:lpstr>Презентация PowerPoint</vt:lpstr>
      <vt:lpstr>Презентация PowerPoint</vt:lpstr>
      <vt:lpstr>Результаты опроса пациентов с тяжелым/среднетяжелым псориазом: влияние псориаза на повседневную жизнь</vt:lpstr>
      <vt:lpstr>Презентация PowerPoint</vt:lpstr>
      <vt:lpstr>Этиология псориаза и псориатического артрита</vt:lpstr>
      <vt:lpstr>Презентация PowerPoint</vt:lpstr>
      <vt:lpstr>Презентация PowerPoint</vt:lpstr>
      <vt:lpstr>Презентация PowerPoint</vt:lpstr>
      <vt:lpstr>Преобладание той или иной клинической картины ПсА может быть следствием различий генотипа</vt:lpstr>
      <vt:lpstr>Иммунопатогенез псориаза</vt:lpstr>
      <vt:lpstr>Сигнальные пути, являющиеся мишенями для различных препаратов</vt:lpstr>
      <vt:lpstr>Генотипы псориаза в зависимости от иммунопатогенеза</vt:lpstr>
      <vt:lpstr>Фенотипы     псориаза</vt:lpstr>
      <vt:lpstr>Гетерогенное заболевание с многообразием клинических проявлений</vt:lpstr>
      <vt:lpstr>Задержка в постановке диагноза ПсА приводит к ухудшению прогноза заболевания</vt:lpstr>
      <vt:lpstr>Направление  в выявлении предикторов ПсА – вторичная профилактика </vt:lpstr>
      <vt:lpstr>Факторы риска ПсА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Псориаз связан с тяжелыми коморбидными заболеваниями</vt:lpstr>
      <vt:lpstr>Отдельные сопутствующие заболевания у детей и взрослых пациентов с псориазом</vt:lpstr>
      <vt:lpstr>Псориаз – системное заболевание</vt:lpstr>
      <vt:lpstr>Повышенный риск сердечно-сосудистых заболеваний  у пациентов с псориазом и псориатическим артритом</vt:lpstr>
      <vt:lpstr>Псориаз и псориатический артрит </vt:lpstr>
      <vt:lpstr>Цели терапии псориаза по мнению экспертного сообщества</vt:lpstr>
      <vt:lpstr>Раннее назначение эффективной терапии может привести к лучшим отдаленным результатам для пациента</vt:lpstr>
      <vt:lpstr>Алгоритм оптимального ведения пациента с сочетанными иммуновоспалительными заболеваниями (псориаз, ПсА, ВЗК)</vt:lpstr>
      <vt:lpstr>Врачи, вовлеченные в наблюдение за пациентами с псориазом в России</vt:lpstr>
      <vt:lpstr>Презентация PowerPoint</vt:lpstr>
      <vt:lpstr>Благодарю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MEDVEDEVA Natalia</dc:creator>
  <cp:lastModifiedBy>Олег Раисович Зиганшин</cp:lastModifiedBy>
  <cp:revision>313</cp:revision>
  <dcterms:created xsi:type="dcterms:W3CDTF">2023-03-02T10:14:21Z</dcterms:created>
  <dcterms:modified xsi:type="dcterms:W3CDTF">2023-05-26T05:09:04Z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3b7177-c66c-4b22-a350-7ee86f9a1e74_Enabled">
    <vt:lpwstr>true</vt:lpwstr>
  </property>
  <property fmtid="{D5CDD505-2E9C-101B-9397-08002B2CF9AE}" pid="3" name="MSIP_Label_f43b7177-c66c-4b22-a350-7ee86f9a1e74_SetDate">
    <vt:lpwstr>2023-03-14T17:08:00Z</vt:lpwstr>
  </property>
  <property fmtid="{D5CDD505-2E9C-101B-9397-08002B2CF9AE}" pid="4" name="MSIP_Label_f43b7177-c66c-4b22-a350-7ee86f9a1e74_Method">
    <vt:lpwstr>Standard</vt:lpwstr>
  </property>
  <property fmtid="{D5CDD505-2E9C-101B-9397-08002B2CF9AE}" pid="5" name="MSIP_Label_f43b7177-c66c-4b22-a350-7ee86f9a1e74_Name">
    <vt:lpwstr>C1_Internal use</vt:lpwstr>
  </property>
  <property fmtid="{D5CDD505-2E9C-101B-9397-08002B2CF9AE}" pid="6" name="MSIP_Label_f43b7177-c66c-4b22-a350-7ee86f9a1e74_SiteId">
    <vt:lpwstr>e4e1abd9-eac7-4a71-ab52-da5c998aa7ba</vt:lpwstr>
  </property>
  <property fmtid="{D5CDD505-2E9C-101B-9397-08002B2CF9AE}" pid="7" name="MSIP_Label_f43b7177-c66c-4b22-a350-7ee86f9a1e74_ActionId">
    <vt:lpwstr>48930c27-ca12-4f1c-8128-cd0450e83a91</vt:lpwstr>
  </property>
  <property fmtid="{D5CDD505-2E9C-101B-9397-08002B2CF9AE}" pid="8" name="MSIP_Label_f43b7177-c66c-4b22-a350-7ee86f9a1e74_ContentBits">
    <vt:lpwstr>2</vt:lpwstr>
  </property>
</Properties>
</file>